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  <p:sldMasterId id="2147483648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476"/>
    <a:srgbClr val="193157"/>
    <a:srgbClr val="133868"/>
    <a:srgbClr val="0A1E60"/>
    <a:srgbClr val="E46C0A"/>
    <a:srgbClr val="164B7C"/>
    <a:srgbClr val="DDDEFE"/>
    <a:srgbClr val="C4CBFD"/>
    <a:srgbClr val="1B42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5" autoAdjust="0"/>
    <p:restoredTop sz="92140" autoAdjust="0"/>
  </p:normalViewPr>
  <p:slideViewPr>
    <p:cSldViewPr snapToGrid="0" snapToObjects="1">
      <p:cViewPr varScale="1">
        <p:scale>
          <a:sx n="110" d="100"/>
          <a:sy n="110" d="100"/>
        </p:scale>
        <p:origin x="-112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231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C2DD0-CCCF-2A41-A4EF-685D3D80AD4F}" type="datetimeFigureOut">
              <a:rPr lang="en-US" smtClean="0"/>
              <a:pPr/>
              <a:t>16/11/11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1C61D-55B6-8444-BCA1-F265A6F385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064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2F961-DAC7-9E4C-966C-FF6577C77542}" type="datetimeFigureOut">
              <a:rPr lang="en-US" smtClean="0"/>
              <a:pPr/>
              <a:t>16/11/11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8200" y="457200"/>
            <a:ext cx="5181600" cy="3886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588932"/>
            <a:ext cx="5486400" cy="386926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6A39A-5ED0-1F44-A90D-266F491A60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841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476CE3-EC94-481E-B0FB-B79A133961E3}" type="slidenum">
              <a:rPr lang="en-US"/>
              <a:pPr/>
              <a:t>2</a:t>
            </a:fld>
            <a:endParaRPr lang="en-US"/>
          </a:p>
        </p:txBody>
      </p:sp>
      <p:sp>
        <p:nvSpPr>
          <p:cNvPr id="193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193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  <a:noFill/>
        </p:spPr>
        <p:txBody>
          <a:bodyPr lIns="88212" tIns="44106" rIns="88212" bIns="44106"/>
          <a:lstStyle/>
          <a:p>
            <a:fld id="{76CC7905-1822-420B-ADC5-2B2887D93A13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52" tIns="47776" rIns="95552" bIns="47776" anchor="b"/>
          <a:lstStyle/>
          <a:p>
            <a:pPr algn="r" defTabSz="955632"/>
            <a:fld id="{7A15896A-A04E-44FF-BC3D-059703345765}" type="slidenum">
              <a:rPr lang="en-US" sz="1300"/>
              <a:pPr algn="r" defTabSz="955632"/>
              <a:t>3</a:t>
            </a:fld>
            <a:endParaRPr lang="en-US" sz="1300" dirty="0"/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0638" y="795338"/>
            <a:ext cx="4275137" cy="3206750"/>
          </a:xfrm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2715" y="4347195"/>
            <a:ext cx="5192573" cy="3846522"/>
          </a:xfrm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12728"/>
            <a:ext cx="7772400" cy="107999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86428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1" y="6350000"/>
            <a:ext cx="9180001" cy="54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8" name="Picture 17" descr="logo_imec_ugentblauw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9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54000"/>
            <a:ext cx="9144000" cy="731520"/>
          </a:xfrm>
          <a:prstGeom prst="rect">
            <a:avLst/>
          </a:prstGeom>
          <a:solidFill>
            <a:srgbClr val="1B42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5700"/>
            <a:ext cx="40386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0386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2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44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54175"/>
            <a:ext cx="4040188" cy="44719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144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54175"/>
            <a:ext cx="4041775" cy="44719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93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03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4000"/>
            <a:ext cx="9144000" cy="731520"/>
          </a:xfrm>
          <a:prstGeom prst="rect">
            <a:avLst/>
          </a:prstGeom>
          <a:solidFill>
            <a:srgbClr val="1B42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403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578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12728"/>
            <a:ext cx="7772400" cy="107999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B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86428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1" y="6350000"/>
            <a:ext cx="9180001" cy="54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8" name="Picture 17" descr="logo_imec_ugentblauw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13538" y="189654"/>
            <a:ext cx="160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CONFIDENTIAL</a:t>
            </a:r>
            <a:endParaRPr lang="en-US" b="1" cap="small" dirty="0">
              <a:solidFill>
                <a:srgbClr val="1C44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9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12728"/>
            <a:ext cx="7772400" cy="107999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B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86428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8" name="Picture 17" descr="logo_imec_ugentblauw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  <p:pic>
        <p:nvPicPr>
          <p:cNvPr id="8" name="Picture 9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15899"/>
            <a:ext cx="9163319" cy="94210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213538" y="189654"/>
            <a:ext cx="160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CONFIDENTIAL</a:t>
            </a:r>
            <a:endParaRPr lang="en-US" b="1" cap="small" dirty="0">
              <a:solidFill>
                <a:srgbClr val="1C44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9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3" descr="logonegatief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0" y="2069452"/>
            <a:ext cx="9180000" cy="13286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12728"/>
            <a:ext cx="7772400" cy="107999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86428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1" y="6350000"/>
            <a:ext cx="9180001" cy="54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2" name="Picture 11" descr="logo_imec_ugentblauwCMY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13538" y="189654"/>
            <a:ext cx="160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CONFIDENTIAL</a:t>
            </a:r>
            <a:endParaRPr lang="en-US" b="1" cap="small" dirty="0">
              <a:solidFill>
                <a:srgbClr val="1C44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9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3" descr="logonegatief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0" y="2069452"/>
            <a:ext cx="9180000" cy="13286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86428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1" y="6350000"/>
            <a:ext cx="9180001" cy="54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85800" y="2212274"/>
            <a:ext cx="7772400" cy="1079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b="0" dirty="0" smtClean="0"/>
              <a:t>http://photonics.intec.ugent.be</a:t>
            </a:r>
            <a:endParaRPr lang="en-US" b="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7" name="Picture 16" descr="logo_imec_ugentblauwCMY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4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3" descr="logonegatief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0" y="2069452"/>
            <a:ext cx="9180000" cy="14865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 userDrawn="1"/>
        </p:nvSpPr>
        <p:spPr>
          <a:xfrm>
            <a:off x="-1" y="6350000"/>
            <a:ext cx="9144001" cy="54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118631" y="3009706"/>
            <a:ext cx="7772400" cy="5462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800" b="0" dirty="0" smtClean="0">
                <a:solidFill>
                  <a:schemeClr val="bg1"/>
                </a:solidFill>
              </a:rPr>
              <a:t>http://photonics.intec.ugent.be</a:t>
            </a:r>
            <a:endParaRPr lang="en-US" sz="2800" b="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7" name="Picture 16" descr="logo_imec_ugentblauwCMY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  <p:pic>
        <p:nvPicPr>
          <p:cNvPr id="10" name="Picture 94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350" y="2069452"/>
            <a:ext cx="9145350" cy="9402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154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12728"/>
            <a:ext cx="7772400" cy="107999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86428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8" name="Picture 17" descr="logo_imec_ugentblauw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  <p:pic>
        <p:nvPicPr>
          <p:cNvPr id="8" name="Picture 9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15899"/>
            <a:ext cx="9163319" cy="94210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719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47" y="1168400"/>
            <a:ext cx="8488947" cy="4957763"/>
          </a:xfrm>
        </p:spPr>
        <p:txBody>
          <a:bodyPr/>
          <a:lstStyle/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02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54000"/>
            <a:ext cx="9144000" cy="731520"/>
          </a:xfrm>
          <a:prstGeom prst="rect">
            <a:avLst/>
          </a:prstGeom>
          <a:solidFill>
            <a:srgbClr val="1B42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 typeface="Calibri" pitchFamily="34" charset="0"/>
              <a:buChar char=" "/>
              <a:defRPr/>
            </a:lvl1pPr>
            <a:lvl2pPr>
              <a:buClr>
                <a:srgbClr val="1C4476"/>
              </a:buClr>
              <a:buFont typeface="Wingdings" pitchFamily="2" charset="2"/>
              <a:buChar char="§"/>
              <a:defRPr/>
            </a:lvl2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02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0003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5700"/>
            <a:ext cx="40386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0386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21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54000"/>
            <a:ext cx="9144000" cy="731520"/>
          </a:xfrm>
          <a:prstGeom prst="rect">
            <a:avLst/>
          </a:prstGeom>
          <a:solidFill>
            <a:srgbClr val="1B42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5700"/>
            <a:ext cx="40386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0386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215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44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54175"/>
            <a:ext cx="4040188" cy="44719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144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54175"/>
            <a:ext cx="4041775" cy="44719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932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031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4000"/>
            <a:ext cx="9144000" cy="731520"/>
          </a:xfrm>
          <a:prstGeom prst="rect">
            <a:avLst/>
          </a:prstGeom>
          <a:solidFill>
            <a:srgbClr val="1B42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403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578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3" descr="logonegatief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0" y="2069452"/>
            <a:ext cx="9180000" cy="13286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12728"/>
            <a:ext cx="7772400" cy="107999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86428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1" y="6350000"/>
            <a:ext cx="9180001" cy="54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2" name="Picture 11" descr="logo_imec_ugentblauwCMY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9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3" descr="logonegatief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0" y="2069452"/>
            <a:ext cx="9180000" cy="13286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86428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1" y="6350000"/>
            <a:ext cx="9180001" cy="54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85800" y="2212274"/>
            <a:ext cx="7772400" cy="1079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b="0" dirty="0" smtClean="0"/>
              <a:t>http://photonics.intec.ugent.be</a:t>
            </a:r>
            <a:endParaRPr lang="en-US" b="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7" name="Picture 16" descr="logo_imec_ugentblauwCMY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4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3" descr="logonegatief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0" y="2069452"/>
            <a:ext cx="9180000" cy="14865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 userDrawn="1"/>
        </p:nvSpPr>
        <p:spPr>
          <a:xfrm>
            <a:off x="-1" y="6350000"/>
            <a:ext cx="9144001" cy="54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118631" y="3009706"/>
            <a:ext cx="7772400" cy="5462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800" b="0" dirty="0" smtClean="0">
                <a:solidFill>
                  <a:schemeClr val="bg1"/>
                </a:solidFill>
              </a:rPr>
              <a:t>http://photonics.intec.ugent.be</a:t>
            </a:r>
            <a:endParaRPr lang="en-US" sz="2800" b="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7" name="Picture 16" descr="logo_imec_ugentblauwCMY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  <p:pic>
        <p:nvPicPr>
          <p:cNvPr id="10" name="Picture 94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350" y="2069452"/>
            <a:ext cx="9145350" cy="9402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154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47" y="1168400"/>
            <a:ext cx="8488947" cy="4957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0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54000"/>
            <a:ext cx="9144000" cy="731520"/>
          </a:xfrm>
          <a:prstGeom prst="rect">
            <a:avLst/>
          </a:prstGeom>
          <a:solidFill>
            <a:srgbClr val="1B42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 typeface="Calibri" pitchFamily="34" charset="0"/>
              <a:buChar char=" "/>
              <a:defRPr/>
            </a:lvl1pPr>
            <a:lvl2pPr>
              <a:buClr>
                <a:srgbClr val="1C4476"/>
              </a:buCl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02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000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5700"/>
            <a:ext cx="40386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0386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2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5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7" Type="http://schemas.openxmlformats.org/officeDocument/2006/relationships/image" Target="../media/image2.emf"/><Relationship Id="rId18" Type="http://schemas.openxmlformats.org/officeDocument/2006/relationships/image" Target="../media/image3.jpeg"/><Relationship Id="rId19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20" Type="http://schemas.openxmlformats.org/officeDocument/2006/relationships/image" Target="../media/image5.jpeg"/><Relationship Id="rId10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<Relationship Id="rId15" Type="http://schemas.openxmlformats.org/officeDocument/2006/relationships/theme" Target="../theme/theme2.xml"/><Relationship Id="rId16" Type="http://schemas.openxmlformats.org/officeDocument/2006/relationships/image" Target="../media/image1.jpeg"/><Relationship Id="rId17" Type="http://schemas.openxmlformats.org/officeDocument/2006/relationships/image" Target="../media/image2.emf"/><Relationship Id="rId18" Type="http://schemas.openxmlformats.org/officeDocument/2006/relationships/image" Target="../media/image3.jpeg"/><Relationship Id="rId19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947" y="274638"/>
            <a:ext cx="8488947" cy="600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947" y="1449780"/>
            <a:ext cx="8488947" cy="467638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2105" y="6423190"/>
            <a:ext cx="60024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8316" y="6423190"/>
            <a:ext cx="601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14081587-E403-B147-B124-14F9C4F39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83" descr="logonegatief"/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0" y="6381328"/>
            <a:ext cx="9145350" cy="49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9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489" t="16901" b="50912"/>
          <a:stretch>
            <a:fillRect/>
          </a:stretch>
        </p:blipFill>
        <p:spPr bwMode="auto">
          <a:xfrm>
            <a:off x="8038241" y="6534934"/>
            <a:ext cx="542925" cy="2143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9" name="Picture 90" descr="logonegatief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164A7C"/>
              </a:clrFrom>
              <a:clrTo>
                <a:srgbClr val="164A7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6443207"/>
            <a:ext cx="4445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89510" y="6587317"/>
            <a:ext cx="652463" cy="178532"/>
            <a:chOff x="3923928" y="4829672"/>
            <a:chExt cx="648072" cy="199528"/>
          </a:xfrm>
        </p:grpSpPr>
        <p:pic>
          <p:nvPicPr>
            <p:cNvPr id="11" name="Picture 90" descr="logonegatief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164A7C"/>
                </a:clrFrom>
                <a:clrTo>
                  <a:srgbClr val="164A7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23928" y="4838700"/>
              <a:ext cx="648072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90" descr="logonegatief"/>
            <p:cNvPicPr>
              <a:picLocks noChangeAspect="1" noChangeArrowheads="1"/>
            </p:cNvPicPr>
            <p:nvPr userDrawn="1"/>
          </p:nvPicPr>
          <p:blipFill>
            <a:blip r:embed="rId20" cstate="print">
              <a:clrChange>
                <a:clrFrom>
                  <a:srgbClr val="164A7C"/>
                </a:clrFrom>
                <a:clrTo>
                  <a:srgbClr val="164A7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9659" y="4829672"/>
              <a:ext cx="15240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Footer Placeholder 4"/>
          <p:cNvSpPr txBox="1">
            <a:spLocks/>
          </p:cNvSpPr>
          <p:nvPr/>
        </p:nvSpPr>
        <p:spPr>
          <a:xfrm>
            <a:off x="2589771" y="6493254"/>
            <a:ext cx="3990038" cy="3239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cap="small" dirty="0" smtClean="0">
                <a:solidFill>
                  <a:srgbClr val="FFFFFF"/>
                </a:solidFill>
                <a:latin typeface="Calibri"/>
                <a:cs typeface="Calibri"/>
              </a:rPr>
              <a:t>Photonics Research</a:t>
            </a:r>
            <a:r>
              <a:rPr lang="en-US" sz="1400" b="0" cap="small" baseline="0" dirty="0" smtClean="0">
                <a:solidFill>
                  <a:srgbClr val="FFFFFF"/>
                </a:solidFill>
                <a:latin typeface="Calibri"/>
                <a:cs typeface="Calibri"/>
              </a:rPr>
              <a:t> Group</a:t>
            </a:r>
            <a:endParaRPr lang="en-US" sz="1400" b="0" cap="small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8652317" y="6491365"/>
            <a:ext cx="491683" cy="3239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081587-E403-B147-B124-14F9C4F39392}" type="slidenum">
              <a:rPr lang="en-US" sz="1400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4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3000"/>
        </a:spcBef>
        <a:spcAft>
          <a:spcPts val="0"/>
        </a:spcAft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lnSpc>
          <a:spcPct val="90000"/>
        </a:lnSpc>
        <a:spcBef>
          <a:spcPct val="20000"/>
        </a:spcBef>
        <a:buFont typeface="Arial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SzPct val="60000"/>
        <a:buFont typeface="Courier New"/>
        <a:buChar char="o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lnSpc>
          <a:spcPct val="90000"/>
        </a:lnSpc>
        <a:spcBef>
          <a:spcPct val="20000"/>
        </a:spcBef>
        <a:buFont typeface="Arial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947" y="274638"/>
            <a:ext cx="8488947" cy="600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947" y="1449780"/>
            <a:ext cx="8488947" cy="467638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2105" y="6423190"/>
            <a:ext cx="60024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8316" y="6423190"/>
            <a:ext cx="601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14081587-E403-B147-B124-14F9C4F39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83" descr="logonegatief"/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0" y="6381328"/>
            <a:ext cx="9145350" cy="49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9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489" t="16901" b="50912"/>
          <a:stretch>
            <a:fillRect/>
          </a:stretch>
        </p:blipFill>
        <p:spPr bwMode="auto">
          <a:xfrm>
            <a:off x="8038241" y="6534934"/>
            <a:ext cx="542925" cy="2143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9" name="Picture 90" descr="logonegatief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164A7C"/>
              </a:clrFrom>
              <a:clrTo>
                <a:srgbClr val="164A7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6443207"/>
            <a:ext cx="4445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489510" y="6587317"/>
            <a:ext cx="652463" cy="178532"/>
            <a:chOff x="3923928" y="4829672"/>
            <a:chExt cx="648072" cy="199528"/>
          </a:xfrm>
        </p:grpSpPr>
        <p:pic>
          <p:nvPicPr>
            <p:cNvPr id="11" name="Picture 90" descr="logonegatief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164A7C"/>
                </a:clrFrom>
                <a:clrTo>
                  <a:srgbClr val="164A7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23928" y="4838700"/>
              <a:ext cx="648072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90" descr="logonegatief"/>
            <p:cNvPicPr>
              <a:picLocks noChangeAspect="1" noChangeArrowheads="1"/>
            </p:cNvPicPr>
            <p:nvPr userDrawn="1"/>
          </p:nvPicPr>
          <p:blipFill>
            <a:blip r:embed="rId20" cstate="print">
              <a:clrChange>
                <a:clrFrom>
                  <a:srgbClr val="164A7C"/>
                </a:clrFrom>
                <a:clrTo>
                  <a:srgbClr val="164A7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9659" y="4829672"/>
              <a:ext cx="15240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Footer Placeholder 4"/>
          <p:cNvSpPr txBox="1">
            <a:spLocks/>
          </p:cNvSpPr>
          <p:nvPr/>
        </p:nvSpPr>
        <p:spPr>
          <a:xfrm>
            <a:off x="2589771" y="6493254"/>
            <a:ext cx="3990038" cy="3239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cap="small" dirty="0" smtClean="0">
                <a:solidFill>
                  <a:srgbClr val="FFFFFF"/>
                </a:solidFill>
                <a:latin typeface="Calibri"/>
                <a:cs typeface="Calibri"/>
              </a:rPr>
              <a:t>Photonics Research</a:t>
            </a:r>
            <a:r>
              <a:rPr lang="en-US" sz="1400" b="0" cap="small" baseline="0" dirty="0" smtClean="0">
                <a:solidFill>
                  <a:srgbClr val="FFFFFF"/>
                </a:solidFill>
                <a:latin typeface="Calibri"/>
                <a:cs typeface="Calibri"/>
              </a:rPr>
              <a:t> Group - Confidential</a:t>
            </a:r>
            <a:endParaRPr lang="en-US" sz="1400" b="0" cap="small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8652317" y="6491365"/>
            <a:ext cx="491683" cy="3239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081587-E403-B147-B124-14F9C4F39392}" type="slidenum">
              <a:rPr lang="en-US" sz="1400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4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1" r:id="rId3"/>
    <p:sldLayoutId id="2147483662" r:id="rId4"/>
    <p:sldLayoutId id="2147483664" r:id="rId5"/>
    <p:sldLayoutId id="2147483650" r:id="rId6"/>
    <p:sldLayoutId id="2147483663" r:id="rId7"/>
    <p:sldLayoutId id="2147483651" r:id="rId8"/>
    <p:sldLayoutId id="2147483652" r:id="rId9"/>
    <p:sldLayoutId id="2147483667" r:id="rId10"/>
    <p:sldLayoutId id="2147483653" r:id="rId11"/>
    <p:sldLayoutId id="2147483654" r:id="rId12"/>
    <p:sldLayoutId id="2147483668" r:id="rId13"/>
    <p:sldLayoutId id="2147483655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3000"/>
        </a:spcBef>
        <a:spcAft>
          <a:spcPts val="0"/>
        </a:spcAft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lnSpc>
          <a:spcPct val="90000"/>
        </a:lnSpc>
        <a:spcBef>
          <a:spcPct val="20000"/>
        </a:spcBef>
        <a:buFont typeface="Arial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SzPct val="60000"/>
        <a:buFont typeface="Courier New"/>
        <a:buChar char="o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lnSpc>
          <a:spcPct val="90000"/>
        </a:lnSpc>
        <a:spcBef>
          <a:spcPct val="20000"/>
        </a:spcBef>
        <a:buFont typeface="Arial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microsoft.com/office/2007/relationships/hdphoto" Target="../media/hdphoto1.wdp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7" Type="http://schemas.openxmlformats.org/officeDocument/2006/relationships/image" Target="../media/image12.jpeg"/><Relationship Id="rId8" Type="http://schemas.microsoft.com/office/2007/relationships/hdphoto" Target="../media/hdphoto2.wdp"/><Relationship Id="rId9" Type="http://schemas.openxmlformats.org/officeDocument/2006/relationships/image" Target="../media/image13.wmf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microsoft.com/office/2007/relationships/hdphoto" Target="../media/hdphoto3.wdp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epixfab.eu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epixfa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IMEC in </a:t>
            </a:r>
            <a:r>
              <a:rPr lang="en-US" dirty="0" err="1" smtClean="0"/>
              <a:t>Navolchi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Kick-off meeting, Nov.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103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6387" name="Picture 3" descr="belgium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9000" contrast="6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37306" y="-10319"/>
            <a:ext cx="9181306" cy="640159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193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Photonics Group – Ghent University - IMEC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936416" name="Picture 32" descr="sup21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96319" y="2943234"/>
            <a:ext cx="3802063" cy="2573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36418" name="Picture 34" descr="LOGO-IMEC_blauw_baseline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12639" y="3119980"/>
            <a:ext cx="977793" cy="86695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936401" name="Picture 17" descr="Technicum"/>
          <p:cNvPicPr>
            <a:picLocks noChangeAspect="1" noChangeArrowheads="1"/>
          </p:cNvPicPr>
          <p:nvPr/>
        </p:nvPicPr>
        <p:blipFill rotWithShape="1"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250825" y="2515992"/>
            <a:ext cx="3816350" cy="3310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36402" name="Picture 18"/>
          <p:cNvPicPr>
            <a:picLocks noChangeAspect="1" noChangeArrowheads="1"/>
          </p:cNvPicPr>
          <p:nvPr/>
        </p:nvPicPr>
        <p:blipFill>
          <a:blip r:embed="rId9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43" y="2789085"/>
            <a:ext cx="730250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1" name="Picture 9" descr="nb-photonics-rood-trans.eps"/>
          <p:cNvPicPr>
            <a:picLocks noChangeAspect="1"/>
          </p:cNvPicPr>
          <p:nvPr/>
        </p:nvPicPr>
        <p:blipFill>
          <a:blip r:embed="rId10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0349" y="2823284"/>
            <a:ext cx="1758092" cy="59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1673771" y="1148348"/>
            <a:ext cx="1608048" cy="705504"/>
            <a:chOff x="1673771" y="1148348"/>
            <a:chExt cx="1608048" cy="705504"/>
          </a:xfrm>
        </p:grpSpPr>
        <p:sp>
          <p:nvSpPr>
            <p:cNvPr id="1936388" name="Text Box 4"/>
            <p:cNvSpPr txBox="1">
              <a:spLocks noChangeArrowheads="1"/>
            </p:cNvSpPr>
            <p:nvPr/>
          </p:nvSpPr>
          <p:spPr bwMode="auto">
            <a:xfrm>
              <a:off x="1673771" y="1148348"/>
              <a:ext cx="970458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nl-BE" sz="2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Ghent</a:t>
              </a:r>
              <a:endParaRPr lang="en-US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55101" y="1515649"/>
              <a:ext cx="826718" cy="338203"/>
            </a:xfrm>
            <a:prstGeom prst="ellipse">
              <a:avLst/>
            </a:prstGeom>
            <a:solidFill>
              <a:srgbClr val="C00000">
                <a:alpha val="30980"/>
              </a:srgbClr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97334" y="1585238"/>
            <a:ext cx="1718934" cy="699160"/>
            <a:chOff x="4597334" y="1585238"/>
            <a:chExt cx="1718934" cy="699160"/>
          </a:xfrm>
        </p:grpSpPr>
        <p:sp>
          <p:nvSpPr>
            <p:cNvPr id="1936389" name="Text Box 5"/>
            <p:cNvSpPr txBox="1">
              <a:spLocks noChangeArrowheads="1"/>
            </p:cNvSpPr>
            <p:nvPr/>
          </p:nvSpPr>
          <p:spPr bwMode="auto">
            <a:xfrm>
              <a:off x="5217569" y="1585238"/>
              <a:ext cx="1098699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nl-BE" sz="2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Leuven</a:t>
              </a:r>
              <a:endParaRPr lang="en-US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4597334" y="1946195"/>
              <a:ext cx="826718" cy="338203"/>
            </a:xfrm>
            <a:prstGeom prst="ellipse">
              <a:avLst/>
            </a:prstGeom>
            <a:solidFill>
              <a:srgbClr val="00B050">
                <a:alpha val="30980"/>
              </a:srgbClr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8" name="Isosceles Triangle 7"/>
          <p:cNvSpPr/>
          <p:nvPr/>
        </p:nvSpPr>
        <p:spPr>
          <a:xfrm rot="10800000">
            <a:off x="2590418" y="949817"/>
            <a:ext cx="540163" cy="660196"/>
          </a:xfrm>
          <a:prstGeom prst="triangle">
            <a:avLst/>
          </a:prstGeom>
          <a:gradFill>
            <a:gsLst>
              <a:gs pos="0">
                <a:srgbClr val="C00000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0800000" scaled="0"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0" name="Isosceles Triangle 39"/>
          <p:cNvSpPr/>
          <p:nvPr/>
        </p:nvSpPr>
        <p:spPr>
          <a:xfrm rot="10800000">
            <a:off x="4737711" y="1411216"/>
            <a:ext cx="540163" cy="660196"/>
          </a:xfrm>
          <a:prstGeom prst="triangle">
            <a:avLst/>
          </a:prstGeom>
          <a:gradFill>
            <a:gsLst>
              <a:gs pos="0">
                <a:srgbClr val="00B05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0800000" scaled="0"/>
          </a:gra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Rectangle 2"/>
          <p:cNvSpPr/>
          <p:nvPr/>
        </p:nvSpPr>
        <p:spPr>
          <a:xfrm>
            <a:off x="4909573" y="3673450"/>
            <a:ext cx="3580859" cy="1709155"/>
          </a:xfrm>
          <a:prstGeom prst="rect">
            <a:avLst/>
          </a:prstGeom>
          <a:solidFill>
            <a:schemeClr val="lt1">
              <a:alpha val="83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754924" y="228439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Brussels</a:t>
            </a:r>
            <a:endParaRPr lang="en-US" dirty="0"/>
          </a:p>
        </p:txBody>
      </p:sp>
      <p:sp>
        <p:nvSpPr>
          <p:cNvPr id="1936417" name="Text Box 33"/>
          <p:cNvSpPr txBox="1">
            <a:spLocks noChangeArrowheads="1"/>
          </p:cNvSpPr>
          <p:nvPr/>
        </p:nvSpPr>
        <p:spPr bwMode="auto">
          <a:xfrm>
            <a:off x="4915662" y="3690686"/>
            <a:ext cx="2962207" cy="17543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</a:t>
            </a:r>
            <a:r>
              <a:rPr lang="en-US" sz="18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mec</a:t>
            </a:r>
            <a:r>
              <a:rPr lang="en-US" sz="1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silicon photonics group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Coordinated by Philippe </a:t>
            </a:r>
            <a:r>
              <a:rPr lang="en-US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Absil</a:t>
            </a:r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Industry oriented research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Optical Interconnect Program</a:t>
            </a:r>
          </a:p>
          <a:p>
            <a:endParaRPr lang="en-US" sz="18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“</a:t>
            </a:r>
            <a: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ilicon processing”</a:t>
            </a:r>
            <a:r>
              <a:rPr lang="en-US" sz="18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endParaRPr lang="en-US" sz="1800" i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5727" y="3590614"/>
            <a:ext cx="3580859" cy="1926492"/>
          </a:xfrm>
          <a:prstGeom prst="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6406" name="Line 22"/>
          <p:cNvSpPr>
            <a:spLocks noChangeShapeType="1"/>
          </p:cNvSpPr>
          <p:nvPr/>
        </p:nvSpPr>
        <p:spPr bwMode="auto">
          <a:xfrm>
            <a:off x="2070100" y="4056780"/>
            <a:ext cx="0" cy="182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36410" name="Text Box 26"/>
          <p:cNvSpPr txBox="1">
            <a:spLocks noChangeArrowheads="1"/>
          </p:cNvSpPr>
          <p:nvPr/>
        </p:nvSpPr>
        <p:spPr bwMode="auto">
          <a:xfrm>
            <a:off x="341031" y="3524450"/>
            <a:ext cx="3482918" cy="203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Photonics Research Group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Headed by </a:t>
            </a:r>
            <a:r>
              <a:rPr lang="en-US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Roel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Baets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, 70 people</a:t>
            </a:r>
          </a:p>
          <a:p>
            <a:r>
              <a:rPr lang="en-US" sz="18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Exploratory research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Telecom, </a:t>
            </a:r>
            <a:r>
              <a:rPr lang="en-US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Datacom</a:t>
            </a:r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en-US" sz="18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Bio and physical sensing, beam steering …</a:t>
            </a:r>
          </a:p>
          <a:p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“post-processing”</a:t>
            </a:r>
            <a:endParaRPr lang="en-US" sz="1800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26" name="Picture 34" descr="LOGO-IMEC_blauw_baseline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28057" y="2693884"/>
            <a:ext cx="977793" cy="86695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452099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Research Vision and Focus: Technology</a:t>
            </a:r>
          </a:p>
        </p:txBody>
      </p:sp>
      <p:sp>
        <p:nvSpPr>
          <p:cNvPr id="615427" name="Rectangle 3"/>
          <p:cNvSpPr>
            <a:spLocks noGrp="1" noChangeArrowheads="1"/>
          </p:cNvSpPr>
          <p:nvPr>
            <p:ph idx="1"/>
          </p:nvPr>
        </p:nvSpPr>
        <p:spPr>
          <a:xfrm>
            <a:off x="360947" y="1168401"/>
            <a:ext cx="8488947" cy="2513914"/>
          </a:xfrm>
        </p:spPr>
        <p:txBody>
          <a:bodyPr>
            <a:normAutofit fontScale="92500" lnSpcReduction="20000"/>
          </a:bodyPr>
          <a:lstStyle/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1800" b="0" dirty="0" smtClean="0"/>
              <a:t>photonic integration</a:t>
            </a:r>
          </a:p>
          <a:p>
            <a:pPr marL="571500" lvl="1" indent="-381000" eaLnBrk="1" hangingPunct="1">
              <a:lnSpc>
                <a:spcPct val="90000"/>
              </a:lnSpc>
            </a:pPr>
            <a:r>
              <a:rPr lang="en-US" sz="1600" b="0" dirty="0" smtClean="0"/>
              <a:t>	Build photonic systems on a chip</a:t>
            </a:r>
            <a:endParaRPr lang="en-US" sz="1800" b="0" dirty="0" smtClean="0"/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1800" b="0" dirty="0" smtClean="0"/>
              <a:t>silicon photonics </a:t>
            </a:r>
          </a:p>
          <a:p>
            <a:pPr marL="571500" lvl="1" indent="-381000" eaLnBrk="1" hangingPunct="1">
              <a:lnSpc>
                <a:spcPct val="90000"/>
              </a:lnSpc>
            </a:pPr>
            <a:r>
              <a:rPr lang="en-US" sz="1600" b="0" dirty="0" smtClean="0"/>
              <a:t>	Use the power of silicon CMOS-technology </a:t>
            </a:r>
            <a:br>
              <a:rPr lang="en-US" sz="1600" b="0" dirty="0" smtClean="0"/>
            </a:br>
            <a:r>
              <a:rPr lang="en-US" sz="1600" b="0" dirty="0" smtClean="0"/>
              <a:t>for integrated photonics</a:t>
            </a:r>
            <a:endParaRPr lang="en-US" sz="1800" b="0" dirty="0" smtClean="0"/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1800" b="0" dirty="0" smtClean="0"/>
              <a:t>heterogeneous integration</a:t>
            </a:r>
          </a:p>
          <a:p>
            <a:pPr marL="571500" lvl="1" indent="-381000" eaLnBrk="1" hangingPunct="1">
              <a:lnSpc>
                <a:spcPct val="90000"/>
              </a:lnSpc>
            </a:pPr>
            <a:r>
              <a:rPr lang="en-US" sz="1600" b="0" dirty="0" smtClean="0"/>
              <a:t>	Avoid the weaknesses of silicon through </a:t>
            </a:r>
            <a:br>
              <a:rPr lang="en-US" sz="1600" b="0" dirty="0" smtClean="0"/>
            </a:br>
            <a:r>
              <a:rPr lang="en-US" sz="1600" b="0" dirty="0" smtClean="0"/>
              <a:t>combination with other materials and </a:t>
            </a:r>
            <a:r>
              <a:rPr lang="en-US" sz="1600" b="0" dirty="0" err="1" smtClean="0"/>
              <a:t>nanomaterials</a:t>
            </a:r>
            <a:endParaRPr lang="en-US" sz="1600" b="0" dirty="0" smtClean="0"/>
          </a:p>
          <a:p>
            <a:pPr marL="190500" lvl="1" eaLnBrk="1" hangingPunct="1">
              <a:lnSpc>
                <a:spcPct val="90000"/>
              </a:lnSpc>
            </a:pPr>
            <a:endParaRPr lang="en-US" sz="1600" b="0" dirty="0" smtClean="0"/>
          </a:p>
          <a:p>
            <a:pPr marL="457200" indent="-457200" eaLnBrk="1" hangingPunct="1">
              <a:lnSpc>
                <a:spcPct val="90000"/>
              </a:lnSpc>
            </a:pPr>
            <a:endParaRPr lang="en-US" sz="1800" b="0" dirty="0" smtClean="0"/>
          </a:p>
        </p:txBody>
      </p:sp>
      <p:pic>
        <p:nvPicPr>
          <p:cNvPr id="615429" name="Picture 5" descr="DSC006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1888" y="4000032"/>
            <a:ext cx="2135187" cy="1683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430" name="Picture 6" descr="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51630" y="4000032"/>
            <a:ext cx="2146300" cy="1683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1" descr="ring2"/>
          <p:cNvPicPr>
            <a:picLocks noChangeAspect="1" noChangeArrowheads="1"/>
          </p:cNvPicPr>
          <p:nvPr/>
        </p:nvPicPr>
        <p:blipFill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116" y="4000033"/>
            <a:ext cx="2136798" cy="1683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692174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5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5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imec</a:t>
            </a:r>
            <a:r>
              <a:rPr lang="en-US" dirty="0" smtClean="0"/>
              <a:t> in NAVOLCHI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WP3 – transmitter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Provide bonding to TU/e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Provide passive silicon circuits </a:t>
            </a:r>
            <a:r>
              <a:rPr lang="en-US" dirty="0"/>
              <a:t>through </a:t>
            </a:r>
            <a:r>
              <a:rPr lang="en-US" dirty="0">
                <a:hlinkClick r:id="rId2"/>
              </a:rPr>
              <a:t>http://epixfab.eu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platform</a:t>
            </a:r>
          </a:p>
          <a:p>
            <a:r>
              <a:rPr lang="en-US" dirty="0" smtClean="0"/>
              <a:t>WP4 – amplifier for receiver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Design and fabricate amplifier on silicon platform using UGent QDOTS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Investigate possibilities for electrical injection</a:t>
            </a:r>
          </a:p>
          <a:p>
            <a:r>
              <a:rPr lang="en-US" dirty="0" smtClean="0"/>
              <a:t>WP5 – interfaces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WP-leader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Design and fabricate passive filter for amplifier noise suppression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Design and fabricate optical beam-</a:t>
            </a:r>
            <a:r>
              <a:rPr lang="en-US" dirty="0" err="1" smtClean="0"/>
              <a:t>steerer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598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WP4 -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Objective: design and fabrication of QDOT amplifier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Integrated with silicon waveguides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Electrical injection</a:t>
            </a:r>
          </a:p>
          <a:p>
            <a:r>
              <a:rPr lang="en-US" dirty="0" smtClean="0"/>
              <a:t>Timeline: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Month 12 (M4.1) : decision on design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Month 15 (M4.3) : conductive QD layers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Month 18 (M4.6) : electroluminescence from QD-stack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Month 21 (M4.8) : optically pumped amplifier (10dB gain)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Month 30 (M4.9):  </a:t>
            </a:r>
            <a:r>
              <a:rPr lang="en-GB" dirty="0" smtClean="0"/>
              <a:t>electrical pumped amplifier </a:t>
            </a:r>
            <a:r>
              <a:rPr lang="en-GB" dirty="0"/>
              <a:t>10dB/cm </a:t>
            </a:r>
            <a:r>
              <a:rPr lang="en-GB" dirty="0" smtClean="0"/>
              <a:t>gain</a:t>
            </a:r>
          </a:p>
          <a:p>
            <a:r>
              <a:rPr lang="en-GB" dirty="0" smtClean="0"/>
              <a:t>Main input required: UGent QDOTS</a:t>
            </a:r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85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WP4 -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47" y="1449780"/>
            <a:ext cx="8488947" cy="478311"/>
          </a:xfrm>
        </p:spPr>
        <p:txBody>
          <a:bodyPr/>
          <a:lstStyle/>
          <a:p>
            <a:r>
              <a:rPr lang="en-US" dirty="0" smtClean="0"/>
              <a:t>General approach (cross-section):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91137" y="2066158"/>
            <a:ext cx="6408144" cy="3511173"/>
            <a:chOff x="1447800" y="1371600"/>
            <a:chExt cx="6408144" cy="3511173"/>
          </a:xfrm>
        </p:grpSpPr>
        <p:sp>
          <p:nvSpPr>
            <p:cNvPr id="14" name="Rectangle 13"/>
            <p:cNvSpPr/>
            <p:nvPr/>
          </p:nvSpPr>
          <p:spPr bwMode="auto">
            <a:xfrm>
              <a:off x="2286000" y="3733800"/>
              <a:ext cx="4267200" cy="11430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TextBox 40"/>
            <p:cNvSpPr txBox="1">
              <a:spLocks noChangeArrowheads="1"/>
            </p:cNvSpPr>
            <p:nvPr/>
          </p:nvSpPr>
          <p:spPr bwMode="auto">
            <a:xfrm>
              <a:off x="6019800" y="2971800"/>
              <a:ext cx="18361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Bottom Electrode</a:t>
              </a: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5400000" flipH="1" flipV="1">
              <a:off x="3162531" y="4309369"/>
              <a:ext cx="114522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40"/>
            <p:cNvSpPr txBox="1">
              <a:spLocks noChangeArrowheads="1"/>
            </p:cNvSpPr>
            <p:nvPr/>
          </p:nvSpPr>
          <p:spPr bwMode="auto">
            <a:xfrm>
              <a:off x="3454898" y="4168066"/>
              <a:ext cx="3289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H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286000" y="3582130"/>
              <a:ext cx="4267200" cy="152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733800" y="3048730"/>
              <a:ext cx="1447800" cy="533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733800" y="2819400"/>
              <a:ext cx="1447800" cy="2286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733800" y="2590800"/>
              <a:ext cx="14478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7338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8100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8862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9624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0386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1148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1910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2672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3434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4196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4958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5720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6482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7244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8006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8768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8768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9530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0292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1054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0"/>
            <p:cNvSpPr txBox="1">
              <a:spLocks noChangeArrowheads="1"/>
            </p:cNvSpPr>
            <p:nvPr/>
          </p:nvSpPr>
          <p:spPr bwMode="auto">
            <a:xfrm>
              <a:off x="4267200" y="3200400"/>
              <a:ext cx="5357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p</a:t>
              </a:r>
              <a:r>
                <a:rPr lang="en-US" dirty="0" smtClean="0">
                  <a:latin typeface="Calibri" pitchFamily="34" charset="0"/>
                </a:rPr>
                <a:t>-Si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362200" y="3352800"/>
              <a:ext cx="4572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6019800" y="3352800"/>
              <a:ext cx="4572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TextBox 40"/>
            <p:cNvSpPr txBox="1">
              <a:spLocks noChangeArrowheads="1"/>
            </p:cNvSpPr>
            <p:nvPr/>
          </p:nvSpPr>
          <p:spPr bwMode="auto">
            <a:xfrm>
              <a:off x="4876800" y="1676400"/>
              <a:ext cx="297799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Top-electrode </a:t>
              </a:r>
            </a:p>
            <a:p>
              <a:r>
                <a:rPr lang="en-US" dirty="0" smtClean="0">
                  <a:latin typeface="Calibri" pitchFamily="34" charset="0"/>
                </a:rPr>
                <a:t>(forming </a:t>
              </a:r>
              <a:r>
                <a:rPr lang="en-US" dirty="0" err="1" smtClean="0">
                  <a:latin typeface="Calibri" pitchFamily="34" charset="0"/>
                </a:rPr>
                <a:t>plasmon</a:t>
              </a:r>
              <a:r>
                <a:rPr lang="en-US" dirty="0" smtClean="0">
                  <a:latin typeface="Calibri" pitchFamily="34" charset="0"/>
                </a:rPr>
                <a:t> waveguide)</a:t>
              </a: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16200000" flipH="1">
              <a:off x="3086100" y="2324100"/>
              <a:ext cx="609600" cy="5334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0"/>
            <p:cNvSpPr txBox="1">
              <a:spLocks noChangeArrowheads="1"/>
            </p:cNvSpPr>
            <p:nvPr/>
          </p:nvSpPr>
          <p:spPr bwMode="auto">
            <a:xfrm>
              <a:off x="1447800" y="1371600"/>
              <a:ext cx="20574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Stack of semiconducting oxide with </a:t>
              </a:r>
              <a:r>
                <a:rPr lang="en-US" dirty="0" err="1" smtClean="0">
                  <a:latin typeface="Calibri" pitchFamily="34" charset="0"/>
                </a:rPr>
                <a:t>QDot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48" name="Freeform 47"/>
            <p:cNvSpPr/>
            <p:nvPr/>
          </p:nvSpPr>
          <p:spPr bwMode="auto">
            <a:xfrm rot="5030036">
              <a:off x="3013618" y="2340560"/>
              <a:ext cx="881300" cy="1883825"/>
            </a:xfrm>
            <a:custGeom>
              <a:avLst/>
              <a:gdLst>
                <a:gd name="connsiteX0" fmla="*/ 337352 w 347709"/>
                <a:gd name="connsiteY0" fmla="*/ 0 h 2086252"/>
                <a:gd name="connsiteX1" fmla="*/ 328474 w 347709"/>
                <a:gd name="connsiteY1" fmla="*/ 701336 h 2086252"/>
                <a:gd name="connsiteX2" fmla="*/ 221942 w 347709"/>
                <a:gd name="connsiteY2" fmla="*/ 1606858 h 2086252"/>
                <a:gd name="connsiteX3" fmla="*/ 0 w 347709"/>
                <a:gd name="connsiteY3" fmla="*/ 2086252 h 2086252"/>
                <a:gd name="connsiteX0" fmla="*/ 301883 w 341798"/>
                <a:gd name="connsiteY0" fmla="*/ 0 h 2050736"/>
                <a:gd name="connsiteX1" fmla="*/ 328474 w 341798"/>
                <a:gd name="connsiteY1" fmla="*/ 665820 h 2050736"/>
                <a:gd name="connsiteX2" fmla="*/ 221942 w 341798"/>
                <a:gd name="connsiteY2" fmla="*/ 1571342 h 2050736"/>
                <a:gd name="connsiteX3" fmla="*/ 0 w 341798"/>
                <a:gd name="connsiteY3" fmla="*/ 2050736 h 2050736"/>
                <a:gd name="connsiteX0" fmla="*/ 0 w 500077"/>
                <a:gd name="connsiteY0" fmla="*/ 0 h 2139525"/>
                <a:gd name="connsiteX1" fmla="*/ 443857 w 500077"/>
                <a:gd name="connsiteY1" fmla="*/ 754609 h 2139525"/>
                <a:gd name="connsiteX2" fmla="*/ 337325 w 500077"/>
                <a:gd name="connsiteY2" fmla="*/ 1660131 h 2139525"/>
                <a:gd name="connsiteX3" fmla="*/ 115383 w 500077"/>
                <a:gd name="connsiteY3" fmla="*/ 2139525 h 2139525"/>
                <a:gd name="connsiteX0" fmla="*/ 0 w 600062"/>
                <a:gd name="connsiteY0" fmla="*/ 0 h 2139525"/>
                <a:gd name="connsiteX1" fmla="*/ 443857 w 600062"/>
                <a:gd name="connsiteY1" fmla="*/ 754609 h 2139525"/>
                <a:gd name="connsiteX2" fmla="*/ 337325 w 600062"/>
                <a:gd name="connsiteY2" fmla="*/ 1660131 h 2139525"/>
                <a:gd name="connsiteX3" fmla="*/ 115383 w 600062"/>
                <a:gd name="connsiteY3" fmla="*/ 2139525 h 2139525"/>
                <a:gd name="connsiteX0" fmla="*/ 0 w 600062"/>
                <a:gd name="connsiteY0" fmla="*/ 0 h 2139525"/>
                <a:gd name="connsiteX1" fmla="*/ 470553 w 600062"/>
                <a:gd name="connsiteY1" fmla="*/ 754709 h 2139525"/>
                <a:gd name="connsiteX2" fmla="*/ 337325 w 600062"/>
                <a:gd name="connsiteY2" fmla="*/ 1660131 h 2139525"/>
                <a:gd name="connsiteX3" fmla="*/ 115383 w 600062"/>
                <a:gd name="connsiteY3" fmla="*/ 2139525 h 2139525"/>
                <a:gd name="connsiteX0" fmla="*/ 0 w 600062"/>
                <a:gd name="connsiteY0" fmla="*/ 0 h 2139525"/>
                <a:gd name="connsiteX1" fmla="*/ 470553 w 600062"/>
                <a:gd name="connsiteY1" fmla="*/ 754709 h 2139525"/>
                <a:gd name="connsiteX2" fmla="*/ 337325 w 600062"/>
                <a:gd name="connsiteY2" fmla="*/ 1660131 h 2139525"/>
                <a:gd name="connsiteX3" fmla="*/ 115383 w 600062"/>
                <a:gd name="connsiteY3" fmla="*/ 2139525 h 2139525"/>
                <a:gd name="connsiteX0" fmla="*/ 0 w 600062"/>
                <a:gd name="connsiteY0" fmla="*/ 0 h 2139525"/>
                <a:gd name="connsiteX1" fmla="*/ 470553 w 600062"/>
                <a:gd name="connsiteY1" fmla="*/ 754709 h 2139525"/>
                <a:gd name="connsiteX2" fmla="*/ 337325 w 600062"/>
                <a:gd name="connsiteY2" fmla="*/ 1660131 h 2139525"/>
                <a:gd name="connsiteX3" fmla="*/ 115383 w 600062"/>
                <a:gd name="connsiteY3" fmla="*/ 2139525 h 2139525"/>
                <a:gd name="connsiteX0" fmla="*/ 0 w 600062"/>
                <a:gd name="connsiteY0" fmla="*/ 0 h 2139525"/>
                <a:gd name="connsiteX1" fmla="*/ 470553 w 600062"/>
                <a:gd name="connsiteY1" fmla="*/ 754709 h 2139525"/>
                <a:gd name="connsiteX2" fmla="*/ 337325 w 600062"/>
                <a:gd name="connsiteY2" fmla="*/ 1660131 h 2139525"/>
                <a:gd name="connsiteX3" fmla="*/ 115383 w 600062"/>
                <a:gd name="connsiteY3" fmla="*/ 2139525 h 2139525"/>
                <a:gd name="connsiteX0" fmla="*/ 0 w 600062"/>
                <a:gd name="connsiteY0" fmla="*/ 0 h 2139525"/>
                <a:gd name="connsiteX1" fmla="*/ 470553 w 600062"/>
                <a:gd name="connsiteY1" fmla="*/ 754709 h 2139525"/>
                <a:gd name="connsiteX2" fmla="*/ 337325 w 600062"/>
                <a:gd name="connsiteY2" fmla="*/ 1660131 h 2139525"/>
                <a:gd name="connsiteX3" fmla="*/ 115383 w 600062"/>
                <a:gd name="connsiteY3" fmla="*/ 2139525 h 2139525"/>
                <a:gd name="connsiteX0" fmla="*/ 0 w 600062"/>
                <a:gd name="connsiteY0" fmla="*/ 0 h 2139525"/>
                <a:gd name="connsiteX1" fmla="*/ 470553 w 600062"/>
                <a:gd name="connsiteY1" fmla="*/ 754709 h 2139525"/>
                <a:gd name="connsiteX2" fmla="*/ 337325 w 600062"/>
                <a:gd name="connsiteY2" fmla="*/ 1660131 h 2139525"/>
                <a:gd name="connsiteX3" fmla="*/ 115383 w 600062"/>
                <a:gd name="connsiteY3" fmla="*/ 2139525 h 2139525"/>
                <a:gd name="connsiteX0" fmla="*/ 0 w 600062"/>
                <a:gd name="connsiteY0" fmla="*/ 0 h 2139525"/>
                <a:gd name="connsiteX1" fmla="*/ 470553 w 600062"/>
                <a:gd name="connsiteY1" fmla="*/ 754709 h 2139525"/>
                <a:gd name="connsiteX2" fmla="*/ 337325 w 600062"/>
                <a:gd name="connsiteY2" fmla="*/ 1660131 h 2139525"/>
                <a:gd name="connsiteX3" fmla="*/ 115383 w 600062"/>
                <a:gd name="connsiteY3" fmla="*/ 2139525 h 2139525"/>
                <a:gd name="connsiteX0" fmla="*/ 0 w 881418"/>
                <a:gd name="connsiteY0" fmla="*/ 1 h 2216569"/>
                <a:gd name="connsiteX1" fmla="*/ 881418 w 881418"/>
                <a:gd name="connsiteY1" fmla="*/ 831753 h 2216569"/>
                <a:gd name="connsiteX2" fmla="*/ 748190 w 881418"/>
                <a:gd name="connsiteY2" fmla="*/ 1737175 h 2216569"/>
                <a:gd name="connsiteX3" fmla="*/ 526248 w 881418"/>
                <a:gd name="connsiteY3" fmla="*/ 2216569 h 2216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418" h="2216569">
                  <a:moveTo>
                    <a:pt x="0" y="1"/>
                  </a:moveTo>
                  <a:cubicBezTo>
                    <a:pt x="600062" y="83610"/>
                    <a:pt x="877001" y="547158"/>
                    <a:pt x="881418" y="831753"/>
                  </a:cubicBezTo>
                  <a:cubicBezTo>
                    <a:pt x="875617" y="1135354"/>
                    <a:pt x="807385" y="1506372"/>
                    <a:pt x="748190" y="1737175"/>
                  </a:cubicBezTo>
                  <a:cubicBezTo>
                    <a:pt x="688995" y="1967978"/>
                    <a:pt x="609846" y="2092281"/>
                    <a:pt x="526248" y="2216569"/>
                  </a:cubicBezTo>
                </a:path>
              </a:pathLst>
            </a:custGeom>
            <a:ln w="28575">
              <a:solidFill>
                <a:schemeClr val="accent2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 bwMode="auto">
            <a:xfrm rot="16569964" flipH="1">
              <a:off x="5052556" y="2328815"/>
              <a:ext cx="881300" cy="1883825"/>
            </a:xfrm>
            <a:custGeom>
              <a:avLst/>
              <a:gdLst>
                <a:gd name="connsiteX0" fmla="*/ 337352 w 347709"/>
                <a:gd name="connsiteY0" fmla="*/ 0 h 2086252"/>
                <a:gd name="connsiteX1" fmla="*/ 328474 w 347709"/>
                <a:gd name="connsiteY1" fmla="*/ 701336 h 2086252"/>
                <a:gd name="connsiteX2" fmla="*/ 221942 w 347709"/>
                <a:gd name="connsiteY2" fmla="*/ 1606858 h 2086252"/>
                <a:gd name="connsiteX3" fmla="*/ 0 w 347709"/>
                <a:gd name="connsiteY3" fmla="*/ 2086252 h 2086252"/>
                <a:gd name="connsiteX0" fmla="*/ 301883 w 341798"/>
                <a:gd name="connsiteY0" fmla="*/ 0 h 2050736"/>
                <a:gd name="connsiteX1" fmla="*/ 328474 w 341798"/>
                <a:gd name="connsiteY1" fmla="*/ 665820 h 2050736"/>
                <a:gd name="connsiteX2" fmla="*/ 221942 w 341798"/>
                <a:gd name="connsiteY2" fmla="*/ 1571342 h 2050736"/>
                <a:gd name="connsiteX3" fmla="*/ 0 w 341798"/>
                <a:gd name="connsiteY3" fmla="*/ 2050736 h 2050736"/>
                <a:gd name="connsiteX0" fmla="*/ 0 w 500077"/>
                <a:gd name="connsiteY0" fmla="*/ 0 h 2139525"/>
                <a:gd name="connsiteX1" fmla="*/ 443857 w 500077"/>
                <a:gd name="connsiteY1" fmla="*/ 754609 h 2139525"/>
                <a:gd name="connsiteX2" fmla="*/ 337325 w 500077"/>
                <a:gd name="connsiteY2" fmla="*/ 1660131 h 2139525"/>
                <a:gd name="connsiteX3" fmla="*/ 115383 w 500077"/>
                <a:gd name="connsiteY3" fmla="*/ 2139525 h 2139525"/>
                <a:gd name="connsiteX0" fmla="*/ 0 w 600062"/>
                <a:gd name="connsiteY0" fmla="*/ 0 h 2139525"/>
                <a:gd name="connsiteX1" fmla="*/ 443857 w 600062"/>
                <a:gd name="connsiteY1" fmla="*/ 754609 h 2139525"/>
                <a:gd name="connsiteX2" fmla="*/ 337325 w 600062"/>
                <a:gd name="connsiteY2" fmla="*/ 1660131 h 2139525"/>
                <a:gd name="connsiteX3" fmla="*/ 115383 w 600062"/>
                <a:gd name="connsiteY3" fmla="*/ 2139525 h 2139525"/>
                <a:gd name="connsiteX0" fmla="*/ 0 w 600062"/>
                <a:gd name="connsiteY0" fmla="*/ 0 h 2139525"/>
                <a:gd name="connsiteX1" fmla="*/ 470553 w 600062"/>
                <a:gd name="connsiteY1" fmla="*/ 754709 h 2139525"/>
                <a:gd name="connsiteX2" fmla="*/ 337325 w 600062"/>
                <a:gd name="connsiteY2" fmla="*/ 1660131 h 2139525"/>
                <a:gd name="connsiteX3" fmla="*/ 115383 w 600062"/>
                <a:gd name="connsiteY3" fmla="*/ 2139525 h 2139525"/>
                <a:gd name="connsiteX0" fmla="*/ 0 w 600062"/>
                <a:gd name="connsiteY0" fmla="*/ 0 h 2139525"/>
                <a:gd name="connsiteX1" fmla="*/ 470553 w 600062"/>
                <a:gd name="connsiteY1" fmla="*/ 754709 h 2139525"/>
                <a:gd name="connsiteX2" fmla="*/ 337325 w 600062"/>
                <a:gd name="connsiteY2" fmla="*/ 1660131 h 2139525"/>
                <a:gd name="connsiteX3" fmla="*/ 115383 w 600062"/>
                <a:gd name="connsiteY3" fmla="*/ 2139525 h 2139525"/>
                <a:gd name="connsiteX0" fmla="*/ 0 w 600062"/>
                <a:gd name="connsiteY0" fmla="*/ 0 h 2139525"/>
                <a:gd name="connsiteX1" fmla="*/ 470553 w 600062"/>
                <a:gd name="connsiteY1" fmla="*/ 754709 h 2139525"/>
                <a:gd name="connsiteX2" fmla="*/ 337325 w 600062"/>
                <a:gd name="connsiteY2" fmla="*/ 1660131 h 2139525"/>
                <a:gd name="connsiteX3" fmla="*/ 115383 w 600062"/>
                <a:gd name="connsiteY3" fmla="*/ 2139525 h 2139525"/>
                <a:gd name="connsiteX0" fmla="*/ 0 w 600062"/>
                <a:gd name="connsiteY0" fmla="*/ 0 h 2139525"/>
                <a:gd name="connsiteX1" fmla="*/ 470553 w 600062"/>
                <a:gd name="connsiteY1" fmla="*/ 754709 h 2139525"/>
                <a:gd name="connsiteX2" fmla="*/ 337325 w 600062"/>
                <a:gd name="connsiteY2" fmla="*/ 1660131 h 2139525"/>
                <a:gd name="connsiteX3" fmla="*/ 115383 w 600062"/>
                <a:gd name="connsiteY3" fmla="*/ 2139525 h 2139525"/>
                <a:gd name="connsiteX0" fmla="*/ 0 w 600062"/>
                <a:gd name="connsiteY0" fmla="*/ 0 h 2139525"/>
                <a:gd name="connsiteX1" fmla="*/ 470553 w 600062"/>
                <a:gd name="connsiteY1" fmla="*/ 754709 h 2139525"/>
                <a:gd name="connsiteX2" fmla="*/ 337325 w 600062"/>
                <a:gd name="connsiteY2" fmla="*/ 1660131 h 2139525"/>
                <a:gd name="connsiteX3" fmla="*/ 115383 w 600062"/>
                <a:gd name="connsiteY3" fmla="*/ 2139525 h 2139525"/>
                <a:gd name="connsiteX0" fmla="*/ 0 w 600062"/>
                <a:gd name="connsiteY0" fmla="*/ 0 h 2139525"/>
                <a:gd name="connsiteX1" fmla="*/ 470553 w 600062"/>
                <a:gd name="connsiteY1" fmla="*/ 754709 h 2139525"/>
                <a:gd name="connsiteX2" fmla="*/ 337325 w 600062"/>
                <a:gd name="connsiteY2" fmla="*/ 1660131 h 2139525"/>
                <a:gd name="connsiteX3" fmla="*/ 115383 w 600062"/>
                <a:gd name="connsiteY3" fmla="*/ 2139525 h 2139525"/>
                <a:gd name="connsiteX0" fmla="*/ 0 w 600062"/>
                <a:gd name="connsiteY0" fmla="*/ 0 h 2139525"/>
                <a:gd name="connsiteX1" fmla="*/ 470553 w 600062"/>
                <a:gd name="connsiteY1" fmla="*/ 754709 h 2139525"/>
                <a:gd name="connsiteX2" fmla="*/ 337325 w 600062"/>
                <a:gd name="connsiteY2" fmla="*/ 1660131 h 2139525"/>
                <a:gd name="connsiteX3" fmla="*/ 115383 w 600062"/>
                <a:gd name="connsiteY3" fmla="*/ 2139525 h 2139525"/>
                <a:gd name="connsiteX0" fmla="*/ 0 w 881418"/>
                <a:gd name="connsiteY0" fmla="*/ 1 h 2216569"/>
                <a:gd name="connsiteX1" fmla="*/ 881418 w 881418"/>
                <a:gd name="connsiteY1" fmla="*/ 831753 h 2216569"/>
                <a:gd name="connsiteX2" fmla="*/ 748190 w 881418"/>
                <a:gd name="connsiteY2" fmla="*/ 1737175 h 2216569"/>
                <a:gd name="connsiteX3" fmla="*/ 526248 w 881418"/>
                <a:gd name="connsiteY3" fmla="*/ 2216569 h 2216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418" h="2216569">
                  <a:moveTo>
                    <a:pt x="0" y="1"/>
                  </a:moveTo>
                  <a:cubicBezTo>
                    <a:pt x="600062" y="83610"/>
                    <a:pt x="877001" y="547158"/>
                    <a:pt x="881418" y="831753"/>
                  </a:cubicBezTo>
                  <a:cubicBezTo>
                    <a:pt x="875617" y="1135354"/>
                    <a:pt x="807385" y="1506372"/>
                    <a:pt x="748190" y="1737175"/>
                  </a:cubicBezTo>
                  <a:cubicBezTo>
                    <a:pt x="688995" y="1967978"/>
                    <a:pt x="609846" y="2092281"/>
                    <a:pt x="526248" y="2216569"/>
                  </a:cubicBezTo>
                </a:path>
              </a:pathLst>
            </a:custGeom>
            <a:ln w="28575">
              <a:solidFill>
                <a:schemeClr val="accent2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rot="16200000" flipV="1">
              <a:off x="5562600" y="3733800"/>
              <a:ext cx="609600" cy="4572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40"/>
            <p:cNvSpPr txBox="1">
              <a:spLocks noChangeArrowheads="1"/>
            </p:cNvSpPr>
            <p:nvPr/>
          </p:nvSpPr>
          <p:spPr bwMode="auto">
            <a:xfrm>
              <a:off x="5943600" y="4191000"/>
              <a:ext cx="136165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Current flow</a:t>
              </a: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52" name="Straight Arrow Connector 51"/>
            <p:cNvCxnSpPr>
              <a:stCxn id="45" idx="1"/>
            </p:cNvCxnSpPr>
            <p:nvPr/>
          </p:nvCxnSpPr>
          <p:spPr>
            <a:xfrm rot="10800000" flipV="1">
              <a:off x="4724400" y="1999566"/>
              <a:ext cx="152400" cy="59123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5856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WP4 -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48" y="1449780"/>
            <a:ext cx="6450870" cy="4676383"/>
          </a:xfrm>
        </p:spPr>
        <p:txBody>
          <a:bodyPr/>
          <a:lstStyle/>
          <a:p>
            <a:r>
              <a:rPr lang="en-US" dirty="0" smtClean="0"/>
              <a:t>Initial focus of work:</a:t>
            </a:r>
          </a:p>
          <a:p>
            <a:pPr lvl="1"/>
            <a:r>
              <a:rPr lang="en-US" dirty="0" smtClean="0"/>
              <a:t> Overall design (</a:t>
            </a:r>
            <a:r>
              <a:rPr lang="en-US" dirty="0" err="1" smtClean="0"/>
              <a:t>Weiqiang</a:t>
            </a:r>
            <a:r>
              <a:rPr lang="en-US" dirty="0" smtClean="0"/>
              <a:t> </a:t>
            </a:r>
            <a:r>
              <a:rPr lang="en-US" dirty="0" err="1" smtClean="0"/>
              <a:t>Xie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Electrical injection: investigation of suitable layers (Pieter </a:t>
            </a:r>
            <a:r>
              <a:rPr lang="en-US" dirty="0" err="1" smtClean="0"/>
              <a:t>Geiregat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Improvement of related processes (QDOT embedding, local deposition, </a:t>
            </a:r>
            <a:r>
              <a:rPr lang="en-US" dirty="0" err="1" smtClean="0"/>
              <a:t>ebeam</a:t>
            </a:r>
            <a:r>
              <a:rPr lang="en-US" dirty="0" smtClean="0"/>
              <a:t> process …)(</a:t>
            </a:r>
            <a:r>
              <a:rPr lang="en-US" dirty="0" err="1" smtClean="0"/>
              <a:t>Katarzyna</a:t>
            </a:r>
            <a:r>
              <a:rPr lang="en-US" dirty="0" smtClean="0"/>
              <a:t> </a:t>
            </a:r>
            <a:r>
              <a:rPr lang="en-US" dirty="0" err="1" smtClean="0"/>
              <a:t>Komorowska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494" y="4334391"/>
            <a:ext cx="1104597" cy="1537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289" y="2770908"/>
            <a:ext cx="1106802" cy="14616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52289" y="1449780"/>
            <a:ext cx="1106802" cy="11825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Weiqiang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53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WP5 -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Passive filter: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gen: 3nm bandwidth, 10dB suppression, 30nm FSR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options: ring resonator, AWG, PCG …</a:t>
            </a:r>
          </a:p>
          <a:p>
            <a:r>
              <a:rPr lang="en-US" dirty="0" smtClean="0"/>
              <a:t>Beam </a:t>
            </a:r>
            <a:r>
              <a:rPr lang="en-US" dirty="0" err="1" smtClean="0"/>
              <a:t>steerer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gen: 5dB loss, 100um distance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gen: 3dB loss, 1mm distance, 10nm bandwidth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“Challenging”</a:t>
            </a:r>
            <a:endParaRPr lang="en-US" dirty="0"/>
          </a:p>
          <a:p>
            <a:r>
              <a:rPr lang="en-US" dirty="0" smtClean="0"/>
              <a:t>Time line:</a:t>
            </a:r>
          </a:p>
          <a:p>
            <a:pPr lvl="1"/>
            <a:r>
              <a:rPr lang="en-US" dirty="0" smtClean="0"/>
              <a:t> 1</a:t>
            </a:r>
            <a:r>
              <a:rPr lang="en-US" baseline="30000" dirty="0" smtClean="0"/>
              <a:t>st</a:t>
            </a:r>
            <a:r>
              <a:rPr lang="en-US" dirty="0" smtClean="0"/>
              <a:t> gen: Design (month 12, M5.3)</a:t>
            </a:r>
            <a:r>
              <a:rPr lang="en-US" dirty="0" smtClean="0">
                <a:sym typeface="Wingdings"/>
              </a:rPr>
              <a:t> Fabrication (month 18, M5.7)  </a:t>
            </a:r>
            <a:r>
              <a:rPr lang="en-US" dirty="0" err="1">
                <a:sym typeface="Wingdings"/>
              </a:rPr>
              <a:t>c</a:t>
            </a:r>
            <a:r>
              <a:rPr lang="en-US" dirty="0" err="1" smtClean="0">
                <a:sym typeface="Wingdings"/>
              </a:rPr>
              <a:t>haracterisation</a:t>
            </a:r>
            <a:r>
              <a:rPr lang="en-US" dirty="0" smtClean="0">
                <a:sym typeface="Wingdings"/>
              </a:rPr>
              <a:t> (month 21, D5.3)</a:t>
            </a:r>
          </a:p>
          <a:p>
            <a:pPr lvl="1"/>
            <a:r>
              <a:rPr lang="en-US" dirty="0" smtClean="0"/>
              <a:t> 2</a:t>
            </a:r>
            <a:r>
              <a:rPr lang="en-US" baseline="30000" dirty="0" smtClean="0"/>
              <a:t>nd</a:t>
            </a:r>
            <a:r>
              <a:rPr lang="en-US" dirty="0" smtClean="0"/>
              <a:t> gen: Design (month 24, M5.9) </a:t>
            </a:r>
            <a:r>
              <a:rPr lang="en-US" dirty="0" smtClean="0">
                <a:sym typeface="Wingdings"/>
              </a:rPr>
              <a:t> Fabrication (month 30, M5.11)  </a:t>
            </a:r>
            <a:r>
              <a:rPr lang="en-US" dirty="0" err="1" smtClean="0">
                <a:sym typeface="Wingdings"/>
              </a:rPr>
              <a:t>Characterisation</a:t>
            </a:r>
            <a:r>
              <a:rPr lang="en-US" dirty="0" smtClean="0">
                <a:sym typeface="Wingdings"/>
              </a:rPr>
              <a:t> (month 33, D5.7)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820" y="1246909"/>
            <a:ext cx="1046074" cy="127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34550" y="2528466"/>
            <a:ext cx="1146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Sukumar</a:t>
            </a:r>
            <a:r>
              <a:rPr lang="en-US" sz="1200" dirty="0" smtClean="0"/>
              <a:t> </a:t>
            </a:r>
            <a:r>
              <a:rPr lang="en-US" sz="1200" dirty="0" err="1" smtClean="0"/>
              <a:t>Rudra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10660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Providing silicon base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 available: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“Standard passives” : 220nm silicon, two etch depths (70nm, 220nm)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“Advanced passives” : 220nm silicon + 380nm silicon, multiple etch depths</a:t>
            </a:r>
            <a:endParaRPr lang="en-US" dirty="0"/>
          </a:p>
          <a:p>
            <a:r>
              <a:rPr lang="en-US" dirty="0" smtClean="0"/>
              <a:t>See: </a:t>
            </a:r>
            <a:r>
              <a:rPr lang="en-US" dirty="0" smtClean="0">
                <a:hlinkClick r:id="rId2"/>
              </a:rPr>
              <a:t>www.epixfab</a:t>
            </a:r>
            <a:r>
              <a:rPr lang="en-US" dirty="0" smtClean="0"/>
              <a:t> for details and schedule</a:t>
            </a:r>
          </a:p>
          <a:p>
            <a:r>
              <a:rPr lang="en-US" dirty="0" smtClean="0"/>
              <a:t>2012 schedule on line Dec. 1</a:t>
            </a:r>
          </a:p>
          <a:p>
            <a:r>
              <a:rPr lang="en-US" dirty="0" smtClean="0"/>
              <a:t>Need to discuss #runs + size with </a:t>
            </a:r>
            <a:r>
              <a:rPr lang="en-US" smtClean="0"/>
              <a:t>project partners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429951"/>
      </p:ext>
    </p:extLst>
  </p:cSld>
  <p:clrMapOvr>
    <a:masterClrMapping/>
  </p:clrMapOvr>
</p:sld>
</file>

<file path=ppt/theme/theme1.xml><?xml version="1.0" encoding="utf-8"?>
<a:theme xmlns:a="http://schemas.openxmlformats.org/drawingml/2006/main" name="photonics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hotonics - Confidential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photonics.potx</Template>
  <TotalTime>10986</TotalTime>
  <Words>500</Words>
  <Application>Microsoft Macintosh PowerPoint</Application>
  <PresentationFormat>On-screen Show (4:3)</PresentationFormat>
  <Paragraphs>89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photonics</vt:lpstr>
      <vt:lpstr>Photonics - Confidential</vt:lpstr>
      <vt:lpstr>IMEC in Navolchi </vt:lpstr>
      <vt:lpstr>Photonics Group – Ghent University - IMEC</vt:lpstr>
      <vt:lpstr>Research Vision and Focus: Technology</vt:lpstr>
      <vt:lpstr>imec in NAVOLCHI</vt:lpstr>
      <vt:lpstr>WP4 - work</vt:lpstr>
      <vt:lpstr>WP4 - work</vt:lpstr>
      <vt:lpstr>WP4 - Work</vt:lpstr>
      <vt:lpstr>WP5 - work</vt:lpstr>
      <vt:lpstr>Providing silicon base circuits</vt:lpstr>
    </vt:vector>
  </TitlesOfParts>
  <Company>MacBook Pro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Verbist</dc:creator>
  <cp:lastModifiedBy>Dries Van Thourhout</cp:lastModifiedBy>
  <cp:revision>127</cp:revision>
  <cp:lastPrinted>2010-11-30T16:32:30Z</cp:lastPrinted>
  <dcterms:created xsi:type="dcterms:W3CDTF">2010-10-27T15:19:42Z</dcterms:created>
  <dcterms:modified xsi:type="dcterms:W3CDTF">2011-11-16T14:04:09Z</dcterms:modified>
</cp:coreProperties>
</file>