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1"/>
  </p:notesMasterIdLst>
  <p:sldIdLst>
    <p:sldId id="258" r:id="rId2"/>
    <p:sldId id="264" r:id="rId3"/>
    <p:sldId id="268" r:id="rId4"/>
    <p:sldId id="265" r:id="rId5"/>
    <p:sldId id="266" r:id="rId6"/>
    <p:sldId id="267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4" autoAdjust="0"/>
  </p:normalViewPr>
  <p:slideViewPr>
    <p:cSldViewPr>
      <p:cViewPr varScale="1">
        <p:scale>
          <a:sx n="123" d="100"/>
          <a:sy n="123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EB2EC2-7320-45D4-9864-EDE6FC24E81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ue pho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lue tit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5516563"/>
            <a:ext cx="22320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B7A-D57C-43E2-8774-2787412899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63AB-55B5-40CB-8A35-7C05908362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lue bar sma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925" y="6535738"/>
            <a:ext cx="38877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tabLst>
                <a:tab pos="3857625" algn="r"/>
              </a:tabLst>
              <a:defRPr sz="9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35738"/>
            <a:ext cx="322263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fld id="{54566B17-8651-4A07-90FF-18E8EC2FFE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0" name="Picture 11" descr="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1288" y="616585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 smtClean="0"/>
              <a:t>NAVOLCHI</a:t>
            </a:r>
            <a:br>
              <a:rPr lang="en-GB" sz="4000" dirty="0" smtClean="0"/>
            </a:br>
            <a:r>
              <a:rPr lang="en-GB" sz="4000" dirty="0" smtClean="0"/>
              <a:t>Role TU/e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0791" y="3573016"/>
            <a:ext cx="5113337" cy="137157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800" dirty="0" smtClean="0"/>
              <a:t>Victor </a:t>
            </a:r>
            <a:r>
              <a:rPr lang="nl-NL" sz="2800" dirty="0" smtClean="0"/>
              <a:t>Calzadilla</a:t>
            </a:r>
          </a:p>
          <a:p>
            <a:pPr>
              <a:lnSpc>
                <a:spcPct val="80000"/>
              </a:lnSpc>
            </a:pPr>
            <a:r>
              <a:rPr lang="nl-NL" sz="2400" b="0" i="1" dirty="0" smtClean="0"/>
              <a:t>	(</a:t>
            </a:r>
            <a:r>
              <a:rPr lang="nl-NL" sz="2400" b="0" i="1" dirty="0" err="1" smtClean="0"/>
              <a:t>will</a:t>
            </a:r>
            <a:r>
              <a:rPr lang="nl-NL" sz="2400" b="0" i="1" dirty="0" smtClean="0"/>
              <a:t> start Jan 2012)</a:t>
            </a:r>
          </a:p>
          <a:p>
            <a:pPr>
              <a:lnSpc>
                <a:spcPct val="80000"/>
              </a:lnSpc>
            </a:pPr>
            <a:r>
              <a:rPr lang="nl-NL" sz="2800" dirty="0" err="1" smtClean="0"/>
              <a:t>Meint</a:t>
            </a:r>
            <a:r>
              <a:rPr lang="nl-NL" sz="2800" dirty="0" smtClean="0"/>
              <a:t> </a:t>
            </a:r>
            <a:r>
              <a:rPr lang="nl-NL" sz="2800" dirty="0" smtClean="0"/>
              <a:t>Smit</a:t>
            </a:r>
          </a:p>
          <a:p>
            <a:pPr>
              <a:lnSpc>
                <a:spcPct val="80000"/>
              </a:lnSpc>
            </a:pPr>
            <a:endParaRPr lang="nl-NL" sz="2800" dirty="0" smtClean="0"/>
          </a:p>
          <a:p>
            <a:pPr>
              <a:lnSpc>
                <a:spcPct val="80000"/>
              </a:lnSpc>
            </a:pPr>
            <a:endParaRPr 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0712" cy="8953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dirty="0" smtClean="0"/>
              <a:t>Metallic and </a:t>
            </a:r>
            <a:r>
              <a:rPr lang="nl-NL" dirty="0" err="1" smtClean="0"/>
              <a:t>Plasmonic</a:t>
            </a:r>
            <a:r>
              <a:rPr lang="nl-NL" dirty="0" smtClean="0"/>
              <a:t> lasers</a:t>
            </a:r>
            <a:endParaRPr lang="en-US" dirty="0" smtClean="0"/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6715125" y="3143250"/>
            <a:ext cx="1584325" cy="28733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1400" b="0" smtClean="0"/>
              <a:t>I</a:t>
            </a:r>
            <a:r>
              <a:rPr lang="nl-NL" sz="1400" b="0" baseline="-25000" smtClean="0"/>
              <a:t>th</a:t>
            </a:r>
            <a:r>
              <a:rPr lang="nl-NL" sz="1400" b="0" smtClean="0"/>
              <a:t> = 6 </a:t>
            </a:r>
            <a:r>
              <a:rPr lang="nl-NL" sz="1400" b="0" smtClean="0">
                <a:latin typeface="Symbol" pitchFamily="18" charset="2"/>
              </a:rPr>
              <a:t>m</a:t>
            </a:r>
            <a:r>
              <a:rPr lang="nl-NL" sz="1400" b="0" smtClean="0"/>
              <a:t>A @ 77K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400" b="0" smtClean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940425" y="3378200"/>
            <a:ext cx="2714625" cy="2498725"/>
            <a:chOff x="3243" y="1026"/>
            <a:chExt cx="1497" cy="1379"/>
          </a:xfrm>
        </p:grpSpPr>
        <p:pic>
          <p:nvPicPr>
            <p:cNvPr id="22551" name="Picture 4"/>
            <p:cNvPicPr preferRelativeResize="0"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43" y="1026"/>
              <a:ext cx="1497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2" name="Rectangle 5"/>
            <p:cNvSpPr>
              <a:spLocks noChangeAspect="1" noChangeArrowheads="1"/>
            </p:cNvSpPr>
            <p:nvPr/>
          </p:nvSpPr>
          <p:spPr bwMode="auto">
            <a:xfrm>
              <a:off x="3243" y="1026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2819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 dirty="0"/>
              <a:t>A BREAKTHROUGH</a:t>
            </a:r>
          </a:p>
          <a:p>
            <a:endParaRPr lang="nl-NL" sz="2000" dirty="0" smtClean="0"/>
          </a:p>
          <a:p>
            <a:r>
              <a:rPr lang="nl-NL" sz="2000" dirty="0" smtClean="0"/>
              <a:t>The </a:t>
            </a:r>
            <a:r>
              <a:rPr lang="nl-NL" sz="2000" dirty="0" err="1"/>
              <a:t>world’s</a:t>
            </a:r>
            <a:r>
              <a:rPr lang="nl-NL" sz="2000" dirty="0"/>
              <a:t> </a:t>
            </a:r>
            <a:r>
              <a:rPr lang="nl-NL" sz="2000" dirty="0" err="1"/>
              <a:t>smallest</a:t>
            </a:r>
            <a:r>
              <a:rPr lang="nl-NL" sz="2000" dirty="0"/>
              <a:t> </a:t>
            </a:r>
            <a:r>
              <a:rPr lang="nl-NL" sz="2000" dirty="0" err="1"/>
              <a:t>electrically</a:t>
            </a:r>
            <a:r>
              <a:rPr lang="nl-NL" sz="2000" dirty="0"/>
              <a:t> </a:t>
            </a:r>
            <a:r>
              <a:rPr lang="nl-NL" sz="2000" dirty="0" err="1"/>
              <a:t>injected</a:t>
            </a:r>
            <a:r>
              <a:rPr lang="nl-NL" sz="2000" dirty="0"/>
              <a:t> laser (diameter 250 </a:t>
            </a:r>
            <a:r>
              <a:rPr lang="nl-NL" sz="2000" dirty="0" err="1"/>
              <a:t>nm</a:t>
            </a:r>
            <a:r>
              <a:rPr lang="nl-NL" sz="2000" dirty="0"/>
              <a:t>)</a:t>
            </a:r>
          </a:p>
          <a:p>
            <a:endParaRPr lang="nl-NL" b="0" dirty="0"/>
          </a:p>
          <a:p>
            <a:r>
              <a:rPr lang="nl-NL" b="0" dirty="0"/>
              <a:t>Martin Hill et al., Nature </a:t>
            </a:r>
            <a:r>
              <a:rPr lang="nl-NL" b="0" dirty="0" err="1"/>
              <a:t>Photonics</a:t>
            </a:r>
            <a:r>
              <a:rPr lang="nl-NL" b="0" dirty="0"/>
              <a:t>, </a:t>
            </a:r>
            <a:r>
              <a:rPr lang="nl-NL" b="0" dirty="0" err="1"/>
              <a:t>October</a:t>
            </a:r>
            <a:r>
              <a:rPr lang="nl-NL" b="0" dirty="0"/>
              <a:t> 2007</a:t>
            </a:r>
          </a:p>
          <a:p>
            <a:endParaRPr lang="en-US" b="0" dirty="0"/>
          </a:p>
        </p:txBody>
      </p:sp>
      <p:sp>
        <p:nvSpPr>
          <p:cNvPr id="22534" name="Rectangle 7"/>
          <p:cNvSpPr>
            <a:spLocks noChangeAspect="1" noChangeArrowheads="1"/>
          </p:cNvSpPr>
          <p:nvPr/>
        </p:nvSpPr>
        <p:spPr bwMode="auto">
          <a:xfrm rot="5400000">
            <a:off x="1412876" y="4464050"/>
            <a:ext cx="474662" cy="1646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8"/>
          <p:cNvSpPr>
            <a:spLocks noChangeAspect="1" noChangeArrowheads="1"/>
          </p:cNvSpPr>
          <p:nvPr/>
        </p:nvSpPr>
        <p:spPr bwMode="auto">
          <a:xfrm>
            <a:off x="1884363" y="3549650"/>
            <a:ext cx="296862" cy="200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9"/>
          <p:cNvSpPr>
            <a:spLocks noChangeAspect="1" noChangeArrowheads="1"/>
          </p:cNvSpPr>
          <p:nvPr/>
        </p:nvSpPr>
        <p:spPr bwMode="auto">
          <a:xfrm>
            <a:off x="1120775" y="3549650"/>
            <a:ext cx="288925" cy="2008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0"/>
          <p:cNvSpPr>
            <a:spLocks noChangeAspect="1" noChangeArrowheads="1"/>
          </p:cNvSpPr>
          <p:nvPr/>
        </p:nvSpPr>
        <p:spPr bwMode="auto">
          <a:xfrm>
            <a:off x="1120775" y="3306763"/>
            <a:ext cx="1058863" cy="387350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8" name="Picture 11" descr="0040890"/>
          <p:cNvPicPr preferRelativeResize="0">
            <a:picLocks noChangeAspect="1" noChangeArrowheads="1"/>
          </p:cNvPicPr>
          <p:nvPr/>
        </p:nvPicPr>
        <p:blipFill>
          <a:blip r:embed="rId3" cstate="screen"/>
          <a:srcRect l="36012" t="80952" r="37004"/>
          <a:stretch>
            <a:fillRect/>
          </a:stretch>
        </p:blipFill>
        <p:spPr bwMode="auto">
          <a:xfrm>
            <a:off x="827088" y="5464175"/>
            <a:ext cx="1646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Line 12"/>
          <p:cNvSpPr>
            <a:spLocks noChangeAspect="1" noChangeShapeType="1"/>
          </p:cNvSpPr>
          <p:nvPr/>
        </p:nvSpPr>
        <p:spPr bwMode="auto">
          <a:xfrm>
            <a:off x="1414463" y="3694113"/>
            <a:ext cx="0" cy="1743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Aspect="1" noChangeShapeType="1"/>
          </p:cNvSpPr>
          <p:nvPr/>
        </p:nvSpPr>
        <p:spPr bwMode="auto">
          <a:xfrm>
            <a:off x="1885950" y="3694113"/>
            <a:ext cx="0" cy="1743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Aspect="1" noChangeShapeType="1"/>
          </p:cNvSpPr>
          <p:nvPr/>
        </p:nvSpPr>
        <p:spPr bwMode="auto">
          <a:xfrm rot="5400000">
            <a:off x="2169319" y="5136356"/>
            <a:ext cx="7938" cy="600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Aspect="1" noChangeShapeType="1"/>
          </p:cNvSpPr>
          <p:nvPr/>
        </p:nvSpPr>
        <p:spPr bwMode="auto">
          <a:xfrm rot="5400000">
            <a:off x="1127919" y="5136357"/>
            <a:ext cx="0" cy="601662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43" name="Picture 16" descr="0040890"/>
          <p:cNvPicPr preferRelativeResize="0">
            <a:picLocks noChangeAspect="1" noChangeArrowheads="1"/>
          </p:cNvPicPr>
          <p:nvPr/>
        </p:nvPicPr>
        <p:blipFill>
          <a:blip r:embed="rId3" cstate="screen"/>
          <a:srcRect l="36012" t="80952" r="37004"/>
          <a:stretch>
            <a:fillRect/>
          </a:stretch>
        </p:blipFill>
        <p:spPr bwMode="auto">
          <a:xfrm>
            <a:off x="1431925" y="3694113"/>
            <a:ext cx="4413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7"/>
          <p:cNvSpPr>
            <a:spLocks noChangeAspect="1" noChangeArrowheads="1"/>
          </p:cNvSpPr>
          <p:nvPr/>
        </p:nvSpPr>
        <p:spPr bwMode="auto">
          <a:xfrm>
            <a:off x="1430338" y="4394200"/>
            <a:ext cx="441325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8"/>
          <p:cNvSpPr txBox="1">
            <a:spLocks noChangeAspect="1" noChangeArrowheads="1"/>
          </p:cNvSpPr>
          <p:nvPr/>
        </p:nvSpPr>
        <p:spPr bwMode="auto">
          <a:xfrm>
            <a:off x="1376363" y="54705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2"/>
                </a:solidFill>
              </a:rPr>
              <a:t>InP</a:t>
            </a:r>
          </a:p>
        </p:txBody>
      </p:sp>
      <p:sp>
        <p:nvSpPr>
          <p:cNvPr id="22546" name="Text Box 19"/>
          <p:cNvSpPr txBox="1">
            <a:spLocks noChangeAspect="1" noChangeArrowheads="1"/>
          </p:cNvSpPr>
          <p:nvPr/>
        </p:nvSpPr>
        <p:spPr bwMode="auto">
          <a:xfrm>
            <a:off x="1244600" y="330835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Gold</a:t>
            </a:r>
          </a:p>
        </p:txBody>
      </p:sp>
      <p:pic>
        <p:nvPicPr>
          <p:cNvPr id="22547" name="Picture 20"/>
          <p:cNvPicPr preferRelativeResize="0">
            <a:picLocks noChangeAspect="1" noChangeArrowheads="1"/>
          </p:cNvPicPr>
          <p:nvPr/>
        </p:nvPicPr>
        <p:blipFill>
          <a:blip r:embed="rId4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2709863" y="3306763"/>
            <a:ext cx="1301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1"/>
          <p:cNvPicPr preferRelativeResize="0"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3306763"/>
            <a:ext cx="14319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C63AB-55B5-40CB-8A35-7C059083621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C63AB-55B5-40CB-8A35-7C059083621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Plasmonic</a:t>
            </a:r>
            <a:r>
              <a:rPr lang="nl-NL" dirty="0" smtClean="0"/>
              <a:t> DFB lasers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5556" y="944724"/>
            <a:ext cx="63549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4545124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Most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nanolasers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 demonstrated so far have exploited optical pumping at cryogenic temperatures, owing to problems with increased heating when using electrical pumping. Milan Marell and colleagues from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Technische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Universiteit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 Eindhoven in the Netherlands have now demonstrated electrically pumped room-temperature lasing at telecommunications wavelengths from gap–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plasmon</a:t>
            </a:r>
            <a:r>
              <a:rPr lang="en-GB" i="1" dirty="0" smtClean="0">
                <a:latin typeface="TUE Scala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UE Scala"/>
                <a:ea typeface="Calibri" pitchFamily="34" charset="0"/>
                <a:cs typeface="Times New Roman" pitchFamily="18" charset="0"/>
              </a:rPr>
              <a:t>tructures in semiconductor samples.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185084"/>
            <a:ext cx="709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Nature </a:t>
            </a:r>
            <a:r>
              <a:rPr lang="nl-NL" b="1" dirty="0" err="1" smtClean="0"/>
              <a:t>Photonics</a:t>
            </a:r>
            <a:r>
              <a:rPr lang="nl-NL" b="1" dirty="0" smtClean="0"/>
              <a:t>, </a:t>
            </a:r>
            <a:r>
              <a:rPr lang="nl-NL" b="1" dirty="0" err="1" smtClean="0"/>
              <a:t>October</a:t>
            </a:r>
            <a:r>
              <a:rPr lang="nl-NL" b="1" dirty="0" smtClean="0"/>
              <a:t> 2011, Research </a:t>
            </a:r>
            <a:r>
              <a:rPr lang="nl-NL" b="1" dirty="0" err="1" smtClean="0"/>
              <a:t>Highlight</a:t>
            </a:r>
            <a:r>
              <a:rPr lang="nl-NL" b="1" dirty="0" smtClean="0"/>
              <a:t> (</a:t>
            </a:r>
            <a:r>
              <a:rPr lang="nl-NL" b="1" dirty="0" err="1" smtClean="0"/>
              <a:t>editorial</a:t>
            </a:r>
            <a:r>
              <a:rPr lang="nl-NL" b="1" dirty="0" smtClean="0"/>
              <a:t>):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8CB7A-D57C-43E2-8774-2787412899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0712" cy="8953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smtClean="0"/>
              <a:t>Potential</a:t>
            </a:r>
            <a:endParaRPr lang="en-US" smtClean="0"/>
          </a:p>
        </p:txBody>
      </p:sp>
      <p:sp>
        <p:nvSpPr>
          <p:cNvPr id="2355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15516" y="4581128"/>
            <a:ext cx="6480720" cy="1800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sz="2000" b="1" dirty="0" err="1" smtClean="0">
                <a:solidFill>
                  <a:srgbClr val="002060"/>
                </a:solidFill>
              </a:rPr>
              <a:t>Integration</a:t>
            </a:r>
            <a:r>
              <a:rPr lang="nl-NL" sz="2000" b="1" dirty="0" smtClean="0">
                <a:solidFill>
                  <a:srgbClr val="002060"/>
                </a:solidFill>
              </a:rPr>
              <a:t> of more </a:t>
            </a:r>
            <a:r>
              <a:rPr lang="nl-NL" sz="2000" b="1" dirty="0" err="1" smtClean="0">
                <a:solidFill>
                  <a:srgbClr val="002060"/>
                </a:solidFill>
              </a:rPr>
              <a:t>than</a:t>
            </a:r>
            <a:r>
              <a:rPr lang="nl-NL" sz="2000" b="1" dirty="0" smtClean="0">
                <a:solidFill>
                  <a:srgbClr val="002060"/>
                </a:solidFill>
              </a:rPr>
              <a:t> 100,000 lasers </a:t>
            </a:r>
            <a:r>
              <a:rPr lang="nl-NL" sz="2000" b="1" dirty="0" err="1" smtClean="0">
                <a:solidFill>
                  <a:srgbClr val="002060"/>
                </a:solidFill>
              </a:rPr>
              <a:t>on</a:t>
            </a:r>
            <a:r>
              <a:rPr lang="nl-NL" sz="2000" b="1" dirty="0" smtClean="0">
                <a:solidFill>
                  <a:srgbClr val="002060"/>
                </a:solidFill>
              </a:rPr>
              <a:t> a chip</a:t>
            </a:r>
          </a:p>
          <a:p>
            <a:pPr eaLnBrk="1" hangingPunct="1"/>
            <a:r>
              <a:rPr lang="nl-NL" sz="2000" b="1" dirty="0" err="1" smtClean="0">
                <a:solidFill>
                  <a:srgbClr val="002060"/>
                </a:solidFill>
              </a:rPr>
              <a:t>Operating</a:t>
            </a:r>
            <a:r>
              <a:rPr lang="nl-NL" sz="2000" b="1" dirty="0" smtClean="0">
                <a:solidFill>
                  <a:srgbClr val="002060"/>
                </a:solidFill>
              </a:rPr>
              <a:t> at </a:t>
            </a:r>
            <a:r>
              <a:rPr lang="nl-NL" sz="2000" b="1" dirty="0" err="1" smtClean="0">
                <a:solidFill>
                  <a:srgbClr val="002060"/>
                </a:solidFill>
              </a:rPr>
              <a:t>speeds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b="1" dirty="0" err="1" smtClean="0">
                <a:solidFill>
                  <a:srgbClr val="002060"/>
                </a:solidFill>
              </a:rPr>
              <a:t>beyond</a:t>
            </a:r>
            <a:r>
              <a:rPr lang="nl-NL" sz="2000" b="1" dirty="0" smtClean="0">
                <a:solidFill>
                  <a:srgbClr val="002060"/>
                </a:solidFill>
              </a:rPr>
              <a:t> 1 </a:t>
            </a:r>
            <a:r>
              <a:rPr lang="nl-NL" sz="2000" b="1" dirty="0" err="1" smtClean="0">
                <a:solidFill>
                  <a:srgbClr val="002060"/>
                </a:solidFill>
              </a:rPr>
              <a:t>THz</a:t>
            </a:r>
            <a:r>
              <a:rPr lang="nl-NL" sz="2000" b="1" smtClean="0">
                <a:solidFill>
                  <a:srgbClr val="002060"/>
                </a:solidFill>
              </a:rPr>
              <a:t> ?</a:t>
            </a:r>
            <a:endParaRPr lang="nl-NL" sz="2000" b="1" dirty="0" smtClean="0">
              <a:solidFill>
                <a:srgbClr val="002060"/>
              </a:solidFill>
            </a:endParaRPr>
          </a:p>
          <a:p>
            <a:pPr eaLnBrk="1" hangingPunct="1"/>
            <a:endParaRPr lang="nl-NL" sz="105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000" b="1" dirty="0" smtClean="0">
                <a:solidFill>
                  <a:srgbClr val="002060"/>
                </a:solidFill>
              </a:rPr>
              <a:t>Superior to </a:t>
            </a:r>
            <a:r>
              <a:rPr lang="nl-NL" sz="2000" b="1" dirty="0" err="1" smtClean="0">
                <a:solidFill>
                  <a:srgbClr val="002060"/>
                </a:solidFill>
              </a:rPr>
              <a:t>high-speed</a:t>
            </a:r>
            <a:r>
              <a:rPr lang="nl-NL" sz="2000" b="1" dirty="0" smtClean="0">
                <a:solidFill>
                  <a:srgbClr val="002060"/>
                </a:solidFill>
              </a:rPr>
              <a:t> transistors </a:t>
            </a:r>
          </a:p>
          <a:p>
            <a:pPr eaLnBrk="1" hangingPunct="1">
              <a:buFontTx/>
              <a:buNone/>
            </a:pPr>
            <a:r>
              <a:rPr lang="nl-NL" sz="2000" b="1" dirty="0" err="1" smtClean="0">
                <a:solidFill>
                  <a:srgbClr val="002060"/>
                </a:solidFill>
              </a:rPr>
              <a:t>for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b="1" dirty="0" err="1" smtClean="0">
                <a:solidFill>
                  <a:srgbClr val="002060"/>
                </a:solidFill>
              </a:rPr>
              <a:t>ultrafast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b="1" dirty="0" err="1" smtClean="0">
                <a:solidFill>
                  <a:srgbClr val="002060"/>
                </a:solidFill>
              </a:rPr>
              <a:t>signal</a:t>
            </a:r>
            <a:r>
              <a:rPr lang="nl-NL" sz="2000" b="1" dirty="0" smtClean="0">
                <a:solidFill>
                  <a:srgbClr val="002060"/>
                </a:solidFill>
              </a:rPr>
              <a:t> processing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776" y="1258888"/>
            <a:ext cx="2305050" cy="2879725"/>
            <a:chOff x="1292" y="845"/>
            <a:chExt cx="1452" cy="1814"/>
          </a:xfrm>
        </p:grpSpPr>
        <p:sp>
          <p:nvSpPr>
            <p:cNvPr id="23563" name="Rectangle 4"/>
            <p:cNvSpPr>
              <a:spLocks noChangeArrowheads="1"/>
            </p:cNvSpPr>
            <p:nvPr/>
          </p:nvSpPr>
          <p:spPr bwMode="auto">
            <a:xfrm>
              <a:off x="1292" y="845"/>
              <a:ext cx="1452" cy="1814"/>
            </a:xfrm>
            <a:prstGeom prst="rect">
              <a:avLst/>
            </a:prstGeom>
            <a:solidFill>
              <a:srgbClr val="D5E0E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64" name="Picture 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383" y="1225"/>
              <a:ext cx="1278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Line 6"/>
            <p:cNvSpPr>
              <a:spLocks noChangeShapeType="1"/>
            </p:cNvSpPr>
            <p:nvPr/>
          </p:nvSpPr>
          <p:spPr bwMode="auto">
            <a:xfrm>
              <a:off x="1779" y="1135"/>
              <a:ext cx="453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7"/>
            <p:cNvSpPr txBox="1">
              <a:spLocks noChangeArrowheads="1"/>
            </p:cNvSpPr>
            <p:nvPr/>
          </p:nvSpPr>
          <p:spPr bwMode="auto">
            <a:xfrm>
              <a:off x="1733" y="890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dirty="0">
                  <a:solidFill>
                    <a:srgbClr val="0033CC"/>
                  </a:solidFill>
                </a:rPr>
                <a:t>100 </a:t>
              </a:r>
              <a:r>
                <a:rPr lang="nl-NL" dirty="0" err="1">
                  <a:solidFill>
                    <a:srgbClr val="0033CC"/>
                  </a:solidFill>
                </a:rPr>
                <a:t>nm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23567" name="Text Box 8"/>
            <p:cNvSpPr txBox="1">
              <a:spLocks noChangeArrowheads="1"/>
            </p:cNvSpPr>
            <p:nvPr/>
          </p:nvSpPr>
          <p:spPr bwMode="auto">
            <a:xfrm>
              <a:off x="1701" y="1271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err="1">
                  <a:solidFill>
                    <a:schemeClr val="tx2"/>
                  </a:solidFill>
                </a:rPr>
                <a:t>silver</a:t>
              </a:r>
              <a:endParaRPr lang="en-US" sz="1800" b="0" dirty="0">
                <a:solidFill>
                  <a:schemeClr val="tx2"/>
                </a:solidFill>
              </a:endParaRPr>
            </a:p>
          </p:txBody>
        </p:sp>
        <p:sp>
          <p:nvSpPr>
            <p:cNvPr id="23568" name="Text Box 9"/>
            <p:cNvSpPr txBox="1">
              <a:spLocks noChangeArrowheads="1"/>
            </p:cNvSpPr>
            <p:nvPr/>
          </p:nvSpPr>
          <p:spPr bwMode="auto">
            <a:xfrm>
              <a:off x="1837" y="2296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err="1">
                  <a:solidFill>
                    <a:schemeClr val="tx2"/>
                  </a:solidFill>
                </a:rPr>
                <a:t>InP</a:t>
              </a:r>
              <a:endParaRPr lang="en-US" sz="1800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3559" name="Picture 14" descr="mo1163qa_20nm_sectc3_rect3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9759" y="1282483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2719758" y="3492282"/>
            <a:ext cx="1981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20x20 nm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active </a:t>
            </a:r>
            <a:r>
              <a:rPr lang="en-US" sz="2000" dirty="0">
                <a:solidFill>
                  <a:srgbClr val="002060"/>
                </a:solidFill>
              </a:rPr>
              <a:t>region</a:t>
            </a:r>
          </a:p>
        </p:txBody>
      </p:sp>
      <p:pic>
        <p:nvPicPr>
          <p:cNvPr id="17" name="Picture 2" descr="D:\Martin\spp_chip\run9_results\images\run9_20nm\test30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72300" y="3438001"/>
            <a:ext cx="1555611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:\Martin\memphis_admin\barts_memphis_slides_mart_2010\mo1163qa_20nm_sectc3_rect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00092" y="1282483"/>
            <a:ext cx="1692188" cy="20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64400" y="1258888"/>
            <a:ext cx="162970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C63AB-55B5-40CB-8A35-7C059083621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plasmonic</a:t>
            </a:r>
            <a:r>
              <a:rPr lang="nl-NL" dirty="0" smtClean="0"/>
              <a:t> laser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silicon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 r="49933" b="18182"/>
          <a:stretch>
            <a:fillRect/>
          </a:stretch>
        </p:blipFill>
        <p:spPr bwMode="auto">
          <a:xfrm>
            <a:off x="183854" y="1196752"/>
            <a:ext cx="438814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772816"/>
            <a:ext cx="3672408" cy="33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C63AB-55B5-40CB-8A35-7C059083621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3.1</a:t>
            </a:r>
            <a:endParaRPr lang="en-US" dirty="0" smtClean="0"/>
          </a:p>
        </p:txBody>
      </p:sp>
      <p:sp>
        <p:nvSpPr>
          <p:cNvPr id="14339" name="Content Placeholder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Modelling</a:t>
            </a:r>
            <a:r>
              <a:rPr lang="en-US" sz="1800" dirty="0" smtClean="0"/>
              <a:t> of device structures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and optimization of bonding technology [M1-M6] </a:t>
            </a:r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 smtClean="0"/>
              <a:t>The aim of this task is to look at the choice of laser design and how to couple the laser output to the Si waveguide. </a:t>
            </a:r>
          </a:p>
          <a:p>
            <a:pPr>
              <a:buNone/>
            </a:pPr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Task leader: TUE </a:t>
            </a:r>
          </a:p>
          <a:p>
            <a:pPr>
              <a:buNone/>
            </a:pPr>
            <a:r>
              <a:rPr lang="en-US" sz="1800" b="0" dirty="0" smtClean="0"/>
              <a:t>Contributing Partners: TUE, IMEC </a:t>
            </a:r>
          </a:p>
          <a:p>
            <a:pPr marL="0" indent="0">
              <a:buNone/>
            </a:pPr>
            <a:endParaRPr lang="en-US" sz="1800" b="0" dirty="0" smtClean="0"/>
          </a:p>
          <a:p>
            <a:pPr marL="271463" indent="-271463"/>
            <a:r>
              <a:rPr lang="en-US" sz="1800" b="0" dirty="0" smtClean="0"/>
              <a:t>TUE will explore new </a:t>
            </a:r>
            <a:r>
              <a:rPr lang="en-US" sz="1800" b="0" dirty="0" err="1" smtClean="0"/>
              <a:t>plasmonic</a:t>
            </a:r>
            <a:r>
              <a:rPr lang="en-US" sz="1800" b="0" dirty="0" smtClean="0"/>
              <a:t> laser design possibilities and configurations for hybrid </a:t>
            </a:r>
            <a:r>
              <a:rPr lang="en-US" sz="1800" b="0" dirty="0" err="1" smtClean="0"/>
              <a:t>integra-tion</a:t>
            </a:r>
            <a:r>
              <a:rPr lang="en-US" sz="1800" b="0" dirty="0" smtClean="0"/>
              <a:t> with SOI waveguide. Some input from system specification will be used 	</a:t>
            </a:r>
          </a:p>
          <a:p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8CB7A-D57C-43E2-8774-2787412899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3.3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77913" algn="l"/>
              </a:tabLst>
            </a:pPr>
            <a:r>
              <a:rPr lang="en-US" sz="1800" dirty="0" smtClean="0"/>
              <a:t>Fabrication of </a:t>
            </a:r>
            <a:r>
              <a:rPr lang="en-US" sz="1800" dirty="0" err="1" smtClean="0"/>
              <a:t>nano</a:t>
            </a:r>
            <a:r>
              <a:rPr lang="en-US" sz="1800" dirty="0" smtClean="0"/>
              <a:t>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[M7-M30]</a:t>
            </a:r>
          </a:p>
          <a:p>
            <a:pPr>
              <a:buNone/>
              <a:tabLst>
                <a:tab pos="1077913" algn="l"/>
              </a:tabLst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b="0" dirty="0" smtClean="0"/>
              <a:t>In this task the actual </a:t>
            </a:r>
            <a:r>
              <a:rPr lang="en-US" sz="1800" b="0" dirty="0" err="1" smtClean="0"/>
              <a:t>nano</a:t>
            </a:r>
            <a:r>
              <a:rPr lang="en-US" sz="1800" b="0" dirty="0" smtClean="0"/>
              <a:t> laser will be fabricated. This process will consist of obtaining the epitaxial grown </a:t>
            </a:r>
            <a:r>
              <a:rPr lang="en-US" sz="1800" b="0" dirty="0" err="1" smtClean="0"/>
              <a:t>InP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InGaAs</a:t>
            </a:r>
            <a:r>
              <a:rPr lang="en-US" sz="1800" b="0" dirty="0" smtClean="0"/>
              <a:t> wafer, bonding it to the SOI waveguide structure, and then performing lithography, etch and material deposition steps to form the laser. </a:t>
            </a:r>
          </a:p>
          <a:p>
            <a:pPr>
              <a:buNone/>
            </a:pPr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Task leader: TUE </a:t>
            </a:r>
          </a:p>
          <a:p>
            <a:pPr>
              <a:buNone/>
            </a:pPr>
            <a:r>
              <a:rPr lang="en-US" sz="1800" b="0" dirty="0" smtClean="0"/>
              <a:t>Contributing Partners: TUE, IMEC, 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TUE will fabricate the metallic </a:t>
            </a:r>
            <a:r>
              <a:rPr lang="en-US" sz="1800" b="0" dirty="0" err="1" smtClean="0"/>
              <a:t>nano</a:t>
            </a:r>
            <a:r>
              <a:rPr lang="en-US" sz="1800" b="0" dirty="0" smtClean="0"/>
              <a:t>-laser structures using their </a:t>
            </a:r>
            <a:r>
              <a:rPr lang="en-US" sz="1800" b="0" dirty="0" err="1" smtClean="0"/>
              <a:t>cleanroom</a:t>
            </a:r>
            <a:r>
              <a:rPr lang="en-US" sz="1800" b="0" dirty="0" smtClean="0"/>
              <a:t> facilities </a:t>
            </a:r>
          </a:p>
          <a:p>
            <a:r>
              <a:rPr lang="en-US" sz="1800" b="0" dirty="0" smtClean="0"/>
              <a:t>IMEC will fabricate and supply the Si waveguide and SOI wafer and perform the required bond-</a:t>
            </a:r>
            <a:r>
              <a:rPr lang="en-US" sz="1800" b="0" dirty="0" err="1" smtClean="0"/>
              <a:t>ing</a:t>
            </a:r>
            <a:r>
              <a:rPr lang="en-US" sz="1800" b="0" dirty="0" smtClean="0"/>
              <a:t> of the </a:t>
            </a:r>
            <a:r>
              <a:rPr lang="en-US" sz="1800" b="0" dirty="0" err="1" smtClean="0"/>
              <a:t>InP</a:t>
            </a:r>
            <a:r>
              <a:rPr lang="en-US" sz="1800" b="0" dirty="0" smtClean="0"/>
              <a:t> wafer to the SOI wafer 	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8CB7A-D57C-43E2-8774-2787412899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Deliverables</a:t>
            </a:r>
            <a:r>
              <a:rPr lang="nl-NL" dirty="0" smtClean="0"/>
              <a:t> and </a:t>
            </a:r>
            <a:r>
              <a:rPr lang="nl-NL" dirty="0" err="1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898525" algn="l"/>
                <a:tab pos="1527175" algn="l"/>
              </a:tabLst>
            </a:pPr>
            <a:r>
              <a:rPr lang="en-US" sz="1600" dirty="0" smtClean="0"/>
              <a:t>Milestones: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M3.1 	M06 	Decision on an optimized structure for metallic/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nano</a:t>
            </a:r>
            <a:r>
              <a:rPr lang="en-US" sz="1600" b="0" dirty="0" smtClean="0"/>
              <a:t>-			laser and its coupling to Si waveguides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M3.5 	M18 	Initial characterization of </a:t>
            </a:r>
            <a:r>
              <a:rPr lang="en-US" sz="1600" b="0" dirty="0" err="1" smtClean="0"/>
              <a:t>unbonded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lasers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M3.7 	M24 	Initial testing of bonded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lasers</a:t>
            </a:r>
          </a:p>
          <a:p>
            <a:pPr>
              <a:buNone/>
              <a:tabLst>
                <a:tab pos="898525" algn="l"/>
                <a:tab pos="1527175" algn="l"/>
              </a:tabLst>
            </a:pPr>
            <a:r>
              <a:rPr lang="en-US" sz="1600" dirty="0" smtClean="0"/>
              <a:t>Deliverables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D3.1 	M12 	Report on the studies of optimized structure for 				metallic/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nano</a:t>
            </a:r>
            <a:r>
              <a:rPr lang="en-US" sz="1600" b="0" dirty="0" smtClean="0"/>
              <a:t>-laser and its coupling to Si waveguides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D3.3 	M24 	Fabrication of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laser device(TUE) 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D6.1	M28	Report on characterization results of all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de-vices</a:t>
            </a:r>
          </a:p>
          <a:p>
            <a:pPr>
              <a:tabLst>
                <a:tab pos="898525" algn="l"/>
                <a:tab pos="1527175" algn="l"/>
              </a:tabLst>
            </a:pPr>
            <a:r>
              <a:rPr lang="en-US" sz="1600" b="0" dirty="0" smtClean="0"/>
              <a:t>D7.3	M12	Mirror Deliverable of D7.1, which will be available to the public 			on the website. This report will be a filtered version of D7.1 and might 		be extended in order to explain the activities to a broader audience 		(AIT).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components integration to demonstrate chip-to-chip 		interconnect (TUE)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8CB7A-D57C-43E2-8774-278741289922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Navolchi Kickoff Telco             16 November 2011</a:t>
            </a:r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D OH">
  <a:themeElements>
    <a:clrScheme name="OED OH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ED 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ED OH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OED OH</Template>
  <TotalTime>360</TotalTime>
  <Words>384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OED OH</vt:lpstr>
      <vt:lpstr>NAVOLCHI Role TU/e</vt:lpstr>
      <vt:lpstr>Metallic and Plasmonic lasers</vt:lpstr>
      <vt:lpstr>Slide 3</vt:lpstr>
      <vt:lpstr>Plasmonic DFB lasers</vt:lpstr>
      <vt:lpstr>Potential</vt:lpstr>
      <vt:lpstr>A plasmonic laser on silicon</vt:lpstr>
      <vt:lpstr>Task 3.1</vt:lpstr>
      <vt:lpstr>Task 3.3</vt:lpstr>
      <vt:lpstr>Deliverables and milestones</vt:lpstr>
    </vt:vector>
  </TitlesOfParts>
  <Company>TU/e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Smit</dc:creator>
  <dc:description>Design by Volle Kracht_x000d_
Template by Orange Pepper BV_x000d_
Copyright 2008</dc:description>
  <cp:lastModifiedBy>msmit</cp:lastModifiedBy>
  <cp:revision>27</cp:revision>
  <dcterms:created xsi:type="dcterms:W3CDTF">2008-05-14T15:44:20Z</dcterms:created>
  <dcterms:modified xsi:type="dcterms:W3CDTF">2011-11-16T09:43:42Z</dcterms:modified>
</cp:coreProperties>
</file>