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9" r:id="rId1"/>
    <p:sldMasterId id="2147483648" r:id="rId2"/>
  </p:sldMasterIdLst>
  <p:notesMasterIdLst>
    <p:notesMasterId r:id="rId12"/>
  </p:notesMasterIdLst>
  <p:handoutMasterIdLst>
    <p:handoutMasterId r:id="rId13"/>
  </p:handoutMasterIdLst>
  <p:sldIdLst>
    <p:sldId id="256" r:id="rId3"/>
    <p:sldId id="264" r:id="rId4"/>
    <p:sldId id="267" r:id="rId5"/>
    <p:sldId id="266" r:id="rId6"/>
    <p:sldId id="269" r:id="rId7"/>
    <p:sldId id="268" r:id="rId8"/>
    <p:sldId id="261" r:id="rId9"/>
    <p:sldId id="271" r:id="rId10"/>
    <p:sldId id="270" r:id="rId1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C4476"/>
    <a:srgbClr val="193157"/>
    <a:srgbClr val="133868"/>
    <a:srgbClr val="0A1E60"/>
    <a:srgbClr val="E46C0A"/>
    <a:srgbClr val="164B7C"/>
    <a:srgbClr val="DDDEFE"/>
    <a:srgbClr val="C4CBFD"/>
    <a:srgbClr val="1B427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95" autoAdjust="0"/>
    <p:restoredTop sz="92140" autoAdjust="0"/>
  </p:normalViewPr>
  <p:slideViewPr>
    <p:cSldViewPr snapToGrid="0" snapToObjects="1">
      <p:cViewPr varScale="1">
        <p:scale>
          <a:sx n="94" d="100"/>
          <a:sy n="94" d="100"/>
        </p:scale>
        <p:origin x="-872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56" d="100"/>
          <a:sy n="56" d="100"/>
        </p:scale>
        <p:origin x="-2316" y="-9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9.xml"/><Relationship Id="rId12" Type="http://schemas.openxmlformats.org/officeDocument/2006/relationships/notesMaster" Target="notesMasters/notesMaster1.xml"/><Relationship Id="rId13" Type="http://schemas.openxmlformats.org/officeDocument/2006/relationships/handoutMaster" Target="handoutMasters/handoutMaster1.xml"/><Relationship Id="rId14" Type="http://schemas.openxmlformats.org/officeDocument/2006/relationships/printerSettings" Target="printerSettings/printerSettings1.bin"/><Relationship Id="rId15" Type="http://schemas.openxmlformats.org/officeDocument/2006/relationships/presProps" Target="presProps.xml"/><Relationship Id="rId16" Type="http://schemas.openxmlformats.org/officeDocument/2006/relationships/viewProps" Target="viewProps.xml"/><Relationship Id="rId17" Type="http://schemas.openxmlformats.org/officeDocument/2006/relationships/theme" Target="theme/theme1.xml"/><Relationship Id="rId18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9" Type="http://schemas.openxmlformats.org/officeDocument/2006/relationships/slide" Target="slides/slide7.xml"/><Relationship Id="rId10" Type="http://schemas.openxmlformats.org/officeDocument/2006/relationships/slide" Target="slides/slide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B1C2DD0-CCCF-2A41-A4EF-685D3D80AD4F}" type="datetimeFigureOut">
              <a:rPr lang="en-US" smtClean="0"/>
              <a:pPr/>
              <a:t>12/12/11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531C61D-55B6-8444-BCA1-F265A6F3858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600646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6C2F961-DAC7-9E4C-966C-FF6577C77542}" type="datetimeFigureOut">
              <a:rPr lang="en-US" smtClean="0"/>
              <a:pPr/>
              <a:t>12/12/11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838200" y="457200"/>
            <a:ext cx="5181600" cy="38862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588932"/>
            <a:ext cx="5486400" cy="386926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BE" smtClean="0"/>
              <a:t>Click to edit Master text styles</a:t>
            </a:r>
          </a:p>
          <a:p>
            <a:pPr lvl="1"/>
            <a:r>
              <a:rPr lang="nl-BE" smtClean="0"/>
              <a:t>Second level</a:t>
            </a:r>
          </a:p>
          <a:p>
            <a:pPr lvl="2"/>
            <a:r>
              <a:rPr lang="nl-BE" smtClean="0"/>
              <a:t>Third level</a:t>
            </a:r>
          </a:p>
          <a:p>
            <a:pPr lvl="3"/>
            <a:r>
              <a:rPr lang="nl-BE" smtClean="0"/>
              <a:t>Fourth level</a:t>
            </a:r>
          </a:p>
          <a:p>
            <a:pPr lvl="4"/>
            <a:r>
              <a:rPr lang="nl-BE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E26A39A-5ED0-1F44-A90D-266F491A60A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718412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26A39A-5ED0-1F44-A90D-266F491A60A4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15082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Relationship Id="rId3" Type="http://schemas.openxmlformats.org/officeDocument/2006/relationships/image" Target="../media/image7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6.png"/><Relationship Id="rId3" Type="http://schemas.openxmlformats.org/officeDocument/2006/relationships/image" Target="../media/image7.png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6.png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7.png"/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jpeg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7.png"/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jpeg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7.png"/><Relationship Id="rId5" Type="http://schemas.openxmlformats.org/officeDocument/2006/relationships/image" Target="../media/image8.png"/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jpe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7.png"/><Relationship Id="rId5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-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212728"/>
            <a:ext cx="7772400" cy="1079994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486428"/>
            <a:ext cx="70866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3"/>
          <p:cNvSpPr/>
          <p:nvPr userDrawn="1"/>
        </p:nvSpPr>
        <p:spPr>
          <a:xfrm>
            <a:off x="-1" y="6350000"/>
            <a:ext cx="9180001" cy="540000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64196" y="68269"/>
            <a:ext cx="1317475" cy="990898"/>
          </a:xfrm>
          <a:prstGeom prst="rect">
            <a:avLst/>
          </a:prstGeom>
        </p:spPr>
      </p:pic>
      <p:sp>
        <p:nvSpPr>
          <p:cNvPr id="17" name="TextBox 16"/>
          <p:cNvSpPr txBox="1"/>
          <p:nvPr userDrawn="1"/>
        </p:nvSpPr>
        <p:spPr>
          <a:xfrm>
            <a:off x="6505207" y="996187"/>
            <a:ext cx="26581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cap="small" dirty="0" smtClean="0">
                <a:solidFill>
                  <a:srgbClr val="1C4476"/>
                </a:solidFill>
              </a:rPr>
              <a:t>Photonics Research Group</a:t>
            </a:r>
            <a:endParaRPr lang="en-US" b="1" cap="small" dirty="0">
              <a:solidFill>
                <a:srgbClr val="1C4476"/>
              </a:solidFill>
            </a:endParaRPr>
          </a:p>
        </p:txBody>
      </p:sp>
      <p:pic>
        <p:nvPicPr>
          <p:cNvPr id="18" name="Picture 17" descr="logo_imec_ugentblauwCMYK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1031" y="240454"/>
            <a:ext cx="1046125" cy="7278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71970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 -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254000"/>
            <a:ext cx="9144000" cy="731520"/>
          </a:xfrm>
          <a:prstGeom prst="rect">
            <a:avLst/>
          </a:prstGeom>
          <a:solidFill>
            <a:srgbClr val="1B427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55700"/>
            <a:ext cx="4038600" cy="49704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55700"/>
            <a:ext cx="4038600" cy="49704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78215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0144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54175"/>
            <a:ext cx="4040188" cy="44719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0144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654175"/>
            <a:ext cx="4041775" cy="44719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329327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440314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 -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254000"/>
            <a:ext cx="9144000" cy="731520"/>
          </a:xfrm>
          <a:prstGeom prst="rect">
            <a:avLst/>
          </a:prstGeom>
          <a:solidFill>
            <a:srgbClr val="1B427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440314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9257863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-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212728"/>
            <a:ext cx="7772400" cy="1079994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nl-BE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486428"/>
            <a:ext cx="70866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BE" smtClean="0"/>
              <a:t>Click to edit Master subtitle style</a:t>
            </a:r>
            <a:endParaRPr lang="en-US"/>
          </a:p>
        </p:txBody>
      </p:sp>
      <p:sp>
        <p:nvSpPr>
          <p:cNvPr id="4" name="Rectangle 3"/>
          <p:cNvSpPr/>
          <p:nvPr userDrawn="1"/>
        </p:nvSpPr>
        <p:spPr>
          <a:xfrm>
            <a:off x="-1" y="6350000"/>
            <a:ext cx="9180001" cy="540000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64196" y="68269"/>
            <a:ext cx="1317475" cy="990898"/>
          </a:xfrm>
          <a:prstGeom prst="rect">
            <a:avLst/>
          </a:prstGeom>
        </p:spPr>
      </p:pic>
      <p:sp>
        <p:nvSpPr>
          <p:cNvPr id="17" name="TextBox 16"/>
          <p:cNvSpPr txBox="1"/>
          <p:nvPr userDrawn="1"/>
        </p:nvSpPr>
        <p:spPr>
          <a:xfrm>
            <a:off x="6505207" y="996187"/>
            <a:ext cx="26581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cap="small" dirty="0" smtClean="0">
                <a:solidFill>
                  <a:srgbClr val="1C4476"/>
                </a:solidFill>
              </a:rPr>
              <a:t>Photonics Research Group</a:t>
            </a:r>
            <a:endParaRPr lang="en-US" b="1" cap="small" dirty="0">
              <a:solidFill>
                <a:srgbClr val="1C4476"/>
              </a:solidFill>
            </a:endParaRPr>
          </a:p>
        </p:txBody>
      </p:sp>
      <p:pic>
        <p:nvPicPr>
          <p:cNvPr id="18" name="Picture 17" descr="logo_imec_ugentblauwCMYK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1031" y="240454"/>
            <a:ext cx="1046125" cy="727814"/>
          </a:xfrm>
          <a:prstGeom prst="rect">
            <a:avLst/>
          </a:prstGeom>
        </p:spPr>
      </p:pic>
      <p:sp>
        <p:nvSpPr>
          <p:cNvPr id="9" name="TextBox 8"/>
          <p:cNvSpPr txBox="1"/>
          <p:nvPr userDrawn="1"/>
        </p:nvSpPr>
        <p:spPr>
          <a:xfrm>
            <a:off x="213538" y="189654"/>
            <a:ext cx="16016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cap="small" dirty="0" smtClean="0">
                <a:solidFill>
                  <a:srgbClr val="1C4476"/>
                </a:solidFill>
              </a:rPr>
              <a:t>CONFIDENTIAL</a:t>
            </a:r>
            <a:endParaRPr lang="en-US" b="1" cap="small" dirty="0">
              <a:solidFill>
                <a:srgbClr val="1C447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71970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-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212728"/>
            <a:ext cx="7772400" cy="1079994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nl-BE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486428"/>
            <a:ext cx="70866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BE" smtClean="0"/>
              <a:t>Click to edit Master subtitle style</a:t>
            </a:r>
            <a:endParaRPr lang="en-US"/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64196" y="68269"/>
            <a:ext cx="1317475" cy="990898"/>
          </a:xfrm>
          <a:prstGeom prst="rect">
            <a:avLst/>
          </a:prstGeom>
        </p:spPr>
      </p:pic>
      <p:sp>
        <p:nvSpPr>
          <p:cNvPr id="17" name="TextBox 16"/>
          <p:cNvSpPr txBox="1"/>
          <p:nvPr userDrawn="1"/>
        </p:nvSpPr>
        <p:spPr>
          <a:xfrm>
            <a:off x="6505207" y="996187"/>
            <a:ext cx="26581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cap="small" dirty="0" smtClean="0">
                <a:solidFill>
                  <a:srgbClr val="1C4476"/>
                </a:solidFill>
              </a:rPr>
              <a:t>Photonics Research Group</a:t>
            </a:r>
            <a:endParaRPr lang="en-US" b="1" cap="small" dirty="0">
              <a:solidFill>
                <a:srgbClr val="1C4476"/>
              </a:solidFill>
            </a:endParaRPr>
          </a:p>
        </p:txBody>
      </p:sp>
      <p:pic>
        <p:nvPicPr>
          <p:cNvPr id="18" name="Picture 17" descr="logo_imec_ugentblauwCMYK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1031" y="240454"/>
            <a:ext cx="1046125" cy="727814"/>
          </a:xfrm>
          <a:prstGeom prst="rect">
            <a:avLst/>
          </a:prstGeom>
        </p:spPr>
      </p:pic>
      <p:pic>
        <p:nvPicPr>
          <p:cNvPr id="8" name="Picture 94"/>
          <p:cNvPicPr>
            <a:picLocks noChangeAspect="1" noChangeArrowheads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5915899"/>
            <a:ext cx="9163319" cy="942101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 userDrawn="1"/>
        </p:nvSpPr>
        <p:spPr>
          <a:xfrm>
            <a:off x="213538" y="189654"/>
            <a:ext cx="16016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cap="small" dirty="0" smtClean="0">
                <a:solidFill>
                  <a:srgbClr val="1C4476"/>
                </a:solidFill>
              </a:rPr>
              <a:t>CONFIDENTIAL</a:t>
            </a:r>
            <a:endParaRPr lang="en-US" b="1" cap="small" dirty="0">
              <a:solidFill>
                <a:srgbClr val="1C447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71970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-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83" descr="logonegatief"/>
          <p:cNvPicPr>
            <a:picLocks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350" y="2069452"/>
            <a:ext cx="9180000" cy="1328683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212728"/>
            <a:ext cx="7772400" cy="1079994"/>
          </a:xfrm>
        </p:spPr>
        <p:txBody>
          <a:bodyPr>
            <a:normAutofit/>
          </a:bodyPr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nl-BE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486428"/>
            <a:ext cx="70866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BE" smtClean="0"/>
              <a:t>Click to edit Master subtitle style</a:t>
            </a:r>
            <a:endParaRPr lang="en-US"/>
          </a:p>
        </p:txBody>
      </p:sp>
      <p:sp>
        <p:nvSpPr>
          <p:cNvPr id="4" name="Rectangle 3"/>
          <p:cNvSpPr/>
          <p:nvPr userDrawn="1"/>
        </p:nvSpPr>
        <p:spPr>
          <a:xfrm>
            <a:off x="-1" y="6350000"/>
            <a:ext cx="9180001" cy="540000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64196" y="68269"/>
            <a:ext cx="1317475" cy="990898"/>
          </a:xfrm>
          <a:prstGeom prst="rect">
            <a:avLst/>
          </a:prstGeom>
        </p:spPr>
      </p:pic>
      <p:sp>
        <p:nvSpPr>
          <p:cNvPr id="8" name="TextBox 7"/>
          <p:cNvSpPr txBox="1"/>
          <p:nvPr userDrawn="1"/>
        </p:nvSpPr>
        <p:spPr>
          <a:xfrm>
            <a:off x="6505207" y="996187"/>
            <a:ext cx="26581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cap="small" dirty="0" smtClean="0">
                <a:solidFill>
                  <a:srgbClr val="1C4476"/>
                </a:solidFill>
              </a:rPr>
              <a:t>Photonics Research Group</a:t>
            </a:r>
            <a:endParaRPr lang="en-US" b="1" cap="small" dirty="0">
              <a:solidFill>
                <a:srgbClr val="1C4476"/>
              </a:solidFill>
            </a:endParaRPr>
          </a:p>
        </p:txBody>
      </p:sp>
      <p:pic>
        <p:nvPicPr>
          <p:cNvPr id="12" name="Picture 11" descr="logo_imec_ugentblauwCMYK.pn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1031" y="240454"/>
            <a:ext cx="1046125" cy="727814"/>
          </a:xfrm>
          <a:prstGeom prst="rect">
            <a:avLst/>
          </a:prstGeom>
        </p:spPr>
      </p:pic>
      <p:sp>
        <p:nvSpPr>
          <p:cNvPr id="9" name="TextBox 8"/>
          <p:cNvSpPr txBox="1"/>
          <p:nvPr userDrawn="1"/>
        </p:nvSpPr>
        <p:spPr>
          <a:xfrm>
            <a:off x="213538" y="189654"/>
            <a:ext cx="16016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cap="small" dirty="0" smtClean="0">
                <a:solidFill>
                  <a:srgbClr val="1C4476"/>
                </a:solidFill>
              </a:rPr>
              <a:t>CONFIDENTIAL</a:t>
            </a:r>
            <a:endParaRPr lang="en-US" b="1" cap="small" dirty="0">
              <a:solidFill>
                <a:srgbClr val="1C447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3399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slide -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83" descr="logonegatief"/>
          <p:cNvPicPr>
            <a:picLocks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350" y="2069452"/>
            <a:ext cx="9180000" cy="1328683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486428"/>
            <a:ext cx="70866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BE" smtClean="0"/>
              <a:t>Click to edit Master subtitle style</a:t>
            </a:r>
            <a:endParaRPr lang="en-US" dirty="0"/>
          </a:p>
        </p:txBody>
      </p:sp>
      <p:sp>
        <p:nvSpPr>
          <p:cNvPr id="4" name="Rectangle 3"/>
          <p:cNvSpPr/>
          <p:nvPr userDrawn="1"/>
        </p:nvSpPr>
        <p:spPr>
          <a:xfrm>
            <a:off x="-1" y="6350000"/>
            <a:ext cx="9180001" cy="540000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itle 1"/>
          <p:cNvSpPr txBox="1">
            <a:spLocks/>
          </p:cNvSpPr>
          <p:nvPr userDrawn="1"/>
        </p:nvSpPr>
        <p:spPr>
          <a:xfrm>
            <a:off x="685800" y="2212274"/>
            <a:ext cx="7772400" cy="10799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BE" b="0" dirty="0" smtClean="0"/>
              <a:t>http://photonics.intec.ugent.be</a:t>
            </a:r>
            <a:endParaRPr lang="en-US" b="0" dirty="0"/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64196" y="68269"/>
            <a:ext cx="1317475" cy="990898"/>
          </a:xfrm>
          <a:prstGeom prst="rect">
            <a:avLst/>
          </a:prstGeom>
        </p:spPr>
      </p:pic>
      <p:sp>
        <p:nvSpPr>
          <p:cNvPr id="16" name="TextBox 15"/>
          <p:cNvSpPr txBox="1"/>
          <p:nvPr userDrawn="1"/>
        </p:nvSpPr>
        <p:spPr>
          <a:xfrm>
            <a:off x="6505207" y="996187"/>
            <a:ext cx="26581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cap="small" dirty="0" smtClean="0">
                <a:solidFill>
                  <a:srgbClr val="1C4476"/>
                </a:solidFill>
              </a:rPr>
              <a:t>Photonics Research Group</a:t>
            </a:r>
            <a:endParaRPr lang="en-US" b="1" cap="small" dirty="0">
              <a:solidFill>
                <a:srgbClr val="1C4476"/>
              </a:solidFill>
            </a:endParaRPr>
          </a:p>
        </p:txBody>
      </p:sp>
      <p:pic>
        <p:nvPicPr>
          <p:cNvPr id="17" name="Picture 16" descr="logo_imec_ugentblauwCMYK.pn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1031" y="240454"/>
            <a:ext cx="1046125" cy="7278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15490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slide -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83" descr="logonegatief"/>
          <p:cNvPicPr>
            <a:picLocks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350" y="2069452"/>
            <a:ext cx="9180000" cy="1486548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Rectangle 3"/>
          <p:cNvSpPr/>
          <p:nvPr userDrawn="1"/>
        </p:nvSpPr>
        <p:spPr>
          <a:xfrm>
            <a:off x="-1" y="6350000"/>
            <a:ext cx="9144001" cy="540000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itle 1"/>
          <p:cNvSpPr txBox="1">
            <a:spLocks/>
          </p:cNvSpPr>
          <p:nvPr userDrawn="1"/>
        </p:nvSpPr>
        <p:spPr>
          <a:xfrm>
            <a:off x="118631" y="3009706"/>
            <a:ext cx="7772400" cy="54629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BE" sz="2800" b="0" dirty="0" smtClean="0">
                <a:solidFill>
                  <a:schemeClr val="bg1"/>
                </a:solidFill>
              </a:rPr>
              <a:t>http://photonics.intec.ugent.be</a:t>
            </a:r>
            <a:endParaRPr lang="en-US" sz="2800" b="0" dirty="0">
              <a:solidFill>
                <a:schemeClr val="bg1"/>
              </a:solidFill>
            </a:endParaRPr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64196" y="68269"/>
            <a:ext cx="1317475" cy="990898"/>
          </a:xfrm>
          <a:prstGeom prst="rect">
            <a:avLst/>
          </a:prstGeom>
        </p:spPr>
      </p:pic>
      <p:sp>
        <p:nvSpPr>
          <p:cNvPr id="16" name="TextBox 15"/>
          <p:cNvSpPr txBox="1"/>
          <p:nvPr userDrawn="1"/>
        </p:nvSpPr>
        <p:spPr>
          <a:xfrm>
            <a:off x="6505207" y="996187"/>
            <a:ext cx="26581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cap="small" dirty="0" smtClean="0">
                <a:solidFill>
                  <a:srgbClr val="1C4476"/>
                </a:solidFill>
              </a:rPr>
              <a:t>Photonics Research Group</a:t>
            </a:r>
            <a:endParaRPr lang="en-US" b="1" cap="small" dirty="0">
              <a:solidFill>
                <a:srgbClr val="1C4476"/>
              </a:solidFill>
            </a:endParaRPr>
          </a:p>
        </p:txBody>
      </p:sp>
      <p:pic>
        <p:nvPicPr>
          <p:cNvPr id="17" name="Picture 16" descr="logo_imec_ugentblauwCMYK.pn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1031" y="240454"/>
            <a:ext cx="1046125" cy="727814"/>
          </a:xfrm>
          <a:prstGeom prst="rect">
            <a:avLst/>
          </a:prstGeom>
        </p:spPr>
      </p:pic>
      <p:pic>
        <p:nvPicPr>
          <p:cNvPr id="10" name="Picture 94"/>
          <p:cNvPicPr>
            <a:picLocks noChangeAspect="1" noChangeArrowheads="1"/>
          </p:cNvPicPr>
          <p:nvPr userDrawn="1"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-1350" y="2069452"/>
            <a:ext cx="9145350" cy="940254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5015490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-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212728"/>
            <a:ext cx="7772400" cy="1079994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486428"/>
            <a:ext cx="70866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64196" y="68269"/>
            <a:ext cx="1317475" cy="990898"/>
          </a:xfrm>
          <a:prstGeom prst="rect">
            <a:avLst/>
          </a:prstGeom>
        </p:spPr>
      </p:pic>
      <p:sp>
        <p:nvSpPr>
          <p:cNvPr id="17" name="TextBox 16"/>
          <p:cNvSpPr txBox="1"/>
          <p:nvPr userDrawn="1"/>
        </p:nvSpPr>
        <p:spPr>
          <a:xfrm>
            <a:off x="6505207" y="996187"/>
            <a:ext cx="26581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cap="small" dirty="0" smtClean="0">
                <a:solidFill>
                  <a:srgbClr val="1C4476"/>
                </a:solidFill>
              </a:rPr>
              <a:t>Photonics Research Group</a:t>
            </a:r>
            <a:endParaRPr lang="en-US" b="1" cap="small" dirty="0">
              <a:solidFill>
                <a:srgbClr val="1C4476"/>
              </a:solidFill>
            </a:endParaRPr>
          </a:p>
        </p:txBody>
      </p:sp>
      <p:pic>
        <p:nvPicPr>
          <p:cNvPr id="18" name="Picture 17" descr="logo_imec_ugentblauwCMYK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1031" y="240454"/>
            <a:ext cx="1046125" cy="727814"/>
          </a:xfrm>
          <a:prstGeom prst="rect">
            <a:avLst/>
          </a:prstGeom>
        </p:spPr>
      </p:pic>
      <p:pic>
        <p:nvPicPr>
          <p:cNvPr id="8" name="Picture 94"/>
          <p:cNvPicPr>
            <a:picLocks noChangeAspect="1" noChangeArrowheads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5915899"/>
            <a:ext cx="9163319" cy="942101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8471970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0947" y="1168400"/>
            <a:ext cx="8488947" cy="4957763"/>
          </a:xfrm>
        </p:spPr>
        <p:txBody>
          <a:bodyPr/>
          <a:lstStyle/>
          <a:p>
            <a:pPr lvl="0"/>
            <a:r>
              <a:rPr lang="nl-BE" dirty="0" smtClean="0"/>
              <a:t>Click to edit Master text styles</a:t>
            </a:r>
          </a:p>
          <a:p>
            <a:pPr lvl="1"/>
            <a:r>
              <a:rPr lang="nl-BE" dirty="0" smtClean="0"/>
              <a:t>Second level</a:t>
            </a:r>
          </a:p>
          <a:p>
            <a:pPr lvl="2"/>
            <a:r>
              <a:rPr lang="nl-BE" dirty="0" smtClean="0"/>
              <a:t>Third level</a:t>
            </a:r>
          </a:p>
          <a:p>
            <a:pPr lvl="3"/>
            <a:r>
              <a:rPr lang="nl-BE" dirty="0" smtClean="0"/>
              <a:t>Fourth level</a:t>
            </a:r>
          </a:p>
          <a:p>
            <a:pPr lvl="4"/>
            <a:r>
              <a:rPr lang="nl-BE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660266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-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254000"/>
            <a:ext cx="9144000" cy="731520"/>
          </a:xfrm>
          <a:prstGeom prst="rect">
            <a:avLst/>
          </a:prstGeom>
          <a:solidFill>
            <a:srgbClr val="1B427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l-B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SzPct val="100000"/>
              <a:buFont typeface="Calibri" pitchFamily="34" charset="0"/>
              <a:buChar char=" "/>
              <a:defRPr/>
            </a:lvl1pPr>
            <a:lvl2pPr>
              <a:buClr>
                <a:srgbClr val="1C4476"/>
              </a:buClr>
              <a:buFont typeface="Wingdings" pitchFamily="2" charset="2"/>
              <a:buChar char="§"/>
              <a:defRPr/>
            </a:lvl2pPr>
          </a:lstStyle>
          <a:p>
            <a:pPr lvl="0"/>
            <a:r>
              <a:rPr lang="nl-BE" dirty="0" smtClean="0"/>
              <a:t>Click to edit Master text styles</a:t>
            </a:r>
          </a:p>
          <a:p>
            <a:pPr lvl="1"/>
            <a:r>
              <a:rPr lang="nl-BE" dirty="0" smtClean="0"/>
              <a:t>Second level</a:t>
            </a:r>
          </a:p>
          <a:p>
            <a:pPr lvl="2"/>
            <a:r>
              <a:rPr lang="nl-BE" dirty="0" smtClean="0"/>
              <a:t>Third level</a:t>
            </a:r>
          </a:p>
          <a:p>
            <a:pPr lvl="3"/>
            <a:r>
              <a:rPr lang="nl-BE" dirty="0" smtClean="0"/>
              <a:t>Fourth level</a:t>
            </a:r>
          </a:p>
          <a:p>
            <a:pPr lvl="4"/>
            <a:r>
              <a:rPr lang="nl-BE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660266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BE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BE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1000397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55700"/>
            <a:ext cx="4038600" cy="49704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BE" dirty="0" smtClean="0"/>
              <a:t>Click to edit Master text styles</a:t>
            </a:r>
          </a:p>
          <a:p>
            <a:pPr lvl="1"/>
            <a:r>
              <a:rPr lang="nl-BE" dirty="0" smtClean="0"/>
              <a:t>Second level</a:t>
            </a:r>
          </a:p>
          <a:p>
            <a:pPr lvl="2"/>
            <a:r>
              <a:rPr lang="nl-BE" dirty="0" smtClean="0"/>
              <a:t>Third level</a:t>
            </a:r>
          </a:p>
          <a:p>
            <a:pPr lvl="3"/>
            <a:r>
              <a:rPr lang="nl-BE" dirty="0" smtClean="0"/>
              <a:t>Fourth level</a:t>
            </a:r>
          </a:p>
          <a:p>
            <a:pPr lvl="4"/>
            <a:r>
              <a:rPr lang="nl-BE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55700"/>
            <a:ext cx="4038600" cy="49704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BE" smtClean="0"/>
              <a:t>Click to edit Master text styles</a:t>
            </a:r>
          </a:p>
          <a:p>
            <a:pPr lvl="1"/>
            <a:r>
              <a:rPr lang="nl-BE" smtClean="0"/>
              <a:t>Second level</a:t>
            </a:r>
          </a:p>
          <a:p>
            <a:pPr lvl="2"/>
            <a:r>
              <a:rPr lang="nl-BE" smtClean="0"/>
              <a:t>Third level</a:t>
            </a:r>
          </a:p>
          <a:p>
            <a:pPr lvl="3"/>
            <a:r>
              <a:rPr lang="nl-BE" smtClean="0"/>
              <a:t>Fourth level</a:t>
            </a:r>
          </a:p>
          <a:p>
            <a:pPr lvl="4"/>
            <a:r>
              <a:rPr lang="nl-BE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782151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 -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254000"/>
            <a:ext cx="9144000" cy="731520"/>
          </a:xfrm>
          <a:prstGeom prst="rect">
            <a:avLst/>
          </a:prstGeom>
          <a:solidFill>
            <a:srgbClr val="1B427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l-B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55700"/>
            <a:ext cx="4038600" cy="49704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BE" dirty="0" smtClean="0"/>
              <a:t>Click to edit Master text styles</a:t>
            </a:r>
          </a:p>
          <a:p>
            <a:pPr lvl="1"/>
            <a:r>
              <a:rPr lang="nl-BE" dirty="0" smtClean="0"/>
              <a:t>Second level</a:t>
            </a:r>
          </a:p>
          <a:p>
            <a:pPr lvl="2"/>
            <a:r>
              <a:rPr lang="nl-BE" dirty="0" smtClean="0"/>
              <a:t>Third level</a:t>
            </a:r>
          </a:p>
          <a:p>
            <a:pPr lvl="3"/>
            <a:r>
              <a:rPr lang="nl-BE" dirty="0" smtClean="0"/>
              <a:t>Fourth level</a:t>
            </a:r>
          </a:p>
          <a:p>
            <a:pPr lvl="4"/>
            <a:r>
              <a:rPr lang="nl-BE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55700"/>
            <a:ext cx="4038600" cy="49704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BE" smtClean="0"/>
              <a:t>Click to edit Master text styles</a:t>
            </a:r>
          </a:p>
          <a:p>
            <a:pPr lvl="1"/>
            <a:r>
              <a:rPr lang="nl-BE" smtClean="0"/>
              <a:t>Second level</a:t>
            </a:r>
          </a:p>
          <a:p>
            <a:pPr lvl="2"/>
            <a:r>
              <a:rPr lang="nl-BE" smtClean="0"/>
              <a:t>Third level</a:t>
            </a:r>
          </a:p>
          <a:p>
            <a:pPr lvl="3"/>
            <a:r>
              <a:rPr lang="nl-BE" smtClean="0"/>
              <a:t>Fourth level</a:t>
            </a:r>
          </a:p>
          <a:p>
            <a:pPr lvl="4"/>
            <a:r>
              <a:rPr lang="nl-BE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782151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BE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0144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BE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54175"/>
            <a:ext cx="4040188" cy="44719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BE" smtClean="0"/>
              <a:t>Click to edit Master text styles</a:t>
            </a:r>
          </a:p>
          <a:p>
            <a:pPr lvl="1"/>
            <a:r>
              <a:rPr lang="nl-BE" smtClean="0"/>
              <a:t>Second level</a:t>
            </a:r>
          </a:p>
          <a:p>
            <a:pPr lvl="2"/>
            <a:r>
              <a:rPr lang="nl-BE" smtClean="0"/>
              <a:t>Third level</a:t>
            </a:r>
          </a:p>
          <a:p>
            <a:pPr lvl="3"/>
            <a:r>
              <a:rPr lang="nl-BE" smtClean="0"/>
              <a:t>Fourth level</a:t>
            </a:r>
          </a:p>
          <a:p>
            <a:pPr lvl="4"/>
            <a:r>
              <a:rPr lang="nl-BE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0144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BE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654175"/>
            <a:ext cx="4041775" cy="44719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BE" smtClean="0"/>
              <a:t>Click to edit Master text styles</a:t>
            </a:r>
          </a:p>
          <a:p>
            <a:pPr lvl="1"/>
            <a:r>
              <a:rPr lang="nl-BE" smtClean="0"/>
              <a:t>Second level</a:t>
            </a:r>
          </a:p>
          <a:p>
            <a:pPr lvl="2"/>
            <a:r>
              <a:rPr lang="nl-BE" smtClean="0"/>
              <a:t>Third level</a:t>
            </a:r>
          </a:p>
          <a:p>
            <a:pPr lvl="3"/>
            <a:r>
              <a:rPr lang="nl-BE" smtClean="0"/>
              <a:t>Fourth level</a:t>
            </a:r>
          </a:p>
          <a:p>
            <a:pPr lvl="4"/>
            <a:r>
              <a:rPr lang="nl-BE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329327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440314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 -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254000"/>
            <a:ext cx="9144000" cy="731520"/>
          </a:xfrm>
          <a:prstGeom prst="rect">
            <a:avLst/>
          </a:prstGeom>
          <a:solidFill>
            <a:srgbClr val="1B427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l-BE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440314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925786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-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83" descr="logonegatief"/>
          <p:cNvPicPr>
            <a:picLocks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350" y="2069452"/>
            <a:ext cx="9180000" cy="1328683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212728"/>
            <a:ext cx="7772400" cy="1079994"/>
          </a:xfrm>
        </p:spPr>
        <p:txBody>
          <a:bodyPr>
            <a:normAutofit/>
          </a:bodyPr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486428"/>
            <a:ext cx="70866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3"/>
          <p:cNvSpPr/>
          <p:nvPr userDrawn="1"/>
        </p:nvSpPr>
        <p:spPr>
          <a:xfrm>
            <a:off x="-1" y="6350000"/>
            <a:ext cx="9180001" cy="540000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64196" y="68269"/>
            <a:ext cx="1317475" cy="990898"/>
          </a:xfrm>
          <a:prstGeom prst="rect">
            <a:avLst/>
          </a:prstGeom>
        </p:spPr>
      </p:pic>
      <p:sp>
        <p:nvSpPr>
          <p:cNvPr id="8" name="TextBox 7"/>
          <p:cNvSpPr txBox="1"/>
          <p:nvPr userDrawn="1"/>
        </p:nvSpPr>
        <p:spPr>
          <a:xfrm>
            <a:off x="6505207" y="996187"/>
            <a:ext cx="26581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cap="small" dirty="0" smtClean="0">
                <a:solidFill>
                  <a:srgbClr val="1C4476"/>
                </a:solidFill>
              </a:rPr>
              <a:t>Photonics Research Group</a:t>
            </a:r>
            <a:endParaRPr lang="en-US" b="1" cap="small" dirty="0">
              <a:solidFill>
                <a:srgbClr val="1C4476"/>
              </a:solidFill>
            </a:endParaRPr>
          </a:p>
        </p:txBody>
      </p:sp>
      <p:pic>
        <p:nvPicPr>
          <p:cNvPr id="12" name="Picture 11" descr="logo_imec_ugentblauwCMYK.pn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1031" y="240454"/>
            <a:ext cx="1046125" cy="7278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3399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slide -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83" descr="logonegatief"/>
          <p:cNvPicPr>
            <a:picLocks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350" y="2069452"/>
            <a:ext cx="9180000" cy="1328683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486428"/>
            <a:ext cx="70866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Rectangle 3"/>
          <p:cNvSpPr/>
          <p:nvPr userDrawn="1"/>
        </p:nvSpPr>
        <p:spPr>
          <a:xfrm>
            <a:off x="-1" y="6350000"/>
            <a:ext cx="9180001" cy="540000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itle 1"/>
          <p:cNvSpPr txBox="1">
            <a:spLocks/>
          </p:cNvSpPr>
          <p:nvPr userDrawn="1"/>
        </p:nvSpPr>
        <p:spPr>
          <a:xfrm>
            <a:off x="685800" y="2212274"/>
            <a:ext cx="7772400" cy="10799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BE" b="0" dirty="0" smtClean="0"/>
              <a:t>http://photonics.intec.ugent.be</a:t>
            </a:r>
            <a:endParaRPr lang="en-US" b="0" dirty="0"/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64196" y="68269"/>
            <a:ext cx="1317475" cy="990898"/>
          </a:xfrm>
          <a:prstGeom prst="rect">
            <a:avLst/>
          </a:prstGeom>
        </p:spPr>
      </p:pic>
      <p:sp>
        <p:nvSpPr>
          <p:cNvPr id="16" name="TextBox 15"/>
          <p:cNvSpPr txBox="1"/>
          <p:nvPr userDrawn="1"/>
        </p:nvSpPr>
        <p:spPr>
          <a:xfrm>
            <a:off x="6505207" y="996187"/>
            <a:ext cx="26581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cap="small" dirty="0" smtClean="0">
                <a:solidFill>
                  <a:srgbClr val="1C4476"/>
                </a:solidFill>
              </a:rPr>
              <a:t>Photonics Research Group</a:t>
            </a:r>
            <a:endParaRPr lang="en-US" b="1" cap="small" dirty="0">
              <a:solidFill>
                <a:srgbClr val="1C4476"/>
              </a:solidFill>
            </a:endParaRPr>
          </a:p>
        </p:txBody>
      </p:sp>
      <p:pic>
        <p:nvPicPr>
          <p:cNvPr id="17" name="Picture 16" descr="logo_imec_ugentblauwCMYK.pn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1031" y="240454"/>
            <a:ext cx="1046125" cy="7278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15490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slide -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83" descr="logonegatief"/>
          <p:cNvPicPr>
            <a:picLocks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350" y="2069452"/>
            <a:ext cx="9180000" cy="1486548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Rectangle 3"/>
          <p:cNvSpPr/>
          <p:nvPr userDrawn="1"/>
        </p:nvSpPr>
        <p:spPr>
          <a:xfrm>
            <a:off x="-1" y="6350000"/>
            <a:ext cx="9144001" cy="540000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itle 1"/>
          <p:cNvSpPr txBox="1">
            <a:spLocks/>
          </p:cNvSpPr>
          <p:nvPr userDrawn="1"/>
        </p:nvSpPr>
        <p:spPr>
          <a:xfrm>
            <a:off x="118631" y="3009706"/>
            <a:ext cx="7772400" cy="54629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BE" sz="2800" b="0" dirty="0" smtClean="0">
                <a:solidFill>
                  <a:schemeClr val="bg1"/>
                </a:solidFill>
              </a:rPr>
              <a:t>http://photonics.intec.ugent.be</a:t>
            </a:r>
            <a:endParaRPr lang="en-US" sz="2800" b="0" dirty="0">
              <a:solidFill>
                <a:schemeClr val="bg1"/>
              </a:solidFill>
            </a:endParaRPr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64196" y="68269"/>
            <a:ext cx="1317475" cy="990898"/>
          </a:xfrm>
          <a:prstGeom prst="rect">
            <a:avLst/>
          </a:prstGeom>
        </p:spPr>
      </p:pic>
      <p:sp>
        <p:nvSpPr>
          <p:cNvPr id="16" name="TextBox 15"/>
          <p:cNvSpPr txBox="1"/>
          <p:nvPr userDrawn="1"/>
        </p:nvSpPr>
        <p:spPr>
          <a:xfrm>
            <a:off x="6505207" y="996187"/>
            <a:ext cx="26581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cap="small" dirty="0" smtClean="0">
                <a:solidFill>
                  <a:srgbClr val="1C4476"/>
                </a:solidFill>
              </a:rPr>
              <a:t>Photonics Research Group</a:t>
            </a:r>
            <a:endParaRPr lang="en-US" b="1" cap="small" dirty="0">
              <a:solidFill>
                <a:srgbClr val="1C4476"/>
              </a:solidFill>
            </a:endParaRPr>
          </a:p>
        </p:txBody>
      </p:sp>
      <p:pic>
        <p:nvPicPr>
          <p:cNvPr id="17" name="Picture 16" descr="logo_imec_ugentblauwCMYK.pn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1031" y="240454"/>
            <a:ext cx="1046125" cy="727814"/>
          </a:xfrm>
          <a:prstGeom prst="rect">
            <a:avLst/>
          </a:prstGeom>
        </p:spPr>
      </p:pic>
      <p:pic>
        <p:nvPicPr>
          <p:cNvPr id="10" name="Picture 94"/>
          <p:cNvPicPr>
            <a:picLocks noChangeAspect="1" noChangeArrowheads="1"/>
          </p:cNvPicPr>
          <p:nvPr userDrawn="1"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-1350" y="2069452"/>
            <a:ext cx="9145350" cy="940254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5015490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0947" y="1168400"/>
            <a:ext cx="8488947" cy="49577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66026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-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254000"/>
            <a:ext cx="9144000" cy="731520"/>
          </a:xfrm>
          <a:prstGeom prst="rect">
            <a:avLst/>
          </a:prstGeom>
          <a:solidFill>
            <a:srgbClr val="1B427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SzPct val="100000"/>
              <a:buFont typeface="Calibri" pitchFamily="34" charset="0"/>
              <a:buChar char=" "/>
              <a:defRPr/>
            </a:lvl1pPr>
            <a:lvl2pPr>
              <a:buClr>
                <a:srgbClr val="1C4476"/>
              </a:buClr>
              <a:buFont typeface="Wingdings" pitchFamily="2" charset="2"/>
              <a:buChar char="§"/>
              <a:defRPr/>
            </a:lvl2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66026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100039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55700"/>
            <a:ext cx="4038600" cy="49704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55700"/>
            <a:ext cx="4038600" cy="49704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78215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20" Type="http://schemas.openxmlformats.org/officeDocument/2006/relationships/image" Target="../media/image5.jpeg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theme" Target="../theme/theme1.xml"/><Relationship Id="rId16" Type="http://schemas.openxmlformats.org/officeDocument/2006/relationships/image" Target="../media/image1.jpeg"/><Relationship Id="rId17" Type="http://schemas.openxmlformats.org/officeDocument/2006/relationships/image" Target="../media/image2.emf"/><Relationship Id="rId18" Type="http://schemas.openxmlformats.org/officeDocument/2006/relationships/image" Target="../media/image3.jpeg"/><Relationship Id="rId19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3.xml"/><Relationship Id="rId20" Type="http://schemas.openxmlformats.org/officeDocument/2006/relationships/image" Target="../media/image5.jpeg"/><Relationship Id="rId10" Type="http://schemas.openxmlformats.org/officeDocument/2006/relationships/slideLayout" Target="../slideLayouts/slideLayout24.xml"/><Relationship Id="rId11" Type="http://schemas.openxmlformats.org/officeDocument/2006/relationships/slideLayout" Target="../slideLayouts/slideLayout25.xml"/><Relationship Id="rId12" Type="http://schemas.openxmlformats.org/officeDocument/2006/relationships/slideLayout" Target="../slideLayouts/slideLayout26.xml"/><Relationship Id="rId13" Type="http://schemas.openxmlformats.org/officeDocument/2006/relationships/slideLayout" Target="../slideLayouts/slideLayout27.xml"/><Relationship Id="rId14" Type="http://schemas.openxmlformats.org/officeDocument/2006/relationships/slideLayout" Target="../slideLayouts/slideLayout28.xml"/><Relationship Id="rId15" Type="http://schemas.openxmlformats.org/officeDocument/2006/relationships/theme" Target="../theme/theme2.xml"/><Relationship Id="rId16" Type="http://schemas.openxmlformats.org/officeDocument/2006/relationships/image" Target="../media/image1.jpeg"/><Relationship Id="rId17" Type="http://schemas.openxmlformats.org/officeDocument/2006/relationships/image" Target="../media/image2.emf"/><Relationship Id="rId18" Type="http://schemas.openxmlformats.org/officeDocument/2006/relationships/image" Target="../media/image3.jpeg"/><Relationship Id="rId19" Type="http://schemas.openxmlformats.org/officeDocument/2006/relationships/image" Target="../media/image4.jpeg"/><Relationship Id="rId1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6.xml"/><Relationship Id="rId3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8.xml"/><Relationship Id="rId5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1.xml"/><Relationship Id="rId8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60947" y="274638"/>
            <a:ext cx="8488947" cy="60002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0947" y="1449780"/>
            <a:ext cx="8488947" cy="4676383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BE" dirty="0" smtClean="0"/>
              <a:t>Click to edit Master text styles</a:t>
            </a:r>
          </a:p>
          <a:p>
            <a:pPr lvl="1"/>
            <a:r>
              <a:rPr lang="nl-BE" dirty="0" smtClean="0"/>
              <a:t>Second level</a:t>
            </a:r>
          </a:p>
          <a:p>
            <a:pPr lvl="2"/>
            <a:r>
              <a:rPr lang="nl-BE" dirty="0" smtClean="0"/>
              <a:t>Third level</a:t>
            </a:r>
          </a:p>
          <a:p>
            <a:pPr lvl="3"/>
            <a:r>
              <a:rPr lang="nl-BE" dirty="0" smtClean="0"/>
              <a:t>Fourth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72105" y="6423190"/>
            <a:ext cx="60024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footer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48316" y="6423190"/>
            <a:ext cx="60157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FFFFF"/>
                </a:solidFill>
              </a:defRPr>
            </a:lvl1pPr>
          </a:lstStyle>
          <a:p>
            <a:fld id="{14081587-E403-B147-B124-14F9C4F39392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83" descr="logonegatief"/>
          <p:cNvPicPr>
            <a:picLocks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350" y="6381328"/>
            <a:ext cx="9145350" cy="490004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91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7489" t="16901" b="50912"/>
          <a:stretch>
            <a:fillRect/>
          </a:stretch>
        </p:blipFill>
        <p:spPr bwMode="auto">
          <a:xfrm>
            <a:off x="8038241" y="6534934"/>
            <a:ext cx="542925" cy="214312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</p:pic>
      <p:pic>
        <p:nvPicPr>
          <p:cNvPr id="9" name="Picture 90" descr="logonegatief"/>
          <p:cNvPicPr>
            <a:picLocks noChangeAspect="1" noChangeArrowheads="1"/>
          </p:cNvPicPr>
          <p:nvPr/>
        </p:nvPicPr>
        <p:blipFill>
          <a:blip r:embed="rId18" cstate="print">
            <a:clrChange>
              <a:clrFrom>
                <a:srgbClr val="164A7C"/>
              </a:clrFrom>
              <a:clrTo>
                <a:srgbClr val="164A7C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6200" y="6443207"/>
            <a:ext cx="444500" cy="34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4" name="Group 17"/>
          <p:cNvGrpSpPr>
            <a:grpSpLocks/>
          </p:cNvGrpSpPr>
          <p:nvPr/>
        </p:nvGrpSpPr>
        <p:grpSpPr bwMode="auto">
          <a:xfrm>
            <a:off x="489510" y="6587317"/>
            <a:ext cx="652463" cy="178532"/>
            <a:chOff x="3923928" y="4829672"/>
            <a:chExt cx="648072" cy="199528"/>
          </a:xfrm>
        </p:grpSpPr>
        <p:pic>
          <p:nvPicPr>
            <p:cNvPr id="11" name="Picture 90" descr="logonegatief"/>
            <p:cNvPicPr>
              <a:picLocks noChangeAspect="1" noChangeArrowheads="1"/>
            </p:cNvPicPr>
            <p:nvPr/>
          </p:nvPicPr>
          <p:blipFill>
            <a:blip r:embed="rId19" cstate="print">
              <a:clrChange>
                <a:clrFrom>
                  <a:srgbClr val="164A7C"/>
                </a:clrFrom>
                <a:clrTo>
                  <a:srgbClr val="164A7C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3923928" y="4838700"/>
              <a:ext cx="648072" cy="1905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2" name="Picture 90" descr="logonegatief"/>
            <p:cNvPicPr>
              <a:picLocks noChangeAspect="1" noChangeArrowheads="1"/>
            </p:cNvPicPr>
            <p:nvPr userDrawn="1"/>
          </p:nvPicPr>
          <p:blipFill>
            <a:blip r:embed="rId20" cstate="print">
              <a:clrChange>
                <a:clrFrom>
                  <a:srgbClr val="164A7C"/>
                </a:clrFrom>
                <a:clrTo>
                  <a:srgbClr val="164A7C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49659" y="4829672"/>
              <a:ext cx="152400" cy="1809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3" name="Footer Placeholder 4"/>
          <p:cNvSpPr txBox="1">
            <a:spLocks/>
          </p:cNvSpPr>
          <p:nvPr/>
        </p:nvSpPr>
        <p:spPr>
          <a:xfrm>
            <a:off x="2589771" y="6493254"/>
            <a:ext cx="3990038" cy="323998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b="0" cap="small" dirty="0" smtClean="0">
                <a:solidFill>
                  <a:srgbClr val="FFFFFF"/>
                </a:solidFill>
                <a:latin typeface="Calibri"/>
                <a:cs typeface="Calibri"/>
              </a:rPr>
              <a:t>Photonics Research</a:t>
            </a:r>
            <a:r>
              <a:rPr lang="en-US" sz="1400" b="0" cap="small" baseline="0" dirty="0" smtClean="0">
                <a:solidFill>
                  <a:srgbClr val="FFFFFF"/>
                </a:solidFill>
                <a:latin typeface="Calibri"/>
                <a:cs typeface="Calibri"/>
              </a:rPr>
              <a:t> Group</a:t>
            </a:r>
            <a:endParaRPr lang="en-US" sz="1400" b="0" cap="small" dirty="0">
              <a:solidFill>
                <a:srgbClr val="FFFFFF"/>
              </a:solidFill>
              <a:latin typeface="Calibri"/>
              <a:cs typeface="Calibri"/>
            </a:endParaRPr>
          </a:p>
        </p:txBody>
      </p:sp>
      <p:sp>
        <p:nvSpPr>
          <p:cNvPr id="14" name="Slide Number Placeholder 5"/>
          <p:cNvSpPr txBox="1">
            <a:spLocks/>
          </p:cNvSpPr>
          <p:nvPr/>
        </p:nvSpPr>
        <p:spPr>
          <a:xfrm>
            <a:off x="8652317" y="6491365"/>
            <a:ext cx="491683" cy="323998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4081587-E403-B147-B124-14F9C4F39392}" type="slidenum">
              <a:rPr lang="en-US" sz="1400" smtClean="0">
                <a:solidFill>
                  <a:srgbClr val="FFFFFF"/>
                </a:solidFill>
              </a:rPr>
              <a:pPr algn="ctr"/>
              <a:t>‹#›</a:t>
            </a:fld>
            <a:endParaRPr lang="en-US" sz="14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99462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  <p:sldLayoutId id="2147483681" r:id="rId12"/>
    <p:sldLayoutId id="2147483682" r:id="rId13"/>
    <p:sldLayoutId id="2147483683" r:id="rId14"/>
  </p:sldLayoutIdLst>
  <p:timing>
    <p:tnLst>
      <p:par>
        <p:cTn xmlns:p14="http://schemas.microsoft.com/office/powerpoint/2010/main" id="1" dur="indefinite" restart="never" nodeType="tmRoot"/>
      </p:par>
    </p:tnLst>
  </p:timing>
  <p:hf hdr="0" dt="0"/>
  <p:txStyles>
    <p:titleStyle>
      <a:lvl1pPr algn="l" defTabSz="457200" rtl="0" eaLnBrk="1" latinLnBrk="0" hangingPunct="1">
        <a:spcBef>
          <a:spcPct val="0"/>
        </a:spcBef>
        <a:buNone/>
        <a:defRPr sz="3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457200" rtl="0" eaLnBrk="1" latinLnBrk="0" hangingPunct="1">
        <a:lnSpc>
          <a:spcPct val="90000"/>
        </a:lnSpc>
        <a:spcBef>
          <a:spcPts val="3000"/>
        </a:spcBef>
        <a:spcAft>
          <a:spcPts val="0"/>
        </a:spcAft>
        <a:buFont typeface="Arial"/>
        <a:buNone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0" algn="l" defTabSz="457200" rtl="0" eaLnBrk="1" latinLnBrk="0" hangingPunct="1">
        <a:lnSpc>
          <a:spcPct val="90000"/>
        </a:lnSpc>
        <a:spcBef>
          <a:spcPct val="20000"/>
        </a:spcBef>
        <a:buFont typeface="Arial"/>
        <a:buNone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lnSpc>
          <a:spcPct val="90000"/>
        </a:lnSpc>
        <a:spcBef>
          <a:spcPct val="20000"/>
        </a:spcBef>
        <a:buFont typeface="Arial"/>
        <a:buChar char="•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lnSpc>
          <a:spcPct val="90000"/>
        </a:lnSpc>
        <a:spcBef>
          <a:spcPct val="20000"/>
        </a:spcBef>
        <a:buSzPct val="60000"/>
        <a:buFont typeface="Courier New"/>
        <a:buChar char="o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1828800" indent="0" algn="l" defTabSz="457200" rtl="0" eaLnBrk="1" latinLnBrk="0" hangingPunct="1">
        <a:lnSpc>
          <a:spcPct val="90000"/>
        </a:lnSpc>
        <a:spcBef>
          <a:spcPct val="20000"/>
        </a:spcBef>
        <a:buFont typeface="Arial"/>
        <a:buNone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60947" y="274638"/>
            <a:ext cx="8488947" cy="60002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BE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0947" y="1449780"/>
            <a:ext cx="8488947" cy="4676383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BE" dirty="0" smtClean="0"/>
              <a:t>Click to edit Master text styles</a:t>
            </a:r>
          </a:p>
          <a:p>
            <a:pPr lvl="1"/>
            <a:r>
              <a:rPr lang="nl-BE" dirty="0" smtClean="0"/>
              <a:t>Second level</a:t>
            </a:r>
          </a:p>
          <a:p>
            <a:pPr lvl="2"/>
            <a:r>
              <a:rPr lang="nl-BE" dirty="0" smtClean="0"/>
              <a:t>Third level</a:t>
            </a:r>
          </a:p>
          <a:p>
            <a:pPr lvl="3"/>
            <a:r>
              <a:rPr lang="nl-BE" dirty="0" smtClean="0"/>
              <a:t>Fourth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72105" y="6423190"/>
            <a:ext cx="60024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footer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48316" y="6423190"/>
            <a:ext cx="60157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FFFFF"/>
                </a:solidFill>
              </a:defRPr>
            </a:lvl1pPr>
          </a:lstStyle>
          <a:p>
            <a:fld id="{14081587-E403-B147-B124-14F9C4F39392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83" descr="logonegatief"/>
          <p:cNvPicPr>
            <a:picLocks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350" y="6381328"/>
            <a:ext cx="9145350" cy="490004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91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7489" t="16901" b="50912"/>
          <a:stretch>
            <a:fillRect/>
          </a:stretch>
        </p:blipFill>
        <p:spPr bwMode="auto">
          <a:xfrm>
            <a:off x="8038241" y="6534934"/>
            <a:ext cx="542925" cy="214312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</p:pic>
      <p:pic>
        <p:nvPicPr>
          <p:cNvPr id="9" name="Picture 90" descr="logonegatief"/>
          <p:cNvPicPr>
            <a:picLocks noChangeAspect="1" noChangeArrowheads="1"/>
          </p:cNvPicPr>
          <p:nvPr/>
        </p:nvPicPr>
        <p:blipFill>
          <a:blip r:embed="rId18" cstate="print">
            <a:clrChange>
              <a:clrFrom>
                <a:srgbClr val="164A7C"/>
              </a:clrFrom>
              <a:clrTo>
                <a:srgbClr val="164A7C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6200" y="6443207"/>
            <a:ext cx="444500" cy="34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0" name="Group 17"/>
          <p:cNvGrpSpPr>
            <a:grpSpLocks/>
          </p:cNvGrpSpPr>
          <p:nvPr/>
        </p:nvGrpSpPr>
        <p:grpSpPr bwMode="auto">
          <a:xfrm>
            <a:off x="489510" y="6587317"/>
            <a:ext cx="652463" cy="178532"/>
            <a:chOff x="3923928" y="4829672"/>
            <a:chExt cx="648072" cy="199528"/>
          </a:xfrm>
        </p:grpSpPr>
        <p:pic>
          <p:nvPicPr>
            <p:cNvPr id="11" name="Picture 90" descr="logonegatief"/>
            <p:cNvPicPr>
              <a:picLocks noChangeAspect="1" noChangeArrowheads="1"/>
            </p:cNvPicPr>
            <p:nvPr/>
          </p:nvPicPr>
          <p:blipFill>
            <a:blip r:embed="rId19" cstate="print">
              <a:clrChange>
                <a:clrFrom>
                  <a:srgbClr val="164A7C"/>
                </a:clrFrom>
                <a:clrTo>
                  <a:srgbClr val="164A7C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3923928" y="4838700"/>
              <a:ext cx="648072" cy="1905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2" name="Picture 90" descr="logonegatief"/>
            <p:cNvPicPr>
              <a:picLocks noChangeAspect="1" noChangeArrowheads="1"/>
            </p:cNvPicPr>
            <p:nvPr userDrawn="1"/>
          </p:nvPicPr>
          <p:blipFill>
            <a:blip r:embed="rId20" cstate="print">
              <a:clrChange>
                <a:clrFrom>
                  <a:srgbClr val="164A7C"/>
                </a:clrFrom>
                <a:clrTo>
                  <a:srgbClr val="164A7C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49659" y="4829672"/>
              <a:ext cx="152400" cy="1809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3" name="Footer Placeholder 4"/>
          <p:cNvSpPr txBox="1">
            <a:spLocks/>
          </p:cNvSpPr>
          <p:nvPr/>
        </p:nvSpPr>
        <p:spPr>
          <a:xfrm>
            <a:off x="2589771" y="6493254"/>
            <a:ext cx="3990038" cy="323998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b="0" cap="small" dirty="0" smtClean="0">
                <a:solidFill>
                  <a:srgbClr val="FFFFFF"/>
                </a:solidFill>
                <a:latin typeface="Calibri"/>
                <a:cs typeface="Calibri"/>
              </a:rPr>
              <a:t>Photonics Research</a:t>
            </a:r>
            <a:r>
              <a:rPr lang="en-US" sz="1400" b="0" cap="small" baseline="0" dirty="0" smtClean="0">
                <a:solidFill>
                  <a:srgbClr val="FFFFFF"/>
                </a:solidFill>
                <a:latin typeface="Calibri"/>
                <a:cs typeface="Calibri"/>
              </a:rPr>
              <a:t> Group - Confidential</a:t>
            </a:r>
            <a:endParaRPr lang="en-US" sz="1400" b="0" cap="small" dirty="0">
              <a:solidFill>
                <a:srgbClr val="FFFFFF"/>
              </a:solidFill>
              <a:latin typeface="Calibri"/>
              <a:cs typeface="Calibri"/>
            </a:endParaRPr>
          </a:p>
        </p:txBody>
      </p:sp>
      <p:sp>
        <p:nvSpPr>
          <p:cNvPr id="14" name="Slide Number Placeholder 5"/>
          <p:cNvSpPr txBox="1">
            <a:spLocks/>
          </p:cNvSpPr>
          <p:nvPr/>
        </p:nvSpPr>
        <p:spPr>
          <a:xfrm>
            <a:off x="8652317" y="6491365"/>
            <a:ext cx="491683" cy="323998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4081587-E403-B147-B124-14F9C4F39392}" type="slidenum">
              <a:rPr lang="en-US" sz="1400" smtClean="0">
                <a:solidFill>
                  <a:srgbClr val="FFFFFF"/>
                </a:solidFill>
              </a:rPr>
              <a:pPr algn="ctr"/>
              <a:t>‹#›</a:t>
            </a:fld>
            <a:endParaRPr lang="en-US" sz="14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99462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6" r:id="rId2"/>
    <p:sldLayoutId id="2147483661" r:id="rId3"/>
    <p:sldLayoutId id="2147483662" r:id="rId4"/>
    <p:sldLayoutId id="2147483664" r:id="rId5"/>
    <p:sldLayoutId id="2147483650" r:id="rId6"/>
    <p:sldLayoutId id="2147483663" r:id="rId7"/>
    <p:sldLayoutId id="2147483651" r:id="rId8"/>
    <p:sldLayoutId id="2147483652" r:id="rId9"/>
    <p:sldLayoutId id="2147483667" r:id="rId10"/>
    <p:sldLayoutId id="2147483653" r:id="rId11"/>
    <p:sldLayoutId id="2147483654" r:id="rId12"/>
    <p:sldLayoutId id="2147483668" r:id="rId13"/>
    <p:sldLayoutId id="2147483655" r:id="rId14"/>
  </p:sldLayoutIdLst>
  <p:timing>
    <p:tnLst>
      <p:par>
        <p:cTn xmlns:p14="http://schemas.microsoft.com/office/powerpoint/2010/main" id="1" dur="indefinite" restart="never" nodeType="tmRoot"/>
      </p:par>
    </p:tnLst>
  </p:timing>
  <p:hf hdr="0" dt="0"/>
  <p:txStyles>
    <p:titleStyle>
      <a:lvl1pPr algn="l" defTabSz="457200" rtl="0" eaLnBrk="1" latinLnBrk="0" hangingPunct="1">
        <a:spcBef>
          <a:spcPct val="0"/>
        </a:spcBef>
        <a:buNone/>
        <a:defRPr sz="3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457200" rtl="0" eaLnBrk="1" latinLnBrk="0" hangingPunct="1">
        <a:lnSpc>
          <a:spcPct val="90000"/>
        </a:lnSpc>
        <a:spcBef>
          <a:spcPts val="3000"/>
        </a:spcBef>
        <a:spcAft>
          <a:spcPts val="0"/>
        </a:spcAft>
        <a:buFont typeface="Arial"/>
        <a:buNone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0" algn="l" defTabSz="457200" rtl="0" eaLnBrk="1" latinLnBrk="0" hangingPunct="1">
        <a:lnSpc>
          <a:spcPct val="90000"/>
        </a:lnSpc>
        <a:spcBef>
          <a:spcPct val="20000"/>
        </a:spcBef>
        <a:buFont typeface="Arial"/>
        <a:buNone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lnSpc>
          <a:spcPct val="90000"/>
        </a:lnSpc>
        <a:spcBef>
          <a:spcPct val="20000"/>
        </a:spcBef>
        <a:buFont typeface="Arial"/>
        <a:buChar char="•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lnSpc>
          <a:spcPct val="90000"/>
        </a:lnSpc>
        <a:spcBef>
          <a:spcPct val="20000"/>
        </a:spcBef>
        <a:buSzPct val="60000"/>
        <a:buFont typeface="Courier New"/>
        <a:buChar char="o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1828800" indent="0" algn="l" defTabSz="457200" rtl="0" eaLnBrk="1" latinLnBrk="0" hangingPunct="1">
        <a:lnSpc>
          <a:spcPct val="90000"/>
        </a:lnSpc>
        <a:spcBef>
          <a:spcPct val="20000"/>
        </a:spcBef>
        <a:buFont typeface="Arial"/>
        <a:buNone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9.png"/><Relationship Id="rId3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4" Type="http://schemas.openxmlformats.org/officeDocument/2006/relationships/image" Target="../media/image30.png"/><Relationship Id="rId5" Type="http://schemas.openxmlformats.org/officeDocument/2006/relationships/image" Target="../media/image31.pn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4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IMEC in </a:t>
            </a:r>
            <a:r>
              <a:rPr lang="en-US" dirty="0" err="1" smtClean="0"/>
              <a:t>Navolchi</a:t>
            </a:r>
            <a:r>
              <a:rPr lang="en-US" dirty="0" smtClean="0"/>
              <a:t>	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Progress meeting</a:t>
            </a:r>
            <a:r>
              <a:rPr lang="en-US" dirty="0" smtClean="0"/>
              <a:t>, </a:t>
            </a:r>
            <a:r>
              <a:rPr lang="en-US" dirty="0" smtClean="0"/>
              <a:t>Dec</a:t>
            </a:r>
            <a:r>
              <a:rPr lang="en-US" dirty="0" smtClean="0"/>
              <a:t>. </a:t>
            </a:r>
            <a:r>
              <a:rPr lang="en-US" dirty="0" smtClean="0"/>
              <a:t>2011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81039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WP4 - Work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0948" y="1449780"/>
            <a:ext cx="6450870" cy="4676383"/>
          </a:xfrm>
        </p:spPr>
        <p:txBody>
          <a:bodyPr/>
          <a:lstStyle/>
          <a:p>
            <a:r>
              <a:rPr lang="en-US" dirty="0" smtClean="0"/>
              <a:t>Initial focus of work:</a:t>
            </a:r>
          </a:p>
          <a:p>
            <a:pPr lvl="1"/>
            <a:r>
              <a:rPr lang="en-US" dirty="0" smtClean="0"/>
              <a:t> Overall design (</a:t>
            </a:r>
            <a:r>
              <a:rPr lang="en-US" dirty="0" err="1" smtClean="0"/>
              <a:t>Weiqiang</a:t>
            </a:r>
            <a:r>
              <a:rPr lang="en-US" dirty="0" smtClean="0"/>
              <a:t> </a:t>
            </a:r>
            <a:r>
              <a:rPr lang="en-US" dirty="0" err="1" smtClean="0"/>
              <a:t>Xie</a:t>
            </a:r>
            <a:r>
              <a:rPr lang="en-US" dirty="0" smtClean="0"/>
              <a:t>)</a:t>
            </a:r>
            <a:endParaRPr lang="en-US" dirty="0" smtClean="0"/>
          </a:p>
          <a:p>
            <a:pPr lvl="1"/>
            <a:r>
              <a:rPr lang="en-US" dirty="0"/>
              <a:t> </a:t>
            </a:r>
            <a:r>
              <a:rPr lang="en-US" dirty="0" smtClean="0"/>
              <a:t>Electrical </a:t>
            </a:r>
            <a:r>
              <a:rPr lang="en-US" dirty="0" smtClean="0"/>
              <a:t>injection: investigation of suitable layers (Pieter </a:t>
            </a:r>
            <a:r>
              <a:rPr lang="en-US" dirty="0" err="1" smtClean="0"/>
              <a:t>Geiregat</a:t>
            </a:r>
            <a:r>
              <a:rPr lang="en-US" dirty="0" smtClean="0"/>
              <a:t>)</a:t>
            </a:r>
            <a:endParaRPr lang="en-US" dirty="0" smtClean="0"/>
          </a:p>
          <a:p>
            <a:pPr lvl="1"/>
            <a:r>
              <a:rPr lang="en-US" dirty="0"/>
              <a:t> </a:t>
            </a:r>
            <a:r>
              <a:rPr lang="en-US" dirty="0" smtClean="0"/>
              <a:t>Improvement of related processes (QDOT embedding, local deposition, </a:t>
            </a:r>
            <a:r>
              <a:rPr lang="en-US" dirty="0" err="1" smtClean="0"/>
              <a:t>ebeam</a:t>
            </a:r>
            <a:r>
              <a:rPr lang="en-US" dirty="0" smtClean="0"/>
              <a:t> process …)(</a:t>
            </a:r>
            <a:r>
              <a:rPr lang="en-US" dirty="0" err="1" smtClean="0"/>
              <a:t>Katarzyna</a:t>
            </a:r>
            <a:r>
              <a:rPr lang="en-US" dirty="0" smtClean="0"/>
              <a:t> </a:t>
            </a:r>
            <a:r>
              <a:rPr lang="en-US" dirty="0" err="1" smtClean="0"/>
              <a:t>Komorowska</a:t>
            </a:r>
            <a:r>
              <a:rPr lang="en-US" dirty="0" smtClean="0"/>
              <a:t>)</a:t>
            </a:r>
          </a:p>
          <a:p>
            <a:endParaRPr lang="en-US" dirty="0"/>
          </a:p>
        </p:txBody>
      </p:sp>
      <p:grpSp>
        <p:nvGrpSpPr>
          <p:cNvPr id="7" name="Group 6"/>
          <p:cNvGrpSpPr/>
          <p:nvPr/>
        </p:nvGrpSpPr>
        <p:grpSpPr>
          <a:xfrm>
            <a:off x="3849702" y="3573054"/>
            <a:ext cx="4648200" cy="2883207"/>
            <a:chOff x="1447800" y="1371600"/>
            <a:chExt cx="6408144" cy="3511173"/>
          </a:xfrm>
        </p:grpSpPr>
        <p:sp>
          <p:nvSpPr>
            <p:cNvPr id="8" name="Rectangle 7"/>
            <p:cNvSpPr/>
            <p:nvPr/>
          </p:nvSpPr>
          <p:spPr bwMode="auto">
            <a:xfrm>
              <a:off x="2286000" y="3733800"/>
              <a:ext cx="4267200" cy="1143000"/>
            </a:xfrm>
            <a:prstGeom prst="rect">
              <a:avLst/>
            </a:prstGeom>
            <a:solidFill>
              <a:srgbClr val="FFFF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9" name="TextBox 40"/>
            <p:cNvSpPr txBox="1">
              <a:spLocks noChangeArrowheads="1"/>
            </p:cNvSpPr>
            <p:nvPr/>
          </p:nvSpPr>
          <p:spPr bwMode="auto">
            <a:xfrm>
              <a:off x="6019800" y="2971800"/>
              <a:ext cx="1836144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dirty="0" smtClean="0">
                  <a:latin typeface="Calibri" pitchFamily="34" charset="0"/>
                </a:rPr>
                <a:t>Bottom Electrode</a:t>
              </a:r>
              <a:endParaRPr lang="en-US" dirty="0">
                <a:latin typeface="Calibri" pitchFamily="34" charset="0"/>
              </a:endParaRPr>
            </a:p>
          </p:txBody>
        </p:sp>
        <p:cxnSp>
          <p:nvCxnSpPr>
            <p:cNvPr id="10" name="Straight Arrow Connector 9"/>
            <p:cNvCxnSpPr/>
            <p:nvPr/>
          </p:nvCxnSpPr>
          <p:spPr>
            <a:xfrm rot="5400000" flipH="1" flipV="1">
              <a:off x="3162531" y="4309369"/>
              <a:ext cx="1145220" cy="1588"/>
            </a:xfrm>
            <a:prstGeom prst="straightConnector1">
              <a:avLst/>
            </a:prstGeom>
            <a:ln>
              <a:solidFill>
                <a:schemeClr val="tx1"/>
              </a:solidFill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TextBox 40"/>
            <p:cNvSpPr txBox="1">
              <a:spLocks noChangeArrowheads="1"/>
            </p:cNvSpPr>
            <p:nvPr/>
          </p:nvSpPr>
          <p:spPr bwMode="auto">
            <a:xfrm>
              <a:off x="3454898" y="4168066"/>
              <a:ext cx="328936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dirty="0" smtClean="0">
                  <a:latin typeface="Calibri" pitchFamily="34" charset="0"/>
                </a:rPr>
                <a:t>H</a:t>
              </a:r>
              <a:endParaRPr lang="en-US" dirty="0">
                <a:latin typeface="Calibri" pitchFamily="34" charset="0"/>
              </a:endParaRPr>
            </a:p>
          </p:txBody>
        </p:sp>
        <p:sp>
          <p:nvSpPr>
            <p:cNvPr id="12" name="Rectangle 11"/>
            <p:cNvSpPr/>
            <p:nvPr/>
          </p:nvSpPr>
          <p:spPr bwMode="auto">
            <a:xfrm>
              <a:off x="2286000" y="3582130"/>
              <a:ext cx="4267200" cy="152400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3" name="Rectangle 12"/>
            <p:cNvSpPr/>
            <p:nvPr/>
          </p:nvSpPr>
          <p:spPr bwMode="auto">
            <a:xfrm>
              <a:off x="3733800" y="3048730"/>
              <a:ext cx="1447800" cy="533400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4" name="Rectangle 13"/>
            <p:cNvSpPr/>
            <p:nvPr/>
          </p:nvSpPr>
          <p:spPr bwMode="auto">
            <a:xfrm>
              <a:off x="3733800" y="2819400"/>
              <a:ext cx="1447800" cy="228600"/>
            </a:xfrm>
            <a:prstGeom prst="rect">
              <a:avLst/>
            </a:prstGeom>
            <a:solidFill>
              <a:srgbClr val="FFFF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5" name="Rectangle 14"/>
            <p:cNvSpPr/>
            <p:nvPr/>
          </p:nvSpPr>
          <p:spPr bwMode="auto">
            <a:xfrm>
              <a:off x="3733800" y="2590800"/>
              <a:ext cx="1447800" cy="2286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6" name="Oval 15"/>
            <p:cNvSpPr/>
            <p:nvPr/>
          </p:nvSpPr>
          <p:spPr>
            <a:xfrm>
              <a:off x="3733800" y="2895600"/>
              <a:ext cx="76200" cy="76200"/>
            </a:xfrm>
            <a:prstGeom prst="ellipse">
              <a:avLst/>
            </a:prstGeom>
            <a:solidFill>
              <a:srgbClr val="92D050"/>
            </a:solidFill>
            <a:ln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Oval 16"/>
            <p:cNvSpPr/>
            <p:nvPr/>
          </p:nvSpPr>
          <p:spPr>
            <a:xfrm>
              <a:off x="3810000" y="2895600"/>
              <a:ext cx="76200" cy="76200"/>
            </a:xfrm>
            <a:prstGeom prst="ellipse">
              <a:avLst/>
            </a:prstGeom>
            <a:solidFill>
              <a:srgbClr val="92D050"/>
            </a:solidFill>
            <a:ln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Oval 17"/>
            <p:cNvSpPr/>
            <p:nvPr/>
          </p:nvSpPr>
          <p:spPr>
            <a:xfrm>
              <a:off x="3886200" y="2895600"/>
              <a:ext cx="76200" cy="76200"/>
            </a:xfrm>
            <a:prstGeom prst="ellipse">
              <a:avLst/>
            </a:prstGeom>
            <a:solidFill>
              <a:srgbClr val="92D050"/>
            </a:solidFill>
            <a:ln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Oval 18"/>
            <p:cNvSpPr/>
            <p:nvPr/>
          </p:nvSpPr>
          <p:spPr>
            <a:xfrm>
              <a:off x="3962400" y="2895600"/>
              <a:ext cx="76200" cy="76200"/>
            </a:xfrm>
            <a:prstGeom prst="ellipse">
              <a:avLst/>
            </a:prstGeom>
            <a:solidFill>
              <a:srgbClr val="92D050"/>
            </a:solidFill>
            <a:ln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Oval 19"/>
            <p:cNvSpPr/>
            <p:nvPr/>
          </p:nvSpPr>
          <p:spPr>
            <a:xfrm>
              <a:off x="4038600" y="2895600"/>
              <a:ext cx="76200" cy="76200"/>
            </a:xfrm>
            <a:prstGeom prst="ellipse">
              <a:avLst/>
            </a:prstGeom>
            <a:solidFill>
              <a:srgbClr val="92D050"/>
            </a:solidFill>
            <a:ln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Oval 20"/>
            <p:cNvSpPr/>
            <p:nvPr/>
          </p:nvSpPr>
          <p:spPr>
            <a:xfrm>
              <a:off x="4114800" y="2895600"/>
              <a:ext cx="76200" cy="76200"/>
            </a:xfrm>
            <a:prstGeom prst="ellipse">
              <a:avLst/>
            </a:prstGeom>
            <a:solidFill>
              <a:srgbClr val="92D050"/>
            </a:solidFill>
            <a:ln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Oval 21"/>
            <p:cNvSpPr/>
            <p:nvPr/>
          </p:nvSpPr>
          <p:spPr>
            <a:xfrm>
              <a:off x="4191000" y="2895600"/>
              <a:ext cx="76200" cy="76200"/>
            </a:xfrm>
            <a:prstGeom prst="ellipse">
              <a:avLst/>
            </a:prstGeom>
            <a:solidFill>
              <a:srgbClr val="92D050"/>
            </a:solidFill>
            <a:ln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Oval 22"/>
            <p:cNvSpPr/>
            <p:nvPr/>
          </p:nvSpPr>
          <p:spPr>
            <a:xfrm>
              <a:off x="4267200" y="2895600"/>
              <a:ext cx="76200" cy="76200"/>
            </a:xfrm>
            <a:prstGeom prst="ellipse">
              <a:avLst/>
            </a:prstGeom>
            <a:solidFill>
              <a:srgbClr val="92D050"/>
            </a:solidFill>
            <a:ln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Oval 23"/>
            <p:cNvSpPr/>
            <p:nvPr/>
          </p:nvSpPr>
          <p:spPr>
            <a:xfrm>
              <a:off x="4343400" y="2895600"/>
              <a:ext cx="76200" cy="76200"/>
            </a:xfrm>
            <a:prstGeom prst="ellipse">
              <a:avLst/>
            </a:prstGeom>
            <a:solidFill>
              <a:srgbClr val="92D050"/>
            </a:solidFill>
            <a:ln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Oval 24"/>
            <p:cNvSpPr/>
            <p:nvPr/>
          </p:nvSpPr>
          <p:spPr>
            <a:xfrm>
              <a:off x="4419600" y="2895600"/>
              <a:ext cx="76200" cy="76200"/>
            </a:xfrm>
            <a:prstGeom prst="ellipse">
              <a:avLst/>
            </a:prstGeom>
            <a:solidFill>
              <a:srgbClr val="92D050"/>
            </a:solidFill>
            <a:ln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Oval 25"/>
            <p:cNvSpPr/>
            <p:nvPr/>
          </p:nvSpPr>
          <p:spPr>
            <a:xfrm>
              <a:off x="4495800" y="2895600"/>
              <a:ext cx="76200" cy="76200"/>
            </a:xfrm>
            <a:prstGeom prst="ellipse">
              <a:avLst/>
            </a:prstGeom>
            <a:solidFill>
              <a:srgbClr val="92D050"/>
            </a:solidFill>
            <a:ln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Oval 26"/>
            <p:cNvSpPr/>
            <p:nvPr/>
          </p:nvSpPr>
          <p:spPr>
            <a:xfrm>
              <a:off x="4572000" y="2895600"/>
              <a:ext cx="76200" cy="76200"/>
            </a:xfrm>
            <a:prstGeom prst="ellipse">
              <a:avLst/>
            </a:prstGeom>
            <a:solidFill>
              <a:srgbClr val="92D050"/>
            </a:solidFill>
            <a:ln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al 27"/>
            <p:cNvSpPr/>
            <p:nvPr/>
          </p:nvSpPr>
          <p:spPr>
            <a:xfrm>
              <a:off x="4648200" y="2895600"/>
              <a:ext cx="76200" cy="76200"/>
            </a:xfrm>
            <a:prstGeom prst="ellipse">
              <a:avLst/>
            </a:prstGeom>
            <a:solidFill>
              <a:srgbClr val="92D050"/>
            </a:solidFill>
            <a:ln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Oval 28"/>
            <p:cNvSpPr/>
            <p:nvPr/>
          </p:nvSpPr>
          <p:spPr>
            <a:xfrm>
              <a:off x="4724400" y="2895600"/>
              <a:ext cx="76200" cy="76200"/>
            </a:xfrm>
            <a:prstGeom prst="ellipse">
              <a:avLst/>
            </a:prstGeom>
            <a:solidFill>
              <a:srgbClr val="92D050"/>
            </a:solidFill>
            <a:ln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Oval 29"/>
            <p:cNvSpPr/>
            <p:nvPr/>
          </p:nvSpPr>
          <p:spPr>
            <a:xfrm>
              <a:off x="4800600" y="2895600"/>
              <a:ext cx="76200" cy="76200"/>
            </a:xfrm>
            <a:prstGeom prst="ellipse">
              <a:avLst/>
            </a:prstGeom>
            <a:solidFill>
              <a:srgbClr val="92D050"/>
            </a:solidFill>
            <a:ln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Oval 30"/>
            <p:cNvSpPr/>
            <p:nvPr/>
          </p:nvSpPr>
          <p:spPr>
            <a:xfrm>
              <a:off x="4876800" y="2895600"/>
              <a:ext cx="76200" cy="76200"/>
            </a:xfrm>
            <a:prstGeom prst="ellipse">
              <a:avLst/>
            </a:prstGeom>
            <a:solidFill>
              <a:srgbClr val="92D050"/>
            </a:solidFill>
            <a:ln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Oval 31"/>
            <p:cNvSpPr/>
            <p:nvPr/>
          </p:nvSpPr>
          <p:spPr>
            <a:xfrm>
              <a:off x="4876800" y="2895600"/>
              <a:ext cx="76200" cy="76200"/>
            </a:xfrm>
            <a:prstGeom prst="ellipse">
              <a:avLst/>
            </a:prstGeom>
            <a:solidFill>
              <a:srgbClr val="92D050"/>
            </a:solidFill>
            <a:ln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Oval 32"/>
            <p:cNvSpPr/>
            <p:nvPr/>
          </p:nvSpPr>
          <p:spPr>
            <a:xfrm>
              <a:off x="4953000" y="2895600"/>
              <a:ext cx="76200" cy="76200"/>
            </a:xfrm>
            <a:prstGeom prst="ellipse">
              <a:avLst/>
            </a:prstGeom>
            <a:solidFill>
              <a:srgbClr val="92D050"/>
            </a:solidFill>
            <a:ln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Oval 33"/>
            <p:cNvSpPr/>
            <p:nvPr/>
          </p:nvSpPr>
          <p:spPr>
            <a:xfrm>
              <a:off x="5029200" y="2895600"/>
              <a:ext cx="76200" cy="76200"/>
            </a:xfrm>
            <a:prstGeom prst="ellipse">
              <a:avLst/>
            </a:prstGeom>
            <a:solidFill>
              <a:srgbClr val="92D050"/>
            </a:solidFill>
            <a:ln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Oval 34"/>
            <p:cNvSpPr/>
            <p:nvPr/>
          </p:nvSpPr>
          <p:spPr>
            <a:xfrm>
              <a:off x="5105400" y="2895600"/>
              <a:ext cx="76200" cy="76200"/>
            </a:xfrm>
            <a:prstGeom prst="ellipse">
              <a:avLst/>
            </a:prstGeom>
            <a:solidFill>
              <a:srgbClr val="92D050"/>
            </a:solidFill>
            <a:ln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TextBox 40"/>
            <p:cNvSpPr txBox="1">
              <a:spLocks noChangeArrowheads="1"/>
            </p:cNvSpPr>
            <p:nvPr/>
          </p:nvSpPr>
          <p:spPr bwMode="auto">
            <a:xfrm>
              <a:off x="4267200" y="3200400"/>
              <a:ext cx="535724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dirty="0">
                  <a:latin typeface="Calibri" pitchFamily="34" charset="0"/>
                </a:rPr>
                <a:t>p</a:t>
              </a:r>
              <a:r>
                <a:rPr lang="en-US" dirty="0" smtClean="0">
                  <a:latin typeface="Calibri" pitchFamily="34" charset="0"/>
                </a:rPr>
                <a:t>-Si</a:t>
              </a:r>
              <a:endParaRPr lang="en-US" dirty="0">
                <a:latin typeface="Calibri" pitchFamily="34" charset="0"/>
              </a:endParaRPr>
            </a:p>
          </p:txBody>
        </p:sp>
        <p:sp>
          <p:nvSpPr>
            <p:cNvPr id="37" name="Rectangle 36"/>
            <p:cNvSpPr/>
            <p:nvPr/>
          </p:nvSpPr>
          <p:spPr bwMode="auto">
            <a:xfrm>
              <a:off x="2362200" y="3352800"/>
              <a:ext cx="457200" cy="2286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38" name="Rectangle 37"/>
            <p:cNvSpPr/>
            <p:nvPr/>
          </p:nvSpPr>
          <p:spPr bwMode="auto">
            <a:xfrm>
              <a:off x="6019800" y="3352800"/>
              <a:ext cx="457200" cy="2286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39" name="TextBox 40"/>
            <p:cNvSpPr txBox="1">
              <a:spLocks noChangeArrowheads="1"/>
            </p:cNvSpPr>
            <p:nvPr/>
          </p:nvSpPr>
          <p:spPr bwMode="auto">
            <a:xfrm>
              <a:off x="4876800" y="1676400"/>
              <a:ext cx="2977995" cy="6463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dirty="0" smtClean="0">
                  <a:latin typeface="Calibri" pitchFamily="34" charset="0"/>
                </a:rPr>
                <a:t>Top-electrode </a:t>
              </a:r>
            </a:p>
            <a:p>
              <a:r>
                <a:rPr lang="en-US" dirty="0" smtClean="0">
                  <a:latin typeface="Calibri" pitchFamily="34" charset="0"/>
                </a:rPr>
                <a:t>(forming </a:t>
              </a:r>
              <a:r>
                <a:rPr lang="en-US" dirty="0" err="1" smtClean="0">
                  <a:latin typeface="Calibri" pitchFamily="34" charset="0"/>
                </a:rPr>
                <a:t>plasmon</a:t>
              </a:r>
              <a:r>
                <a:rPr lang="en-US" dirty="0" smtClean="0">
                  <a:latin typeface="Calibri" pitchFamily="34" charset="0"/>
                </a:rPr>
                <a:t> waveguide)</a:t>
              </a:r>
              <a:endParaRPr lang="en-US" dirty="0">
                <a:latin typeface="Calibri" pitchFamily="34" charset="0"/>
              </a:endParaRPr>
            </a:p>
          </p:txBody>
        </p:sp>
        <p:cxnSp>
          <p:nvCxnSpPr>
            <p:cNvPr id="40" name="Straight Arrow Connector 39"/>
            <p:cNvCxnSpPr/>
            <p:nvPr/>
          </p:nvCxnSpPr>
          <p:spPr>
            <a:xfrm rot="16200000" flipH="1">
              <a:off x="3086100" y="2324100"/>
              <a:ext cx="609600" cy="533400"/>
            </a:xfrm>
            <a:prstGeom prst="straightConnector1">
              <a:avLst/>
            </a:prstGeom>
            <a:ln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1" name="TextBox 40"/>
            <p:cNvSpPr txBox="1">
              <a:spLocks noChangeArrowheads="1"/>
            </p:cNvSpPr>
            <p:nvPr/>
          </p:nvSpPr>
          <p:spPr bwMode="auto">
            <a:xfrm>
              <a:off x="1447800" y="1371600"/>
              <a:ext cx="2057400" cy="923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en-US" dirty="0" smtClean="0">
                  <a:latin typeface="Calibri" pitchFamily="34" charset="0"/>
                </a:rPr>
                <a:t>Stack of semiconducting oxide with </a:t>
              </a:r>
              <a:r>
                <a:rPr lang="en-US" dirty="0" err="1" smtClean="0">
                  <a:latin typeface="Calibri" pitchFamily="34" charset="0"/>
                </a:rPr>
                <a:t>QDot</a:t>
              </a:r>
              <a:endParaRPr lang="en-US" dirty="0">
                <a:latin typeface="Calibri" pitchFamily="34" charset="0"/>
              </a:endParaRPr>
            </a:p>
          </p:txBody>
        </p:sp>
        <p:sp>
          <p:nvSpPr>
            <p:cNvPr id="42" name="Freeform 41"/>
            <p:cNvSpPr/>
            <p:nvPr/>
          </p:nvSpPr>
          <p:spPr bwMode="auto">
            <a:xfrm rot="5030036">
              <a:off x="3013618" y="2340560"/>
              <a:ext cx="881300" cy="1883825"/>
            </a:xfrm>
            <a:custGeom>
              <a:avLst/>
              <a:gdLst>
                <a:gd name="connsiteX0" fmla="*/ 337352 w 347709"/>
                <a:gd name="connsiteY0" fmla="*/ 0 h 2086252"/>
                <a:gd name="connsiteX1" fmla="*/ 328474 w 347709"/>
                <a:gd name="connsiteY1" fmla="*/ 701336 h 2086252"/>
                <a:gd name="connsiteX2" fmla="*/ 221942 w 347709"/>
                <a:gd name="connsiteY2" fmla="*/ 1606858 h 2086252"/>
                <a:gd name="connsiteX3" fmla="*/ 0 w 347709"/>
                <a:gd name="connsiteY3" fmla="*/ 2086252 h 2086252"/>
                <a:gd name="connsiteX0" fmla="*/ 301883 w 341798"/>
                <a:gd name="connsiteY0" fmla="*/ 0 h 2050736"/>
                <a:gd name="connsiteX1" fmla="*/ 328474 w 341798"/>
                <a:gd name="connsiteY1" fmla="*/ 665820 h 2050736"/>
                <a:gd name="connsiteX2" fmla="*/ 221942 w 341798"/>
                <a:gd name="connsiteY2" fmla="*/ 1571342 h 2050736"/>
                <a:gd name="connsiteX3" fmla="*/ 0 w 341798"/>
                <a:gd name="connsiteY3" fmla="*/ 2050736 h 2050736"/>
                <a:gd name="connsiteX0" fmla="*/ 0 w 500077"/>
                <a:gd name="connsiteY0" fmla="*/ 0 h 2139525"/>
                <a:gd name="connsiteX1" fmla="*/ 443857 w 500077"/>
                <a:gd name="connsiteY1" fmla="*/ 754609 h 2139525"/>
                <a:gd name="connsiteX2" fmla="*/ 337325 w 500077"/>
                <a:gd name="connsiteY2" fmla="*/ 1660131 h 2139525"/>
                <a:gd name="connsiteX3" fmla="*/ 115383 w 500077"/>
                <a:gd name="connsiteY3" fmla="*/ 2139525 h 2139525"/>
                <a:gd name="connsiteX0" fmla="*/ 0 w 600062"/>
                <a:gd name="connsiteY0" fmla="*/ 0 h 2139525"/>
                <a:gd name="connsiteX1" fmla="*/ 443857 w 600062"/>
                <a:gd name="connsiteY1" fmla="*/ 754609 h 2139525"/>
                <a:gd name="connsiteX2" fmla="*/ 337325 w 600062"/>
                <a:gd name="connsiteY2" fmla="*/ 1660131 h 2139525"/>
                <a:gd name="connsiteX3" fmla="*/ 115383 w 600062"/>
                <a:gd name="connsiteY3" fmla="*/ 2139525 h 2139525"/>
                <a:gd name="connsiteX0" fmla="*/ 0 w 600062"/>
                <a:gd name="connsiteY0" fmla="*/ 0 h 2139525"/>
                <a:gd name="connsiteX1" fmla="*/ 470553 w 600062"/>
                <a:gd name="connsiteY1" fmla="*/ 754709 h 2139525"/>
                <a:gd name="connsiteX2" fmla="*/ 337325 w 600062"/>
                <a:gd name="connsiteY2" fmla="*/ 1660131 h 2139525"/>
                <a:gd name="connsiteX3" fmla="*/ 115383 w 600062"/>
                <a:gd name="connsiteY3" fmla="*/ 2139525 h 2139525"/>
                <a:gd name="connsiteX0" fmla="*/ 0 w 600062"/>
                <a:gd name="connsiteY0" fmla="*/ 0 h 2139525"/>
                <a:gd name="connsiteX1" fmla="*/ 470553 w 600062"/>
                <a:gd name="connsiteY1" fmla="*/ 754709 h 2139525"/>
                <a:gd name="connsiteX2" fmla="*/ 337325 w 600062"/>
                <a:gd name="connsiteY2" fmla="*/ 1660131 h 2139525"/>
                <a:gd name="connsiteX3" fmla="*/ 115383 w 600062"/>
                <a:gd name="connsiteY3" fmla="*/ 2139525 h 2139525"/>
                <a:gd name="connsiteX0" fmla="*/ 0 w 600062"/>
                <a:gd name="connsiteY0" fmla="*/ 0 h 2139525"/>
                <a:gd name="connsiteX1" fmla="*/ 470553 w 600062"/>
                <a:gd name="connsiteY1" fmla="*/ 754709 h 2139525"/>
                <a:gd name="connsiteX2" fmla="*/ 337325 w 600062"/>
                <a:gd name="connsiteY2" fmla="*/ 1660131 h 2139525"/>
                <a:gd name="connsiteX3" fmla="*/ 115383 w 600062"/>
                <a:gd name="connsiteY3" fmla="*/ 2139525 h 2139525"/>
                <a:gd name="connsiteX0" fmla="*/ 0 w 600062"/>
                <a:gd name="connsiteY0" fmla="*/ 0 h 2139525"/>
                <a:gd name="connsiteX1" fmla="*/ 470553 w 600062"/>
                <a:gd name="connsiteY1" fmla="*/ 754709 h 2139525"/>
                <a:gd name="connsiteX2" fmla="*/ 337325 w 600062"/>
                <a:gd name="connsiteY2" fmla="*/ 1660131 h 2139525"/>
                <a:gd name="connsiteX3" fmla="*/ 115383 w 600062"/>
                <a:gd name="connsiteY3" fmla="*/ 2139525 h 2139525"/>
                <a:gd name="connsiteX0" fmla="*/ 0 w 600062"/>
                <a:gd name="connsiteY0" fmla="*/ 0 h 2139525"/>
                <a:gd name="connsiteX1" fmla="*/ 470553 w 600062"/>
                <a:gd name="connsiteY1" fmla="*/ 754709 h 2139525"/>
                <a:gd name="connsiteX2" fmla="*/ 337325 w 600062"/>
                <a:gd name="connsiteY2" fmla="*/ 1660131 h 2139525"/>
                <a:gd name="connsiteX3" fmla="*/ 115383 w 600062"/>
                <a:gd name="connsiteY3" fmla="*/ 2139525 h 2139525"/>
                <a:gd name="connsiteX0" fmla="*/ 0 w 600062"/>
                <a:gd name="connsiteY0" fmla="*/ 0 h 2139525"/>
                <a:gd name="connsiteX1" fmla="*/ 470553 w 600062"/>
                <a:gd name="connsiteY1" fmla="*/ 754709 h 2139525"/>
                <a:gd name="connsiteX2" fmla="*/ 337325 w 600062"/>
                <a:gd name="connsiteY2" fmla="*/ 1660131 h 2139525"/>
                <a:gd name="connsiteX3" fmla="*/ 115383 w 600062"/>
                <a:gd name="connsiteY3" fmla="*/ 2139525 h 2139525"/>
                <a:gd name="connsiteX0" fmla="*/ 0 w 600062"/>
                <a:gd name="connsiteY0" fmla="*/ 0 h 2139525"/>
                <a:gd name="connsiteX1" fmla="*/ 470553 w 600062"/>
                <a:gd name="connsiteY1" fmla="*/ 754709 h 2139525"/>
                <a:gd name="connsiteX2" fmla="*/ 337325 w 600062"/>
                <a:gd name="connsiteY2" fmla="*/ 1660131 h 2139525"/>
                <a:gd name="connsiteX3" fmla="*/ 115383 w 600062"/>
                <a:gd name="connsiteY3" fmla="*/ 2139525 h 2139525"/>
                <a:gd name="connsiteX0" fmla="*/ 0 w 881418"/>
                <a:gd name="connsiteY0" fmla="*/ 1 h 2216569"/>
                <a:gd name="connsiteX1" fmla="*/ 881418 w 881418"/>
                <a:gd name="connsiteY1" fmla="*/ 831753 h 2216569"/>
                <a:gd name="connsiteX2" fmla="*/ 748190 w 881418"/>
                <a:gd name="connsiteY2" fmla="*/ 1737175 h 2216569"/>
                <a:gd name="connsiteX3" fmla="*/ 526248 w 881418"/>
                <a:gd name="connsiteY3" fmla="*/ 2216569 h 22165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81418" h="2216569">
                  <a:moveTo>
                    <a:pt x="0" y="1"/>
                  </a:moveTo>
                  <a:cubicBezTo>
                    <a:pt x="600062" y="83610"/>
                    <a:pt x="877001" y="547158"/>
                    <a:pt x="881418" y="831753"/>
                  </a:cubicBezTo>
                  <a:cubicBezTo>
                    <a:pt x="875617" y="1135354"/>
                    <a:pt x="807385" y="1506372"/>
                    <a:pt x="748190" y="1737175"/>
                  </a:cubicBezTo>
                  <a:cubicBezTo>
                    <a:pt x="688995" y="1967978"/>
                    <a:pt x="609846" y="2092281"/>
                    <a:pt x="526248" y="2216569"/>
                  </a:cubicBezTo>
                </a:path>
              </a:pathLst>
            </a:custGeom>
            <a:ln w="28575">
              <a:solidFill>
                <a:schemeClr val="accent2"/>
              </a:solidFill>
              <a:prstDash val="sysDash"/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43" name="Freeform 42"/>
            <p:cNvSpPr/>
            <p:nvPr/>
          </p:nvSpPr>
          <p:spPr bwMode="auto">
            <a:xfrm rot="16569964" flipH="1">
              <a:off x="5052556" y="2328815"/>
              <a:ext cx="881300" cy="1883825"/>
            </a:xfrm>
            <a:custGeom>
              <a:avLst/>
              <a:gdLst>
                <a:gd name="connsiteX0" fmla="*/ 337352 w 347709"/>
                <a:gd name="connsiteY0" fmla="*/ 0 h 2086252"/>
                <a:gd name="connsiteX1" fmla="*/ 328474 w 347709"/>
                <a:gd name="connsiteY1" fmla="*/ 701336 h 2086252"/>
                <a:gd name="connsiteX2" fmla="*/ 221942 w 347709"/>
                <a:gd name="connsiteY2" fmla="*/ 1606858 h 2086252"/>
                <a:gd name="connsiteX3" fmla="*/ 0 w 347709"/>
                <a:gd name="connsiteY3" fmla="*/ 2086252 h 2086252"/>
                <a:gd name="connsiteX0" fmla="*/ 301883 w 341798"/>
                <a:gd name="connsiteY0" fmla="*/ 0 h 2050736"/>
                <a:gd name="connsiteX1" fmla="*/ 328474 w 341798"/>
                <a:gd name="connsiteY1" fmla="*/ 665820 h 2050736"/>
                <a:gd name="connsiteX2" fmla="*/ 221942 w 341798"/>
                <a:gd name="connsiteY2" fmla="*/ 1571342 h 2050736"/>
                <a:gd name="connsiteX3" fmla="*/ 0 w 341798"/>
                <a:gd name="connsiteY3" fmla="*/ 2050736 h 2050736"/>
                <a:gd name="connsiteX0" fmla="*/ 0 w 500077"/>
                <a:gd name="connsiteY0" fmla="*/ 0 h 2139525"/>
                <a:gd name="connsiteX1" fmla="*/ 443857 w 500077"/>
                <a:gd name="connsiteY1" fmla="*/ 754609 h 2139525"/>
                <a:gd name="connsiteX2" fmla="*/ 337325 w 500077"/>
                <a:gd name="connsiteY2" fmla="*/ 1660131 h 2139525"/>
                <a:gd name="connsiteX3" fmla="*/ 115383 w 500077"/>
                <a:gd name="connsiteY3" fmla="*/ 2139525 h 2139525"/>
                <a:gd name="connsiteX0" fmla="*/ 0 w 600062"/>
                <a:gd name="connsiteY0" fmla="*/ 0 h 2139525"/>
                <a:gd name="connsiteX1" fmla="*/ 443857 w 600062"/>
                <a:gd name="connsiteY1" fmla="*/ 754609 h 2139525"/>
                <a:gd name="connsiteX2" fmla="*/ 337325 w 600062"/>
                <a:gd name="connsiteY2" fmla="*/ 1660131 h 2139525"/>
                <a:gd name="connsiteX3" fmla="*/ 115383 w 600062"/>
                <a:gd name="connsiteY3" fmla="*/ 2139525 h 2139525"/>
                <a:gd name="connsiteX0" fmla="*/ 0 w 600062"/>
                <a:gd name="connsiteY0" fmla="*/ 0 h 2139525"/>
                <a:gd name="connsiteX1" fmla="*/ 470553 w 600062"/>
                <a:gd name="connsiteY1" fmla="*/ 754709 h 2139525"/>
                <a:gd name="connsiteX2" fmla="*/ 337325 w 600062"/>
                <a:gd name="connsiteY2" fmla="*/ 1660131 h 2139525"/>
                <a:gd name="connsiteX3" fmla="*/ 115383 w 600062"/>
                <a:gd name="connsiteY3" fmla="*/ 2139525 h 2139525"/>
                <a:gd name="connsiteX0" fmla="*/ 0 w 600062"/>
                <a:gd name="connsiteY0" fmla="*/ 0 h 2139525"/>
                <a:gd name="connsiteX1" fmla="*/ 470553 w 600062"/>
                <a:gd name="connsiteY1" fmla="*/ 754709 h 2139525"/>
                <a:gd name="connsiteX2" fmla="*/ 337325 w 600062"/>
                <a:gd name="connsiteY2" fmla="*/ 1660131 h 2139525"/>
                <a:gd name="connsiteX3" fmla="*/ 115383 w 600062"/>
                <a:gd name="connsiteY3" fmla="*/ 2139525 h 2139525"/>
                <a:gd name="connsiteX0" fmla="*/ 0 w 600062"/>
                <a:gd name="connsiteY0" fmla="*/ 0 h 2139525"/>
                <a:gd name="connsiteX1" fmla="*/ 470553 w 600062"/>
                <a:gd name="connsiteY1" fmla="*/ 754709 h 2139525"/>
                <a:gd name="connsiteX2" fmla="*/ 337325 w 600062"/>
                <a:gd name="connsiteY2" fmla="*/ 1660131 h 2139525"/>
                <a:gd name="connsiteX3" fmla="*/ 115383 w 600062"/>
                <a:gd name="connsiteY3" fmla="*/ 2139525 h 2139525"/>
                <a:gd name="connsiteX0" fmla="*/ 0 w 600062"/>
                <a:gd name="connsiteY0" fmla="*/ 0 h 2139525"/>
                <a:gd name="connsiteX1" fmla="*/ 470553 w 600062"/>
                <a:gd name="connsiteY1" fmla="*/ 754709 h 2139525"/>
                <a:gd name="connsiteX2" fmla="*/ 337325 w 600062"/>
                <a:gd name="connsiteY2" fmla="*/ 1660131 h 2139525"/>
                <a:gd name="connsiteX3" fmla="*/ 115383 w 600062"/>
                <a:gd name="connsiteY3" fmla="*/ 2139525 h 2139525"/>
                <a:gd name="connsiteX0" fmla="*/ 0 w 600062"/>
                <a:gd name="connsiteY0" fmla="*/ 0 h 2139525"/>
                <a:gd name="connsiteX1" fmla="*/ 470553 w 600062"/>
                <a:gd name="connsiteY1" fmla="*/ 754709 h 2139525"/>
                <a:gd name="connsiteX2" fmla="*/ 337325 w 600062"/>
                <a:gd name="connsiteY2" fmla="*/ 1660131 h 2139525"/>
                <a:gd name="connsiteX3" fmla="*/ 115383 w 600062"/>
                <a:gd name="connsiteY3" fmla="*/ 2139525 h 2139525"/>
                <a:gd name="connsiteX0" fmla="*/ 0 w 600062"/>
                <a:gd name="connsiteY0" fmla="*/ 0 h 2139525"/>
                <a:gd name="connsiteX1" fmla="*/ 470553 w 600062"/>
                <a:gd name="connsiteY1" fmla="*/ 754709 h 2139525"/>
                <a:gd name="connsiteX2" fmla="*/ 337325 w 600062"/>
                <a:gd name="connsiteY2" fmla="*/ 1660131 h 2139525"/>
                <a:gd name="connsiteX3" fmla="*/ 115383 w 600062"/>
                <a:gd name="connsiteY3" fmla="*/ 2139525 h 2139525"/>
                <a:gd name="connsiteX0" fmla="*/ 0 w 600062"/>
                <a:gd name="connsiteY0" fmla="*/ 0 h 2139525"/>
                <a:gd name="connsiteX1" fmla="*/ 470553 w 600062"/>
                <a:gd name="connsiteY1" fmla="*/ 754709 h 2139525"/>
                <a:gd name="connsiteX2" fmla="*/ 337325 w 600062"/>
                <a:gd name="connsiteY2" fmla="*/ 1660131 h 2139525"/>
                <a:gd name="connsiteX3" fmla="*/ 115383 w 600062"/>
                <a:gd name="connsiteY3" fmla="*/ 2139525 h 2139525"/>
                <a:gd name="connsiteX0" fmla="*/ 0 w 881418"/>
                <a:gd name="connsiteY0" fmla="*/ 1 h 2216569"/>
                <a:gd name="connsiteX1" fmla="*/ 881418 w 881418"/>
                <a:gd name="connsiteY1" fmla="*/ 831753 h 2216569"/>
                <a:gd name="connsiteX2" fmla="*/ 748190 w 881418"/>
                <a:gd name="connsiteY2" fmla="*/ 1737175 h 2216569"/>
                <a:gd name="connsiteX3" fmla="*/ 526248 w 881418"/>
                <a:gd name="connsiteY3" fmla="*/ 2216569 h 22165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81418" h="2216569">
                  <a:moveTo>
                    <a:pt x="0" y="1"/>
                  </a:moveTo>
                  <a:cubicBezTo>
                    <a:pt x="600062" y="83610"/>
                    <a:pt x="877001" y="547158"/>
                    <a:pt x="881418" y="831753"/>
                  </a:cubicBezTo>
                  <a:cubicBezTo>
                    <a:pt x="875617" y="1135354"/>
                    <a:pt x="807385" y="1506372"/>
                    <a:pt x="748190" y="1737175"/>
                  </a:cubicBezTo>
                  <a:cubicBezTo>
                    <a:pt x="688995" y="1967978"/>
                    <a:pt x="609846" y="2092281"/>
                    <a:pt x="526248" y="2216569"/>
                  </a:cubicBezTo>
                </a:path>
              </a:pathLst>
            </a:custGeom>
            <a:ln w="28575">
              <a:solidFill>
                <a:schemeClr val="accent2"/>
              </a:solidFill>
              <a:prstDash val="sysDash"/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cxnSp>
          <p:nvCxnSpPr>
            <p:cNvPr id="44" name="Straight Arrow Connector 43"/>
            <p:cNvCxnSpPr/>
            <p:nvPr/>
          </p:nvCxnSpPr>
          <p:spPr>
            <a:xfrm rot="16200000" flipV="1">
              <a:off x="5562600" y="3733800"/>
              <a:ext cx="609600" cy="457200"/>
            </a:xfrm>
            <a:prstGeom prst="straightConnector1">
              <a:avLst/>
            </a:prstGeom>
            <a:ln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5" name="TextBox 40"/>
            <p:cNvSpPr txBox="1">
              <a:spLocks noChangeArrowheads="1"/>
            </p:cNvSpPr>
            <p:nvPr/>
          </p:nvSpPr>
          <p:spPr bwMode="auto">
            <a:xfrm>
              <a:off x="5943600" y="4191000"/>
              <a:ext cx="1361655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dirty="0" smtClean="0">
                  <a:latin typeface="Calibri" pitchFamily="34" charset="0"/>
                </a:rPr>
                <a:t>Current flow</a:t>
              </a:r>
              <a:endParaRPr lang="en-US" dirty="0">
                <a:latin typeface="Calibri" pitchFamily="34" charset="0"/>
              </a:endParaRPr>
            </a:p>
          </p:txBody>
        </p:sp>
        <p:cxnSp>
          <p:nvCxnSpPr>
            <p:cNvPr id="46" name="Straight Arrow Connector 45"/>
            <p:cNvCxnSpPr>
              <a:stCxn id="39" idx="1"/>
            </p:cNvCxnSpPr>
            <p:nvPr/>
          </p:nvCxnSpPr>
          <p:spPr>
            <a:xfrm rot="10800000" flipV="1">
              <a:off x="4724400" y="1999566"/>
              <a:ext cx="152400" cy="591234"/>
            </a:xfrm>
            <a:prstGeom prst="straightConnector1">
              <a:avLst/>
            </a:prstGeom>
            <a:ln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5211531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WP4 – Overall design</a:t>
            </a:r>
            <a:endParaRPr lang="en-US" dirty="0"/>
          </a:p>
        </p:txBody>
      </p:sp>
      <p:sp>
        <p:nvSpPr>
          <p:cNvPr id="4" name="Rechthoek 3"/>
          <p:cNvSpPr/>
          <p:nvPr/>
        </p:nvSpPr>
        <p:spPr bwMode="auto">
          <a:xfrm>
            <a:off x="281099" y="2564745"/>
            <a:ext cx="4752528" cy="792088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488" tIns="44450" rIns="90488" bIns="4445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6" name="Rechthoek 5"/>
          <p:cNvSpPr/>
          <p:nvPr/>
        </p:nvSpPr>
        <p:spPr bwMode="auto">
          <a:xfrm>
            <a:off x="1974728" y="1979402"/>
            <a:ext cx="1296144" cy="585343"/>
          </a:xfrm>
          <a:prstGeom prst="rect">
            <a:avLst/>
          </a:prstGeom>
          <a:solidFill>
            <a:schemeClr val="bg1">
              <a:lumMod val="65000"/>
            </a:scheme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488" tIns="44450" rIns="90488" bIns="4445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7" name="Rechthoek 6"/>
          <p:cNvSpPr/>
          <p:nvPr/>
        </p:nvSpPr>
        <p:spPr bwMode="auto">
          <a:xfrm>
            <a:off x="1974728" y="1043298"/>
            <a:ext cx="1296144" cy="432047"/>
          </a:xfrm>
          <a:prstGeom prst="rect">
            <a:avLst/>
          </a:prstGeom>
          <a:solidFill>
            <a:schemeClr val="bg1">
              <a:lumMod val="50000"/>
            </a:scheme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488" tIns="44450" rIns="90488" bIns="4445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8" name="Rechthoek 7"/>
          <p:cNvSpPr/>
          <p:nvPr/>
        </p:nvSpPr>
        <p:spPr bwMode="auto">
          <a:xfrm>
            <a:off x="1974728" y="1655367"/>
            <a:ext cx="1296144" cy="108011"/>
          </a:xfrm>
          <a:prstGeom prst="rect">
            <a:avLst/>
          </a:prstGeom>
          <a:solidFill>
            <a:srgbClr val="C00000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488" tIns="44450" rIns="90488" bIns="4445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9" name="Rechthoek 8"/>
          <p:cNvSpPr/>
          <p:nvPr/>
        </p:nvSpPr>
        <p:spPr bwMode="auto">
          <a:xfrm>
            <a:off x="1974728" y="1763378"/>
            <a:ext cx="1296144" cy="224411"/>
          </a:xfrm>
          <a:prstGeom prst="rect">
            <a:avLst/>
          </a:prstGeom>
          <a:solidFill>
            <a:srgbClr val="996633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488" tIns="44450" rIns="90488" bIns="4445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0" name="Tekstvak 9"/>
          <p:cNvSpPr txBox="1"/>
          <p:nvPr/>
        </p:nvSpPr>
        <p:spPr>
          <a:xfrm>
            <a:off x="3784425" y="978114"/>
            <a:ext cx="41388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 smtClean="0">
                <a:latin typeface="Adobe Gothic Std B" pitchFamily="34" charset="-128"/>
                <a:ea typeface="Adobe Gothic Std B" pitchFamily="34" charset="-128"/>
              </a:rPr>
              <a:t>Silver: n = 0.14 + 11.36i  </a:t>
            </a:r>
            <a:endParaRPr lang="en-US" dirty="0">
              <a:latin typeface="Adobe Gothic Std B" pitchFamily="34" charset="-128"/>
              <a:ea typeface="Adobe Gothic Std B" pitchFamily="34" charset="-128"/>
            </a:endParaRPr>
          </a:p>
        </p:txBody>
      </p:sp>
      <p:cxnSp>
        <p:nvCxnSpPr>
          <p:cNvPr id="11" name="Rechte verbindingslijn met pijl 10"/>
          <p:cNvCxnSpPr/>
          <p:nvPr/>
        </p:nvCxnSpPr>
        <p:spPr bwMode="auto">
          <a:xfrm flipH="1">
            <a:off x="3285701" y="2186267"/>
            <a:ext cx="498725" cy="1"/>
          </a:xfrm>
          <a:prstGeom prst="straightConnector1">
            <a:avLst/>
          </a:prstGeom>
          <a:ln>
            <a:headEnd type="none" w="med" len="med"/>
            <a:tailEnd type="triangl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2" name="Tekstvak 11"/>
          <p:cNvSpPr txBox="1"/>
          <p:nvPr/>
        </p:nvSpPr>
        <p:spPr>
          <a:xfrm>
            <a:off x="3845494" y="2000242"/>
            <a:ext cx="28855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 smtClean="0">
                <a:latin typeface="Adobe Gothic Std B" pitchFamily="34" charset="-128"/>
                <a:ea typeface="Adobe Gothic Std B" pitchFamily="34" charset="-128"/>
              </a:rPr>
              <a:t>Si: n = 3.445</a:t>
            </a:r>
            <a:endParaRPr lang="en-US" dirty="0">
              <a:latin typeface="Adobe Gothic Std B" pitchFamily="34" charset="-128"/>
              <a:ea typeface="Adobe Gothic Std B" pitchFamily="34" charset="-128"/>
            </a:endParaRPr>
          </a:p>
        </p:txBody>
      </p:sp>
      <p:sp>
        <p:nvSpPr>
          <p:cNvPr id="13" name="Tekstvak 12"/>
          <p:cNvSpPr txBox="1"/>
          <p:nvPr/>
        </p:nvSpPr>
        <p:spPr>
          <a:xfrm>
            <a:off x="281099" y="3001485"/>
            <a:ext cx="23762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 smtClean="0">
                <a:latin typeface="Adobe Gothic Std B" pitchFamily="34" charset="-128"/>
                <a:ea typeface="Adobe Gothic Std B" pitchFamily="34" charset="-128"/>
              </a:rPr>
              <a:t>Silica</a:t>
            </a:r>
            <a:endParaRPr lang="en-US" dirty="0">
              <a:latin typeface="Adobe Gothic Std B" pitchFamily="34" charset="-128"/>
              <a:ea typeface="Adobe Gothic Std B" pitchFamily="34" charset="-128"/>
            </a:endParaRPr>
          </a:p>
        </p:txBody>
      </p:sp>
      <p:cxnSp>
        <p:nvCxnSpPr>
          <p:cNvPr id="14" name="Rechte verbindingslijn met pijl 13"/>
          <p:cNvCxnSpPr/>
          <p:nvPr/>
        </p:nvCxnSpPr>
        <p:spPr bwMode="auto">
          <a:xfrm flipH="1">
            <a:off x="3285701" y="1162780"/>
            <a:ext cx="498725" cy="0"/>
          </a:xfrm>
          <a:prstGeom prst="straightConnector1">
            <a:avLst/>
          </a:prstGeom>
          <a:ln>
            <a:headEnd type="none" w="med" len="med"/>
            <a:tailEnd type="triangl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5" name="Tekstvak 14"/>
          <p:cNvSpPr txBox="1"/>
          <p:nvPr/>
        </p:nvSpPr>
        <p:spPr>
          <a:xfrm>
            <a:off x="3830726" y="1492673"/>
            <a:ext cx="23762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 smtClean="0">
                <a:latin typeface="Adobe Gothic Std B" pitchFamily="34" charset="-128"/>
                <a:ea typeface="Adobe Gothic Std B" pitchFamily="34" charset="-128"/>
              </a:rPr>
              <a:t>Oxide layers: n=2</a:t>
            </a:r>
            <a:endParaRPr lang="en-US" dirty="0">
              <a:latin typeface="Adobe Gothic Std B" pitchFamily="34" charset="-128"/>
              <a:ea typeface="Adobe Gothic Std B" pitchFamily="34" charset="-128"/>
            </a:endParaRPr>
          </a:p>
        </p:txBody>
      </p:sp>
      <p:sp>
        <p:nvSpPr>
          <p:cNvPr id="18" name="Rechthoek 17"/>
          <p:cNvSpPr/>
          <p:nvPr/>
        </p:nvSpPr>
        <p:spPr bwMode="auto">
          <a:xfrm>
            <a:off x="277904" y="3345683"/>
            <a:ext cx="4752528" cy="617182"/>
          </a:xfrm>
          <a:prstGeom prst="rect">
            <a:avLst/>
          </a:prstGeom>
          <a:solidFill>
            <a:schemeClr val="bg1">
              <a:lumMod val="65000"/>
            </a:scheme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488" tIns="44450" rIns="90488" bIns="4445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9" name="Tekstvak 18"/>
          <p:cNvSpPr txBox="1"/>
          <p:nvPr/>
        </p:nvSpPr>
        <p:spPr>
          <a:xfrm>
            <a:off x="281099" y="3546556"/>
            <a:ext cx="23762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 smtClean="0">
                <a:latin typeface="Adobe Gothic Std B" pitchFamily="34" charset="-128"/>
                <a:ea typeface="Adobe Gothic Std B" pitchFamily="34" charset="-128"/>
              </a:rPr>
              <a:t>Silicon</a:t>
            </a:r>
            <a:endParaRPr lang="en-US" dirty="0">
              <a:latin typeface="Adobe Gothic Std B" pitchFamily="34" charset="-128"/>
              <a:ea typeface="Adobe Gothic Std B" pitchFamily="34" charset="-128"/>
            </a:endParaRPr>
          </a:p>
        </p:txBody>
      </p:sp>
      <p:sp>
        <p:nvSpPr>
          <p:cNvPr id="20" name="Rechthoek 19"/>
          <p:cNvSpPr/>
          <p:nvPr/>
        </p:nvSpPr>
        <p:spPr bwMode="auto">
          <a:xfrm>
            <a:off x="1974728" y="1453577"/>
            <a:ext cx="1296144" cy="224411"/>
          </a:xfrm>
          <a:prstGeom prst="rect">
            <a:avLst/>
          </a:prstGeom>
          <a:solidFill>
            <a:srgbClr val="996633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488" tIns="44450" rIns="90488" bIns="4445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21" name="Rechte verbindingslijn met pijl 20"/>
          <p:cNvCxnSpPr/>
          <p:nvPr/>
        </p:nvCxnSpPr>
        <p:spPr bwMode="auto">
          <a:xfrm flipH="1">
            <a:off x="3306156" y="1709372"/>
            <a:ext cx="498725" cy="1"/>
          </a:xfrm>
          <a:prstGeom prst="straightConnector1">
            <a:avLst/>
          </a:prstGeom>
          <a:ln>
            <a:headEnd type="none" w="med" len="med"/>
            <a:tailEnd type="triangl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3" name="Tekstvak 22"/>
          <p:cNvSpPr txBox="1"/>
          <p:nvPr/>
        </p:nvSpPr>
        <p:spPr>
          <a:xfrm>
            <a:off x="277904" y="4272115"/>
            <a:ext cx="222222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i="1" dirty="0" smtClean="0"/>
              <a:t>‘</a:t>
            </a:r>
            <a:r>
              <a:rPr lang="nl-BE" i="1" dirty="0" err="1" smtClean="0"/>
              <a:t>Hybrid</a:t>
            </a:r>
            <a:r>
              <a:rPr lang="nl-BE" i="1" dirty="0" smtClean="0"/>
              <a:t> metal-dielectric waveguide’</a:t>
            </a:r>
          </a:p>
          <a:p>
            <a:endParaRPr lang="nl-BE" i="1" dirty="0"/>
          </a:p>
          <a:p>
            <a:r>
              <a:rPr lang="nl-BE" i="1" dirty="0" smtClean="0"/>
              <a:t>‘Strong TM </a:t>
            </a:r>
            <a:r>
              <a:rPr lang="nl-BE" i="1" dirty="0" err="1" smtClean="0"/>
              <a:t>character</a:t>
            </a:r>
            <a:r>
              <a:rPr lang="nl-BE" i="1" dirty="0" smtClean="0"/>
              <a:t>’</a:t>
            </a:r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0226" y="2924784"/>
            <a:ext cx="5113528" cy="317658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9" name="Rechte verbindingslijn met pijl 28"/>
          <p:cNvCxnSpPr/>
          <p:nvPr/>
        </p:nvCxnSpPr>
        <p:spPr bwMode="auto">
          <a:xfrm flipH="1">
            <a:off x="1783171" y="1430063"/>
            <a:ext cx="1" cy="558621"/>
          </a:xfrm>
          <a:prstGeom prst="straightConnector1">
            <a:avLst/>
          </a:prstGeom>
          <a:ln>
            <a:solidFill>
              <a:srgbClr val="FF0000"/>
            </a:solidFill>
            <a:headEnd type="arrow" w="med" len="med"/>
            <a:tailEnd type="arrow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0" name="Tekstvak 29"/>
          <p:cNvSpPr txBox="1"/>
          <p:nvPr/>
        </p:nvSpPr>
        <p:spPr>
          <a:xfrm>
            <a:off x="1389018" y="1524707"/>
            <a:ext cx="3042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 smtClean="0">
                <a:solidFill>
                  <a:srgbClr val="FF0000"/>
                </a:solidFill>
                <a:latin typeface="Adobe Gothic Std B" pitchFamily="34" charset="-128"/>
                <a:ea typeface="Adobe Gothic Std B" pitchFamily="34" charset="-128"/>
              </a:rPr>
              <a:t>t</a:t>
            </a:r>
            <a:endParaRPr lang="en-US" dirty="0">
              <a:solidFill>
                <a:srgbClr val="FF0000"/>
              </a:solidFill>
              <a:latin typeface="Adobe Gothic Std B" pitchFamily="34" charset="-128"/>
              <a:ea typeface="Adobe Gothic Std B" pitchFamily="34" charset="-128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5914" y="2924783"/>
            <a:ext cx="5077840" cy="31521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681271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WP4 – Overall design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Tijdelijke aanduiding voor inhoud 3"/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607996904"/>
                  </p:ext>
                </p:extLst>
              </p:nvPr>
            </p:nvGraphicFramePr>
            <p:xfrm>
              <a:off x="360947" y="2296866"/>
              <a:ext cx="8489952" cy="152268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2122488"/>
                    <a:gridCol w="2122488"/>
                    <a:gridCol w="2122488"/>
                    <a:gridCol w="2122488"/>
                  </a:tblGrid>
                  <a:tr h="410160">
                    <a:tc>
                      <a:txBody>
                        <a:bodyPr/>
                        <a:lstStyle/>
                        <a:p>
                          <a:r>
                            <a:rPr lang="nl-BE" b="1" dirty="0" smtClean="0"/>
                            <a:t>Cathode</a:t>
                          </a:r>
                          <a:endParaRPr lang="en-US" b="1" dirty="0"/>
                        </a:p>
                      </a:txBody>
                      <a:tcPr>
                        <a:solidFill>
                          <a:schemeClr val="bg1">
                            <a:lumMod val="6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nl-BE" dirty="0" smtClean="0"/>
                            <a:t>Silver</a:t>
                          </a:r>
                          <a:endParaRPr lang="en-US" dirty="0"/>
                        </a:p>
                      </a:txBody>
                      <a:tcPr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nl-BE" dirty="0" smtClean="0"/>
                            <a:t>Silver</a:t>
                          </a:r>
                          <a:endParaRPr lang="en-US" dirty="0"/>
                        </a:p>
                      </a:txBody>
                      <a:tcPr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nl-BE" dirty="0" smtClean="0"/>
                            <a:t>a:Si</a:t>
                          </a:r>
                          <a:endParaRPr lang="en-US" dirty="0"/>
                        </a:p>
                      </a:txBody>
                      <a:tcPr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nl-BE" b="1" dirty="0" smtClean="0"/>
                            <a:t>Anode</a:t>
                          </a:r>
                          <a:endParaRPr lang="en-US" b="1" dirty="0"/>
                        </a:p>
                      </a:txBody>
                      <a:tcPr>
                        <a:solidFill>
                          <a:schemeClr val="bg1">
                            <a:lumMod val="6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nl-BE" dirty="0" smtClean="0"/>
                            <a:t>Gold</a:t>
                          </a:r>
                          <a:endParaRPr lang="en-US" dirty="0"/>
                        </a:p>
                      </a:txBody>
                      <a:tcPr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nl-BE" dirty="0" smtClean="0"/>
                            <a:t>c-Si</a:t>
                          </a:r>
                          <a:endParaRPr lang="en-US" dirty="0"/>
                        </a:p>
                      </a:txBody>
                      <a:tcPr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nl-BE" dirty="0" smtClean="0"/>
                            <a:t>c-Si</a:t>
                          </a:r>
                          <a:endParaRPr lang="en-US" dirty="0"/>
                        </a:p>
                      </a:txBody>
                      <a:tcPr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nl-BE" b="1" dirty="0" smtClean="0"/>
                            <a:t>Fp</a:t>
                          </a:r>
                          <a:endParaRPr lang="en-US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nl-BE" dirty="0" smtClean="0">
                              <a:solidFill>
                                <a:srgbClr val="FF0000"/>
                              </a:solidFill>
                            </a:rPr>
                            <a:t>33.9</a:t>
                          </a:r>
                          <a:endParaRPr lang="en-US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nl-BE" dirty="0" smtClean="0">
                              <a:solidFill>
                                <a:srgbClr val="FF0000"/>
                              </a:solidFill>
                            </a:rPr>
                            <a:t>7.12</a:t>
                          </a:r>
                          <a:endParaRPr lang="en-US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nl-BE" dirty="0" smtClean="0">
                              <a:solidFill>
                                <a:srgbClr val="FF0000"/>
                              </a:solidFill>
                            </a:rPr>
                            <a:t>5.8</a:t>
                          </a:r>
                          <a:endParaRPr lang="en-US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nl-BE" b="1" dirty="0" smtClean="0"/>
                            <a:t>FOM (</a:t>
                          </a:r>
                          <a14:m/>
                          <a:r>
                            <a:rPr lang="en-US" b="1" dirty="0" smtClean="0"/>
                            <a:t>)</a:t>
                          </a:r>
                          <a:endParaRPr lang="en-US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nl-BE" dirty="0" smtClean="0">
                              <a:solidFill>
                                <a:srgbClr val="FF0000"/>
                              </a:solidFill>
                            </a:rPr>
                            <a:t>0,23</a:t>
                          </a:r>
                          <a:endParaRPr lang="en-US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nl-BE" dirty="0" smtClean="0">
                              <a:solidFill>
                                <a:srgbClr val="FF0000"/>
                              </a:solidFill>
                            </a:rPr>
                            <a:t>0,36</a:t>
                          </a:r>
                          <a:endParaRPr lang="en-US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nl-BE" dirty="0" smtClean="0">
                              <a:solidFill>
                                <a:srgbClr val="FF0000"/>
                              </a:solidFill>
                            </a:rPr>
                            <a:t>31</a:t>
                          </a:r>
                          <a:endParaRPr lang="en-US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/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Tijdelijke aanduiding voor inhoud 3"/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2718336774"/>
                  </p:ext>
                </p:extLst>
              </p:nvPr>
            </p:nvGraphicFramePr>
            <p:xfrm>
              <a:off x="360947" y="2296866"/>
              <a:ext cx="8489952" cy="152376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2122488"/>
                    <a:gridCol w="2122488"/>
                    <a:gridCol w="2122488"/>
                    <a:gridCol w="2122488"/>
                  </a:tblGrid>
                  <a:tr h="410160">
                    <a:tc>
                      <a:txBody>
                        <a:bodyPr/>
                        <a:lstStyle/>
                        <a:p>
                          <a:r>
                            <a:rPr lang="nl-BE" b="1" dirty="0" smtClean="0"/>
                            <a:t>Cathode</a:t>
                          </a:r>
                          <a:endParaRPr lang="en-US" b="1" dirty="0"/>
                        </a:p>
                      </a:txBody>
                      <a:tcPr>
                        <a:solidFill>
                          <a:schemeClr val="bg1">
                            <a:lumMod val="6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nl-BE" dirty="0" smtClean="0"/>
                            <a:t>Silver</a:t>
                          </a:r>
                          <a:endParaRPr lang="en-US" dirty="0"/>
                        </a:p>
                      </a:txBody>
                      <a:tcPr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nl-BE" dirty="0" smtClean="0"/>
                            <a:t>Silver</a:t>
                          </a:r>
                          <a:endParaRPr lang="en-US" dirty="0"/>
                        </a:p>
                      </a:txBody>
                      <a:tcPr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nl-BE" dirty="0" smtClean="0"/>
                            <a:t>a:Si</a:t>
                          </a:r>
                          <a:endParaRPr lang="en-US" dirty="0"/>
                        </a:p>
                      </a:txBody>
                      <a:tcPr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nl-BE" b="1" dirty="0" smtClean="0"/>
                            <a:t>Anode</a:t>
                          </a:r>
                          <a:endParaRPr lang="en-US" b="1" dirty="0"/>
                        </a:p>
                      </a:txBody>
                      <a:tcPr>
                        <a:solidFill>
                          <a:schemeClr val="bg1">
                            <a:lumMod val="6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nl-BE" dirty="0" smtClean="0"/>
                            <a:t>Gold</a:t>
                          </a:r>
                          <a:endParaRPr lang="en-US" dirty="0"/>
                        </a:p>
                      </a:txBody>
                      <a:tcPr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nl-BE" dirty="0" smtClean="0"/>
                            <a:t>c-Si</a:t>
                          </a:r>
                          <a:endParaRPr lang="en-US" dirty="0"/>
                        </a:p>
                      </a:txBody>
                      <a:tcPr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nl-BE" dirty="0" smtClean="0"/>
                            <a:t>c-Si</a:t>
                          </a:r>
                          <a:endParaRPr lang="en-US" dirty="0"/>
                        </a:p>
                      </a:txBody>
                      <a:tcPr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nl-BE" b="1" dirty="0" smtClean="0"/>
                            <a:t>Fp</a:t>
                          </a:r>
                          <a:endParaRPr lang="en-US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nl-BE" dirty="0" smtClean="0">
                              <a:solidFill>
                                <a:srgbClr val="FF0000"/>
                              </a:solidFill>
                            </a:rPr>
                            <a:t>33.9</a:t>
                          </a:r>
                          <a:endParaRPr lang="en-US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nl-BE" dirty="0" smtClean="0">
                              <a:solidFill>
                                <a:srgbClr val="FF0000"/>
                              </a:solidFill>
                            </a:rPr>
                            <a:t>7.12</a:t>
                          </a:r>
                          <a:endParaRPr lang="en-US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nl-BE" dirty="0" smtClean="0">
                              <a:solidFill>
                                <a:srgbClr val="FF0000"/>
                              </a:solidFill>
                            </a:rPr>
                            <a:t>5.8</a:t>
                          </a:r>
                          <a:endParaRPr lang="en-US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/>
                    </a:tc>
                  </a:tr>
                  <a:tr h="37192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3"/>
                          <a:stretch>
                            <a:fillRect t="-318033" r="-300287" b="-2623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nl-BE" dirty="0" smtClean="0">
                              <a:solidFill>
                                <a:srgbClr val="FF0000"/>
                              </a:solidFill>
                            </a:rPr>
                            <a:t>0,23</a:t>
                          </a:r>
                          <a:endParaRPr lang="en-US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nl-BE" dirty="0" smtClean="0">
                              <a:solidFill>
                                <a:srgbClr val="FF0000"/>
                              </a:solidFill>
                            </a:rPr>
                            <a:t>0,36</a:t>
                          </a:r>
                          <a:endParaRPr lang="en-US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nl-BE" dirty="0" smtClean="0">
                              <a:solidFill>
                                <a:srgbClr val="FF0000"/>
                              </a:solidFill>
                            </a:rPr>
                            <a:t>31</a:t>
                          </a:r>
                          <a:endParaRPr lang="en-US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/>
                    </a:tc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kstvak 4"/>
              <p:cNvSpPr txBox="1"/>
              <p:nvPr/>
            </p:nvSpPr>
            <p:spPr>
              <a:xfrm>
                <a:off x="2186917" y="1144495"/>
                <a:ext cx="3179423" cy="114197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 xmlns="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l-BE" sz="2200" b="1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nl-BE" sz="2200" b="1" i="1" smtClean="0">
                              <a:latin typeface="Cambria Math"/>
                            </a:rPr>
                            <m:t>𝑭</m:t>
                          </m:r>
                        </m:e>
                        <m:sub>
                          <m:r>
                            <a:rPr lang="nl-BE" sz="2200" b="1" i="1" smtClean="0">
                              <a:latin typeface="Cambria Math"/>
                            </a:rPr>
                            <m:t>𝒑</m:t>
                          </m:r>
                        </m:sub>
                      </m:sSub>
                      <m:r>
                        <a:rPr lang="nl-BE" sz="2200" i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nl-BE" sz="220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nl-BE" sz="2200" b="0" i="1" smtClean="0">
                              <a:latin typeface="Cambria Math"/>
                            </a:rPr>
                            <m:t>3</m:t>
                          </m:r>
                        </m:num>
                        <m:den>
                          <m:r>
                            <a:rPr lang="nl-BE" sz="2200" b="0" i="1" smtClean="0">
                              <a:latin typeface="Cambria Math"/>
                            </a:rPr>
                            <m:t>4</m:t>
                          </m:r>
                          <m:r>
                            <a:rPr lang="nl-BE" sz="2200" b="0" i="1" smtClean="0">
                              <a:latin typeface="Cambria Math"/>
                              <a:ea typeface="Cambria Math"/>
                            </a:rPr>
                            <m:t>𝜋</m:t>
                          </m:r>
                        </m:den>
                      </m:f>
                      <m:f>
                        <m:fPr>
                          <m:ctrlPr>
                            <a:rPr lang="nl-BE" sz="220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nl-BE" sz="2200" b="0" i="1" smtClean="0">
                              <a:latin typeface="Cambria Math"/>
                            </a:rPr>
                            <m:t>𝑐</m:t>
                          </m:r>
                          <m:r>
                            <a:rPr lang="nl-BE" sz="2200" b="0" i="1" smtClean="0">
                              <a:latin typeface="Cambria Math"/>
                            </a:rPr>
                            <m:t>/</m:t>
                          </m:r>
                          <m:r>
                            <a:rPr lang="nl-BE" sz="2200" b="0" i="1" smtClean="0">
                              <a:latin typeface="Cambria Math"/>
                            </a:rPr>
                            <m:t>𝑛</m:t>
                          </m:r>
                        </m:num>
                        <m:den>
                          <m:sSub>
                            <m:sSubPr>
                              <m:ctrlPr>
                                <a:rPr lang="nl-BE" sz="220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nl-BE" sz="2200" b="0" i="1" smtClean="0">
                                  <a:latin typeface="Cambria Math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nl-BE" sz="2200" b="0" i="1" smtClean="0">
                                  <a:latin typeface="Cambria Math"/>
                                </a:rPr>
                                <m:t>𝑔</m:t>
                              </m:r>
                            </m:sub>
                          </m:sSub>
                        </m:den>
                      </m:f>
                      <m:f>
                        <m:fPr>
                          <m:ctrlPr>
                            <a:rPr lang="nl-BE" sz="220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nl-BE" sz="2200" b="0" i="1" smtClean="0">
                              <a:latin typeface="Cambria Math"/>
                            </a:rPr>
                            <m:t>(</m:t>
                          </m:r>
                          <m:sSub>
                            <m:sSubPr>
                              <m:ctrlPr>
                                <a:rPr lang="nl-BE" sz="2200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nl-BE" sz="2200" b="0" i="1" smtClean="0">
                                  <a:latin typeface="Cambria Math"/>
                                  <a:ea typeface="Cambria Math"/>
                                </a:rPr>
                                <m:t>𝜆</m:t>
                              </m:r>
                            </m:e>
                            <m:sub>
                              <m:r>
                                <a:rPr lang="nl-BE" sz="2200" b="0" i="1" smtClean="0">
                                  <a:latin typeface="Cambria Math"/>
                                </a:rPr>
                                <m:t>0</m:t>
                              </m:r>
                            </m:sub>
                          </m:sSub>
                          <m:r>
                            <a:rPr lang="nl-BE" sz="2200" b="0" i="1" smtClean="0">
                              <a:latin typeface="Cambria Math"/>
                            </a:rPr>
                            <m:t>/</m:t>
                          </m:r>
                          <m:r>
                            <a:rPr lang="nl-BE" sz="2200" b="0" i="1" smtClean="0">
                              <a:latin typeface="Cambria Math"/>
                            </a:rPr>
                            <m:t>𝑛</m:t>
                          </m:r>
                          <m:r>
                            <a:rPr lang="nl-BE" sz="2200" b="0" i="1" smtClean="0">
                              <a:latin typeface="Cambria Math"/>
                            </a:rPr>
                            <m:t>)²</m:t>
                          </m:r>
                        </m:num>
                        <m:den>
                          <m:sSub>
                            <m:sSubPr>
                              <m:ctrlPr>
                                <a:rPr lang="nl-BE" sz="220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nl-BE" sz="2200" b="0" i="1" smtClean="0">
                                  <a:latin typeface="Cambria Math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nl-BE" sz="2200" b="0" i="1" smtClean="0">
                                  <a:latin typeface="Cambria Math"/>
                                </a:rPr>
                                <m:t>𝑒𝑓𝑓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nl-BE" sz="2200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5" name="Tekstvak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86917" y="1144495"/>
                <a:ext cx="3179423" cy="1141979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kstvak 5"/>
          <p:cNvSpPr txBox="1"/>
          <p:nvPr/>
        </p:nvSpPr>
        <p:spPr>
          <a:xfrm>
            <a:off x="228600" y="1374954"/>
            <a:ext cx="24418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2000" dirty="0" err="1" smtClean="0"/>
              <a:t>Purcell</a:t>
            </a:r>
            <a:r>
              <a:rPr lang="nl-BE" sz="2000" dirty="0" smtClean="0"/>
              <a:t> factor in 2D:</a:t>
            </a:r>
            <a:endParaRPr lang="en-US" sz="2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kstvak 6"/>
              <p:cNvSpPr txBox="1"/>
              <p:nvPr/>
            </p:nvSpPr>
            <p:spPr>
              <a:xfrm>
                <a:off x="307985" y="4010786"/>
                <a:ext cx="8576241" cy="185300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nl-BE" sz="2000" i="1" dirty="0" smtClean="0"/>
                  <a:t>Silver-Gold structure: </a:t>
                </a:r>
                <a:r>
                  <a:rPr lang="nl-BE" sz="2000" dirty="0" smtClean="0"/>
                  <a:t>High </a:t>
                </a:r>
                <a:r>
                  <a:rPr lang="nl-BE" sz="2000" dirty="0" err="1" smtClean="0"/>
                  <a:t>purcell</a:t>
                </a:r>
                <a:r>
                  <a:rPr lang="nl-BE" sz="2000" dirty="0" smtClean="0"/>
                  <a:t> effect </a:t>
                </a:r>
                <a:r>
                  <a:rPr lang="nl-BE" sz="2000" dirty="0" err="1" smtClean="0"/>
                  <a:t>due</a:t>
                </a:r>
                <a:r>
                  <a:rPr lang="nl-BE" sz="2000" dirty="0" smtClean="0"/>
                  <a:t> </a:t>
                </a:r>
                <a:r>
                  <a:rPr lang="nl-BE" sz="2000" dirty="0" err="1" smtClean="0"/>
                  <a:t>to</a:t>
                </a:r>
                <a:r>
                  <a:rPr lang="nl-BE" sz="2000" dirty="0" smtClean="0"/>
                  <a:t> large mode confinement, but large loss</a:t>
                </a:r>
                <a:endParaRPr lang="nl-BE" sz="2000" dirty="0"/>
              </a:p>
              <a:p>
                <a:r>
                  <a:rPr lang="nl-BE" sz="2000" i="1" dirty="0" smtClean="0"/>
                  <a:t>a:Si-Si: </a:t>
                </a:r>
                <a:r>
                  <a:rPr lang="nl-BE" sz="2000" dirty="0" smtClean="0"/>
                  <a:t>Low </a:t>
                </a:r>
                <a:r>
                  <a:rPr lang="nl-BE" sz="2000" dirty="0" err="1" smtClean="0"/>
                  <a:t>purcell</a:t>
                </a:r>
                <a:r>
                  <a:rPr lang="nl-BE" sz="2000" dirty="0" smtClean="0"/>
                  <a:t> effect </a:t>
                </a:r>
                <a:r>
                  <a:rPr lang="nl-BE" sz="2000" dirty="0" err="1" smtClean="0"/>
                  <a:t>due</a:t>
                </a:r>
                <a:r>
                  <a:rPr lang="nl-BE" sz="2000" dirty="0" smtClean="0"/>
                  <a:t> </a:t>
                </a:r>
                <a:r>
                  <a:rPr lang="nl-BE" sz="2000" dirty="0" err="1" smtClean="0"/>
                  <a:t>to</a:t>
                </a:r>
                <a:r>
                  <a:rPr lang="nl-BE" sz="2000" dirty="0" smtClean="0"/>
                  <a:t> smaller mode confinement, but low loss</a:t>
                </a:r>
              </a:p>
              <a:p>
                <a:endParaRPr lang="nl-BE" sz="2000" dirty="0" smtClean="0"/>
              </a:p>
              <a:p>
                <a:r>
                  <a:rPr lang="nl-BE" sz="2000" dirty="0" smtClean="0"/>
                  <a:t>How </a:t>
                </a:r>
                <a:r>
                  <a:rPr lang="nl-BE" sz="2000" dirty="0" err="1" smtClean="0"/>
                  <a:t>to</a:t>
                </a:r>
                <a:r>
                  <a:rPr lang="nl-BE" sz="2000" dirty="0" smtClean="0"/>
                  <a:t> </a:t>
                </a:r>
                <a:r>
                  <a:rPr lang="nl-BE" sz="2000" dirty="0" err="1" smtClean="0"/>
                  <a:t>compare</a:t>
                </a:r>
                <a:r>
                  <a:rPr lang="nl-BE" sz="2000" dirty="0" smtClean="0"/>
                  <a:t> ?              </a:t>
                </a:r>
                <a:r>
                  <a:rPr lang="nl-BE" sz="2000" dirty="0" err="1" smtClean="0"/>
                  <a:t>Figure</a:t>
                </a:r>
                <a:r>
                  <a:rPr lang="nl-BE" sz="2000" dirty="0" smtClean="0"/>
                  <a:t> of </a:t>
                </a:r>
                <a:r>
                  <a:rPr lang="nl-BE" sz="2000" dirty="0" err="1" smtClean="0"/>
                  <a:t>merit</a:t>
                </a:r>
                <a:r>
                  <a:rPr lang="nl-BE" sz="2000" dirty="0" smtClean="0"/>
                  <a:t> (FOM) = </a:t>
                </a:r>
                <a14:m>
                  <m:oMath xmlns:m="http://schemas.openxmlformats.org/officeDocument/2006/math" xmlns="">
                    <m:f>
                      <m:fPr>
                        <m:ctrlPr>
                          <a:rPr lang="nl-BE" sz="2200" i="1" smtClean="0">
                            <a:latin typeface="Cambria Math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nl-BE" sz="220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nl-BE" sz="2200" b="0" i="1" smtClean="0">
                                <a:latin typeface="Cambria Math"/>
                              </a:rPr>
                              <m:t>𝐹</m:t>
                            </m:r>
                          </m:e>
                          <m:sub>
                            <m:r>
                              <a:rPr lang="nl-BE" sz="2200" b="0" i="1" smtClean="0">
                                <a:latin typeface="Cambria Math"/>
                              </a:rPr>
                              <m:t>𝑃</m:t>
                            </m:r>
                          </m:sub>
                        </m:sSub>
                        <m:r>
                          <m:rPr>
                            <m:sty m:val="p"/>
                          </m:rPr>
                          <a:rPr lang="el-GR" sz="2200" i="1" smtClean="0">
                            <a:latin typeface="Cambria Math"/>
                            <a:ea typeface="Cambria Math"/>
                          </a:rPr>
                          <m:t>Γ</m:t>
                        </m:r>
                      </m:num>
                      <m:den>
                        <m:sSub>
                          <m:sSubPr>
                            <m:ctrlPr>
                              <a:rPr lang="nl-BE" sz="220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nl-BE" sz="2200" i="1" smtClean="0">
                                <a:latin typeface="Cambria Math"/>
                                <a:ea typeface="Cambria Math"/>
                              </a:rPr>
                              <m:t>𝛼</m:t>
                            </m:r>
                          </m:e>
                          <m:sub>
                            <m:r>
                              <a:rPr lang="nl-BE" sz="2200" b="0" i="1" smtClean="0">
                                <a:latin typeface="Cambria Math"/>
                              </a:rPr>
                              <m:t>𝑚</m:t>
                            </m:r>
                          </m:sub>
                        </m:sSub>
                      </m:den>
                    </m:f>
                  </m:oMath>
                </a14:m>
                <a:endParaRPr lang="en-US" sz="2200" dirty="0"/>
              </a:p>
            </p:txBody>
          </p:sp>
        </mc:Choice>
        <mc:Fallback xmlns="">
          <p:sp>
            <p:nvSpPr>
              <p:cNvPr id="7" name="Tekstvak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7985" y="4010786"/>
                <a:ext cx="8576241" cy="1853008"/>
              </a:xfrm>
              <a:prstGeom prst="rect">
                <a:avLst/>
              </a:prstGeom>
              <a:blipFill rotWithShape="1">
                <a:blip r:embed="rId5"/>
                <a:stretch>
                  <a:fillRect l="-782" t="-16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PIJL-RECHTS 7"/>
          <p:cNvSpPr/>
          <p:nvPr/>
        </p:nvSpPr>
        <p:spPr bwMode="auto">
          <a:xfrm>
            <a:off x="2444685" y="5397129"/>
            <a:ext cx="451557" cy="288032"/>
          </a:xfrm>
          <a:prstGeom prst="rightArrow">
            <a:avLst/>
          </a:prstGeom>
          <a:solidFill>
            <a:srgbClr val="C00000"/>
          </a:solidFill>
          <a:ln w="12700" cap="flat" cmpd="sng" algn="ctr">
            <a:solidFill>
              <a:srgbClr val="4D4D4D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488" tIns="44450" rIns="90488" bIns="4445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B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9" name="Linkeraccolade 8"/>
          <p:cNvSpPr/>
          <p:nvPr/>
        </p:nvSpPr>
        <p:spPr>
          <a:xfrm>
            <a:off x="198435" y="4033174"/>
            <a:ext cx="162512" cy="904116"/>
          </a:xfrm>
          <a:prstGeom prst="leftBrac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55709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WP4 – electrical injection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buFontTx/>
              <a:buChar char="-"/>
            </a:pPr>
            <a:r>
              <a:rPr lang="en-US" dirty="0" smtClean="0"/>
              <a:t>Created new samples with different n and p-type materials </a:t>
            </a:r>
          </a:p>
          <a:p>
            <a:pPr marL="342900" indent="-342900">
              <a:buFontTx/>
              <a:buChar char="-"/>
            </a:pPr>
            <a:r>
              <a:rPr lang="en-US" dirty="0" smtClean="0"/>
              <a:t>IV-curves look promising</a:t>
            </a:r>
          </a:p>
          <a:p>
            <a:pPr marL="342900" indent="-342900">
              <a:buFontTx/>
              <a:buChar char="-"/>
            </a:pPr>
            <a:r>
              <a:rPr lang="en-US" dirty="0" smtClean="0"/>
              <a:t>EL-measurements to </a:t>
            </a:r>
            <a:r>
              <a:rPr lang="en-US" smtClean="0"/>
              <a:t>be started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4943504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WP4 – Supporting processes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Different processes for local deposition of quantum dots</a:t>
            </a:r>
          </a:p>
          <a:p>
            <a:pPr lvl="1"/>
            <a:r>
              <a:rPr lang="en-US" dirty="0"/>
              <a:t> </a:t>
            </a:r>
            <a:r>
              <a:rPr lang="en-US" dirty="0" smtClean="0"/>
              <a:t>Negative photoresist + lift off (optical lithography)</a:t>
            </a:r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pPr lvl="1"/>
            <a:r>
              <a:rPr lang="en-US" dirty="0"/>
              <a:t> </a:t>
            </a:r>
            <a:r>
              <a:rPr lang="en-US" dirty="0" smtClean="0"/>
              <a:t>Pretreatment of surface with anti-adhesion layer</a:t>
            </a:r>
          </a:p>
          <a:p>
            <a:pPr lvl="1"/>
            <a:endParaRPr lang="en-US" dirty="0"/>
          </a:p>
        </p:txBody>
      </p:sp>
      <p:pic>
        <p:nvPicPr>
          <p:cNvPr id="4" name="Picture 2" descr="C:\Documents and Settings\WEIQIANG XIE\桌面\Study in UGent\Experiments\SEM\wey\15112011\Alitho_liftooffIPA_01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02765" y="2320310"/>
            <a:ext cx="1775144" cy="1634728"/>
          </a:xfrm>
          <a:prstGeom prst="rect">
            <a:avLst/>
          </a:prstGeom>
          <a:noFill/>
        </p:spPr>
      </p:pic>
      <p:pic>
        <p:nvPicPr>
          <p:cNvPr id="5" name="Picture 2" descr="C:\Documents and Settings\WEIQIANG XIE\桌面\Study in UGent\Experiments\SEM\wey\15112011\K1litho_liftoliftoff IPA_03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5754" y="2320310"/>
            <a:ext cx="1775144" cy="1634728"/>
          </a:xfrm>
          <a:prstGeom prst="rect">
            <a:avLst/>
          </a:prstGeom>
          <a:noFill/>
        </p:spPr>
      </p:pic>
      <p:pic>
        <p:nvPicPr>
          <p:cNvPr id="6" name="Picture 2" descr="D:\DATA\INTEC\Katarzyna\QD\wey\241111 antiadh_toluen\toluen_sonication_02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02765" y="4663864"/>
            <a:ext cx="1775144" cy="163472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3622453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WP5 - work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Passive filter:</a:t>
            </a:r>
          </a:p>
          <a:p>
            <a:pPr lvl="1"/>
            <a:r>
              <a:rPr lang="en-US" dirty="0"/>
              <a:t> </a:t>
            </a:r>
            <a:r>
              <a:rPr lang="en-US" dirty="0" smtClean="0"/>
              <a:t>1</a:t>
            </a:r>
            <a:r>
              <a:rPr lang="en-US" baseline="30000" dirty="0" smtClean="0"/>
              <a:t>st</a:t>
            </a:r>
            <a:r>
              <a:rPr lang="en-US" dirty="0" smtClean="0"/>
              <a:t> gen: 3nm bandwidth, 10dB suppression, 30nm FSR</a:t>
            </a:r>
          </a:p>
          <a:p>
            <a:pPr lvl="1"/>
            <a:r>
              <a:rPr lang="en-US" dirty="0"/>
              <a:t> </a:t>
            </a:r>
            <a:r>
              <a:rPr lang="en-US" dirty="0" smtClean="0"/>
              <a:t>options: ring resonator, AWG, PCG …</a:t>
            </a:r>
          </a:p>
          <a:p>
            <a:r>
              <a:rPr lang="en-US" dirty="0" smtClean="0"/>
              <a:t>Beam </a:t>
            </a:r>
            <a:r>
              <a:rPr lang="en-US" dirty="0" err="1" smtClean="0"/>
              <a:t>steerer</a:t>
            </a:r>
            <a:r>
              <a:rPr lang="en-US" dirty="0" smtClean="0"/>
              <a:t>:</a:t>
            </a:r>
          </a:p>
          <a:p>
            <a:pPr lvl="1"/>
            <a:r>
              <a:rPr lang="en-US" dirty="0"/>
              <a:t> </a:t>
            </a:r>
            <a:r>
              <a:rPr lang="en-US" dirty="0" smtClean="0"/>
              <a:t>1</a:t>
            </a:r>
            <a:r>
              <a:rPr lang="en-US" baseline="30000" dirty="0" smtClean="0"/>
              <a:t>st</a:t>
            </a:r>
            <a:r>
              <a:rPr lang="en-US" dirty="0" smtClean="0"/>
              <a:t> gen: 5dB loss, 100um distance</a:t>
            </a:r>
          </a:p>
          <a:p>
            <a:pPr lvl="1"/>
            <a:r>
              <a:rPr lang="en-US" dirty="0"/>
              <a:t> </a:t>
            </a:r>
            <a:r>
              <a:rPr lang="en-US" dirty="0" smtClean="0"/>
              <a:t>2</a:t>
            </a:r>
            <a:r>
              <a:rPr lang="en-US" baseline="30000" dirty="0" smtClean="0"/>
              <a:t>nd</a:t>
            </a:r>
            <a:r>
              <a:rPr lang="en-US" dirty="0" smtClean="0"/>
              <a:t> gen: 3dB loss, 1mm distance, 10nm bandwidth</a:t>
            </a:r>
          </a:p>
          <a:p>
            <a:pPr lvl="1"/>
            <a:r>
              <a:rPr lang="en-US" dirty="0"/>
              <a:t> </a:t>
            </a:r>
            <a:r>
              <a:rPr lang="en-US" dirty="0" smtClean="0"/>
              <a:t>“Challenging”</a:t>
            </a:r>
            <a:endParaRPr lang="en-US" dirty="0"/>
          </a:p>
          <a:p>
            <a:r>
              <a:rPr lang="en-US" dirty="0" smtClean="0"/>
              <a:t>Time line:</a:t>
            </a:r>
          </a:p>
          <a:p>
            <a:pPr lvl="1"/>
            <a:r>
              <a:rPr lang="en-US" dirty="0" smtClean="0"/>
              <a:t> 1</a:t>
            </a:r>
            <a:r>
              <a:rPr lang="en-US" baseline="30000" dirty="0" smtClean="0"/>
              <a:t>st</a:t>
            </a:r>
            <a:r>
              <a:rPr lang="en-US" dirty="0" smtClean="0"/>
              <a:t> gen: Design (month 12, M5.3)</a:t>
            </a:r>
            <a:r>
              <a:rPr lang="en-US" dirty="0" smtClean="0">
                <a:sym typeface="Wingdings"/>
              </a:rPr>
              <a:t> Fabrication (month 18, M5.7)  </a:t>
            </a:r>
            <a:r>
              <a:rPr lang="en-US" dirty="0" err="1">
                <a:sym typeface="Wingdings"/>
              </a:rPr>
              <a:t>c</a:t>
            </a:r>
            <a:r>
              <a:rPr lang="en-US" dirty="0" err="1" smtClean="0">
                <a:sym typeface="Wingdings"/>
              </a:rPr>
              <a:t>haracterisation</a:t>
            </a:r>
            <a:r>
              <a:rPr lang="en-US" dirty="0" smtClean="0">
                <a:sym typeface="Wingdings"/>
              </a:rPr>
              <a:t> (month 21, D5.3)</a:t>
            </a:r>
          </a:p>
          <a:p>
            <a:pPr lvl="1"/>
            <a:r>
              <a:rPr lang="en-US" dirty="0" smtClean="0"/>
              <a:t> 2</a:t>
            </a:r>
            <a:r>
              <a:rPr lang="en-US" baseline="30000" dirty="0" smtClean="0"/>
              <a:t>nd</a:t>
            </a:r>
            <a:r>
              <a:rPr lang="en-US" dirty="0" smtClean="0"/>
              <a:t> gen: Design (month 24, M5.9) </a:t>
            </a:r>
            <a:r>
              <a:rPr lang="en-US" dirty="0" smtClean="0">
                <a:sym typeface="Wingdings"/>
              </a:rPr>
              <a:t> Fabrication (month 30, M5.11)  </a:t>
            </a:r>
            <a:r>
              <a:rPr lang="en-US" dirty="0" err="1" smtClean="0">
                <a:sym typeface="Wingdings"/>
              </a:rPr>
              <a:t>Characterisation</a:t>
            </a:r>
            <a:r>
              <a:rPr lang="en-US" dirty="0" smtClean="0">
                <a:sym typeface="Wingdings"/>
              </a:rPr>
              <a:t> (month 33, D5.7)</a:t>
            </a:r>
            <a:endParaRPr lang="en-US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03820" y="1246909"/>
            <a:ext cx="1046074" cy="1270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734550" y="2528466"/>
            <a:ext cx="114646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err="1" smtClean="0"/>
              <a:t>Sukumar</a:t>
            </a:r>
            <a:r>
              <a:rPr lang="en-US" sz="1200" dirty="0" smtClean="0"/>
              <a:t> </a:t>
            </a:r>
            <a:r>
              <a:rPr lang="en-US" sz="1200" dirty="0" err="1" smtClean="0"/>
              <a:t>Rudra</a:t>
            </a:r>
            <a:endParaRPr lang="en-US" sz="1200" dirty="0"/>
          </a:p>
        </p:txBody>
      </p:sp>
      <p:sp>
        <p:nvSpPr>
          <p:cNvPr id="6" name="TextBox 5"/>
          <p:cNvSpPr txBox="1"/>
          <p:nvPr/>
        </p:nvSpPr>
        <p:spPr>
          <a:xfrm>
            <a:off x="1932163" y="2451522"/>
            <a:ext cx="4049656" cy="70788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4000" b="1" dirty="0" smtClean="0">
                <a:solidFill>
                  <a:srgbClr val="FF0000"/>
                </a:solidFill>
              </a:rPr>
              <a:t>NOT STARTED YET</a:t>
            </a:r>
            <a:endParaRPr lang="en-US" sz="4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066068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UGent </a:t>
            </a:r>
            <a:r>
              <a:rPr lang="en-US" dirty="0" err="1" smtClean="0"/>
              <a:t>collaboraton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(</a:t>
            </a:r>
            <a:r>
              <a:rPr lang="en-US" dirty="0" err="1" smtClean="0"/>
              <a:t>Zeger</a:t>
            </a:r>
            <a:r>
              <a:rPr lang="en-US" dirty="0" smtClean="0"/>
              <a:t> Hens)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754198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WP4 - work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Gain measurements on different materials planned for January</a:t>
            </a:r>
          </a:p>
          <a:p>
            <a:r>
              <a:rPr lang="en-US" dirty="0" smtClean="0"/>
              <a:t>Synthesis of </a:t>
            </a:r>
            <a:r>
              <a:rPr lang="en-US" dirty="0" err="1" smtClean="0"/>
              <a:t>PbS</a:t>
            </a:r>
            <a:r>
              <a:rPr lang="en-US" dirty="0" smtClean="0"/>
              <a:t>/</a:t>
            </a:r>
            <a:r>
              <a:rPr lang="en-US" dirty="0" err="1" smtClean="0"/>
              <a:t>CdS</a:t>
            </a:r>
            <a:r>
              <a:rPr lang="en-US" dirty="0" smtClean="0"/>
              <a:t> dot in rod particles in progress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8359962"/>
      </p:ext>
    </p:extLst>
  </p:cSld>
  <p:clrMapOvr>
    <a:masterClrMapping/>
  </p:clrMapOvr>
</p:sld>
</file>

<file path=ppt/theme/theme1.xml><?xml version="1.0" encoding="utf-8"?>
<a:theme xmlns:a="http://schemas.openxmlformats.org/drawingml/2006/main" name="photonics">
  <a:themeElements>
    <a:clrScheme name="Custom 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Photonics - Confidential">
  <a:themeElements>
    <a:clrScheme name="Custom 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photonics.potx</Template>
  <TotalTime>11017</TotalTime>
  <Words>455</Words>
  <Application>Microsoft Macintosh PowerPoint</Application>
  <PresentationFormat>On-screen Show (4:3)</PresentationFormat>
  <Paragraphs>80</Paragraphs>
  <Slides>9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9</vt:i4>
      </vt:variant>
    </vt:vector>
  </HeadingPairs>
  <TitlesOfParts>
    <vt:vector size="11" baseType="lpstr">
      <vt:lpstr>photonics</vt:lpstr>
      <vt:lpstr>Photonics - Confidential</vt:lpstr>
      <vt:lpstr>IMEC in Navolchi </vt:lpstr>
      <vt:lpstr>WP4 - Work</vt:lpstr>
      <vt:lpstr>WP4 – Overall design</vt:lpstr>
      <vt:lpstr>WP4 – Overall design</vt:lpstr>
      <vt:lpstr>WP4 – electrical injection</vt:lpstr>
      <vt:lpstr>WP4 – Supporting processes</vt:lpstr>
      <vt:lpstr>WP5 - work</vt:lpstr>
      <vt:lpstr>UGent collaboraton</vt:lpstr>
      <vt:lpstr>WP4 - work</vt:lpstr>
    </vt:vector>
  </TitlesOfParts>
  <Company>MacBook Pro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Marie Verbist</dc:creator>
  <cp:lastModifiedBy>Dries Van Thourhout</cp:lastModifiedBy>
  <cp:revision>130</cp:revision>
  <cp:lastPrinted>2010-11-30T16:32:30Z</cp:lastPrinted>
  <dcterms:created xsi:type="dcterms:W3CDTF">2010-10-27T15:19:42Z</dcterms:created>
  <dcterms:modified xsi:type="dcterms:W3CDTF">2011-12-12T14:34:28Z</dcterms:modified>
</cp:coreProperties>
</file>