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9"/>
  </p:notesMasterIdLst>
  <p:sldIdLst>
    <p:sldId id="258" r:id="rId2"/>
    <p:sldId id="266" r:id="rId3"/>
    <p:sldId id="264" r:id="rId4"/>
    <p:sldId id="265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5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Click to edit Master text styles</a:t>
            </a:r>
          </a:p>
          <a:p>
            <a:pPr lvl="1"/>
            <a:r>
              <a:rPr lang="nl-NL" noProof="0" smtClean="0"/>
              <a:t>Second level</a:t>
            </a:r>
          </a:p>
          <a:p>
            <a:pPr lvl="2"/>
            <a:r>
              <a:rPr lang="nl-NL" noProof="0" smtClean="0"/>
              <a:t>Third level</a:t>
            </a:r>
          </a:p>
          <a:p>
            <a:pPr lvl="3"/>
            <a:r>
              <a:rPr lang="nl-NL" noProof="0" smtClean="0"/>
              <a:t>Fourth level</a:t>
            </a:r>
          </a:p>
          <a:p>
            <a:pPr lvl="4"/>
            <a:r>
              <a:rPr lang="nl-NL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9EB2EC2-7320-45D4-9864-EDE6FC24E81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blue photo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572125" y="1125538"/>
            <a:ext cx="35718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blue title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/>
          <p:cNvPicPr>
            <a:picLocks noChangeAspect="1" noChangeArrowheads="1"/>
          </p:cNvPicPr>
          <p:nvPr userDrawn="1"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95288" y="5516563"/>
            <a:ext cx="2232025" cy="98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619250"/>
            <a:ext cx="5616575" cy="1470025"/>
          </a:xfrm>
        </p:spPr>
        <p:txBody>
          <a:bodyPr anchor="t"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238500"/>
            <a:ext cx="5113337" cy="550863"/>
          </a:xfrm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nl-NL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Navolchi Kickoff Telco             16 November 2011</a:t>
            </a:r>
            <a:endParaRPr lang="nl-N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8CB7A-D57C-43E2-8774-27874128992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Navolchi Kickoff Telco             16 November 2011</a:t>
            </a:r>
            <a:endParaRPr lang="nl-N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C63AB-55B5-40CB-8A35-7C059083621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7" descr="blue bar small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0" y="0"/>
            <a:ext cx="898207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0"/>
            <a:ext cx="802481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8925" y="6535738"/>
            <a:ext cx="3887788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tabLst>
                <a:tab pos="3857625" algn="r"/>
              </a:tabLst>
              <a:defRPr sz="900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Navolchi Kickoff Telco             16 November 2011</a:t>
            </a:r>
            <a:endParaRPr lang="nl-NL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1175" y="6535738"/>
            <a:ext cx="322263" cy="230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900">
                <a:latin typeface="Arial" charset="0"/>
              </a:defRPr>
            </a:lvl1pPr>
          </a:lstStyle>
          <a:p>
            <a:pPr>
              <a:defRPr/>
            </a:pPr>
            <a:fld id="{54566B17-8651-4A07-90FF-18E8EC2FFEF0}" type="slidenum">
              <a:rPr lang="nl-NL"/>
              <a:pPr>
                <a:defRPr/>
              </a:pPr>
              <a:t>‹#›</a:t>
            </a:fld>
            <a:endParaRPr lang="nl-NL"/>
          </a:p>
        </p:txBody>
      </p:sp>
      <p:pic>
        <p:nvPicPr>
          <p:cNvPr id="1030" name="Picture 11" descr="logo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7016750" y="6332538"/>
            <a:ext cx="203041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7993062" cy="413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</a:p>
        </p:txBody>
      </p:sp>
      <p:pic>
        <p:nvPicPr>
          <p:cNvPr id="1032" name="Picture 18"/>
          <p:cNvPicPr>
            <a:picLocks noChangeAspect="1" noChangeArrowheads="1"/>
          </p:cNvPicPr>
          <p:nvPr userDrawn="1"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5221288" y="6165850"/>
            <a:ext cx="1295400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42" r:id="rId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34988" indent="-2651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 b="1">
          <a:solidFill>
            <a:schemeClr val="tx1"/>
          </a:solidFill>
          <a:latin typeface="+mn-lt"/>
        </a:defRPr>
      </a:lvl2pPr>
      <a:lvl3pPr marL="814388" indent="-277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3pPr>
      <a:lvl4pPr marL="1069975" indent="-2540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4pPr>
      <a:lvl5pPr marL="1349375" indent="-2778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5pPr>
      <a:lvl6pPr marL="18065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6pPr>
      <a:lvl7pPr marL="22637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7pPr>
      <a:lvl8pPr marL="27209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8pPr>
      <a:lvl9pPr marL="3178175" indent="-277813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−"/>
        <a:defRPr sz="22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GB" sz="4000" dirty="0" smtClean="0"/>
              <a:t>NAVOLCHI</a:t>
            </a:r>
            <a:br>
              <a:rPr lang="en-GB" sz="4000" dirty="0" smtClean="0"/>
            </a:br>
            <a:r>
              <a:rPr lang="en-GB" sz="4000" dirty="0" smtClean="0"/>
              <a:t>TU/e report</a:t>
            </a:r>
          </a:p>
        </p:txBody>
      </p:sp>
      <p:sp>
        <p:nvSpPr>
          <p:cNvPr id="13315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10791" y="3573016"/>
            <a:ext cx="5113337" cy="1371575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nl-NL" sz="2800" dirty="0" smtClean="0"/>
              <a:t>Victor Calzadilla</a:t>
            </a:r>
          </a:p>
          <a:p>
            <a:pPr>
              <a:lnSpc>
                <a:spcPct val="80000"/>
              </a:lnSpc>
            </a:pPr>
            <a:r>
              <a:rPr lang="nl-NL" sz="2400" b="0" i="1" dirty="0" smtClean="0"/>
              <a:t>	(</a:t>
            </a:r>
            <a:r>
              <a:rPr lang="nl-NL" sz="2400" b="0" i="1" dirty="0" err="1" smtClean="0"/>
              <a:t>will</a:t>
            </a:r>
            <a:r>
              <a:rPr lang="nl-NL" sz="2400" b="0" i="1" dirty="0" smtClean="0"/>
              <a:t> start Jan 2012)</a:t>
            </a:r>
          </a:p>
          <a:p>
            <a:pPr>
              <a:lnSpc>
                <a:spcPct val="80000"/>
              </a:lnSpc>
            </a:pPr>
            <a:r>
              <a:rPr lang="nl-NL" sz="2800" dirty="0" err="1" smtClean="0"/>
              <a:t>Meint</a:t>
            </a:r>
            <a:r>
              <a:rPr lang="nl-NL" sz="2800" dirty="0" smtClean="0"/>
              <a:t> Smit</a:t>
            </a:r>
          </a:p>
          <a:p>
            <a:pPr>
              <a:lnSpc>
                <a:spcPct val="80000"/>
              </a:lnSpc>
            </a:pPr>
            <a:endParaRPr lang="nl-NL" sz="2800" dirty="0" smtClean="0"/>
          </a:p>
          <a:p>
            <a:pPr>
              <a:lnSpc>
                <a:spcPct val="80000"/>
              </a:lnSpc>
            </a:pPr>
            <a:endParaRPr lang="nl-N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Work</a:t>
            </a:r>
            <a:r>
              <a:rPr lang="nl-NL" dirty="0" smtClean="0"/>
              <a:t>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smtClean="0"/>
              <a:t>start </a:t>
            </a:r>
            <a:r>
              <a:rPr lang="nl-NL" dirty="0" smtClean="0"/>
              <a:t>in </a:t>
            </a:r>
            <a:r>
              <a:rPr lang="nl-NL" dirty="0" err="1" smtClean="0"/>
              <a:t>January</a:t>
            </a:r>
            <a:r>
              <a:rPr lang="nl-NL" dirty="0" smtClean="0"/>
              <a:t>, </a:t>
            </a:r>
          </a:p>
          <a:p>
            <a:pPr marL="0" indent="0">
              <a:buNone/>
            </a:pPr>
            <a:r>
              <a:rPr lang="nl-NL" dirty="0" err="1" smtClean="0"/>
              <a:t>after</a:t>
            </a:r>
            <a:r>
              <a:rPr lang="nl-NL" dirty="0" smtClean="0"/>
              <a:t> </a:t>
            </a:r>
            <a:r>
              <a:rPr lang="nl-NL" dirty="0" err="1" smtClean="0"/>
              <a:t>arrival</a:t>
            </a:r>
            <a:r>
              <a:rPr lang="nl-NL" dirty="0" smtClean="0"/>
              <a:t> of the </a:t>
            </a:r>
            <a:r>
              <a:rPr lang="nl-NL" dirty="0" err="1" smtClean="0"/>
              <a:t>PhD</a:t>
            </a:r>
            <a:r>
              <a:rPr lang="nl-NL" dirty="0" smtClean="0"/>
              <a:t> student </a:t>
            </a:r>
          </a:p>
          <a:p>
            <a:pPr marL="0" indent="0">
              <a:buNone/>
            </a:pPr>
            <a:r>
              <a:rPr lang="nl-NL" dirty="0" smtClean="0"/>
              <a:t>(Victor Dolores-Calzadilla)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Navolchi Kickoff Telco             16 November 2011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88CB7A-D57C-43E2-8774-278741289922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Response to e-mail </a:t>
            </a:r>
            <a:r>
              <a:rPr lang="nl-NL" dirty="0" err="1" smtClean="0"/>
              <a:t>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1) Consortium Agreement (CA):</a:t>
            </a:r>
          </a:p>
          <a:p>
            <a:r>
              <a:rPr lang="nl-NL" dirty="0" smtClean="0"/>
              <a:t>Response </a:t>
            </a:r>
            <a:r>
              <a:rPr lang="nl-NL" dirty="0" err="1" smtClean="0"/>
              <a:t>requested</a:t>
            </a:r>
            <a:r>
              <a:rPr lang="nl-NL" dirty="0" smtClean="0"/>
              <a:t> </a:t>
            </a:r>
            <a:r>
              <a:rPr lang="nl-NL" dirty="0" err="1" smtClean="0"/>
              <a:t>from</a:t>
            </a:r>
            <a:r>
              <a:rPr lang="nl-NL" dirty="0" smtClean="0"/>
              <a:t> TU/e legal office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2) Constitution of the General Assembly (GA):</a:t>
            </a:r>
          </a:p>
          <a:p>
            <a:r>
              <a:rPr lang="nl-NL" dirty="0" err="1" smtClean="0"/>
              <a:t>Meint</a:t>
            </a:r>
            <a:r>
              <a:rPr lang="nl-NL" dirty="0" smtClean="0"/>
              <a:t> Smit </a:t>
            </a:r>
            <a:r>
              <a:rPr lang="nl-NL" dirty="0" err="1" smtClean="0"/>
              <a:t>will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the legal </a:t>
            </a:r>
            <a:r>
              <a:rPr lang="nl-NL" dirty="0" err="1" smtClean="0"/>
              <a:t>representative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3) Constitution of the Project Management Committee (PMC):</a:t>
            </a:r>
          </a:p>
          <a:p>
            <a:r>
              <a:rPr lang="en-US" dirty="0" smtClean="0"/>
              <a:t>No additional members from TU/e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Navolchi Kickoff Telco             16 November 2011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88CB7A-D57C-43E2-8774-278741289922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Other</a:t>
            </a:r>
            <a:r>
              <a:rPr lang="nl-NL" dirty="0" smtClean="0"/>
              <a:t> </a:t>
            </a:r>
            <a:r>
              <a:rPr lang="nl-NL" dirty="0" err="1" smtClean="0"/>
              <a:t>slides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err="1" smtClean="0"/>
              <a:t>Only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reference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Navolchi Kickoff Telco             16 November 2011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88CB7A-D57C-43E2-8774-278741289922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Task</a:t>
            </a:r>
            <a:r>
              <a:rPr lang="nl-NL" dirty="0" smtClean="0"/>
              <a:t> 3.1, TU/e </a:t>
            </a:r>
            <a:r>
              <a:rPr lang="nl-NL" dirty="0" err="1" smtClean="0"/>
              <a:t>role</a:t>
            </a:r>
            <a:endParaRPr lang="en-US" dirty="0" smtClean="0"/>
          </a:p>
        </p:txBody>
      </p:sp>
      <p:sp>
        <p:nvSpPr>
          <p:cNvPr id="14339" name="Content Placeholder 8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err="1" smtClean="0"/>
              <a:t>Modelling</a:t>
            </a:r>
            <a:r>
              <a:rPr lang="en-US" sz="1800" dirty="0" smtClean="0"/>
              <a:t> of device structures </a:t>
            </a:r>
            <a:r>
              <a:rPr lang="en-US" sz="1800" dirty="0" err="1" smtClean="0"/>
              <a:t>plasmonic</a:t>
            </a:r>
            <a:r>
              <a:rPr lang="en-US" sz="1800" dirty="0" smtClean="0"/>
              <a:t> laser and optimization of bonding technology [M1-M6] 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0" indent="0">
              <a:buNone/>
            </a:pPr>
            <a:r>
              <a:rPr lang="en-US" sz="1800" b="0" dirty="0" smtClean="0"/>
              <a:t>The aim of this task is to look at the choice of laser design and how to couple the laser output to the Si waveguide. </a:t>
            </a:r>
          </a:p>
          <a:p>
            <a:pPr>
              <a:buNone/>
            </a:pPr>
            <a:endParaRPr lang="en-US" sz="1800" b="0" dirty="0" smtClean="0"/>
          </a:p>
          <a:p>
            <a:pPr>
              <a:buNone/>
            </a:pPr>
            <a:r>
              <a:rPr lang="en-US" sz="1800" b="0" dirty="0" smtClean="0"/>
              <a:t>Task leader: TUE </a:t>
            </a:r>
          </a:p>
          <a:p>
            <a:pPr>
              <a:buNone/>
            </a:pPr>
            <a:r>
              <a:rPr lang="en-US" sz="1800" b="0" dirty="0" smtClean="0"/>
              <a:t>Contributing Partners: TUE, IMEC </a:t>
            </a:r>
          </a:p>
          <a:p>
            <a:pPr marL="0" indent="0">
              <a:buNone/>
            </a:pPr>
            <a:endParaRPr lang="en-US" sz="1800" b="0" dirty="0" smtClean="0"/>
          </a:p>
          <a:p>
            <a:pPr marL="271463" indent="-271463"/>
            <a:r>
              <a:rPr lang="en-US" sz="1800" b="0" dirty="0" smtClean="0"/>
              <a:t>TUE will explore new </a:t>
            </a:r>
            <a:r>
              <a:rPr lang="en-US" sz="1800" b="0" dirty="0" err="1" smtClean="0"/>
              <a:t>plasmonic</a:t>
            </a:r>
            <a:r>
              <a:rPr lang="en-US" sz="1800" b="0" dirty="0" smtClean="0"/>
              <a:t> laser design possibilities and configurations for hybrid </a:t>
            </a:r>
            <a:r>
              <a:rPr lang="en-US" sz="1800" b="0" dirty="0" err="1" smtClean="0"/>
              <a:t>integra-tion</a:t>
            </a:r>
            <a:r>
              <a:rPr lang="en-US" sz="1800" b="0" dirty="0" smtClean="0"/>
              <a:t> with SOI waveguide. Some input from system specification will be used 	</a:t>
            </a:r>
          </a:p>
          <a:p>
            <a:endParaRPr lang="en-US" sz="1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88CB7A-D57C-43E2-8774-278741289922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Navolchi Kickoff Telco             16 November 2011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Task</a:t>
            </a:r>
            <a:r>
              <a:rPr lang="nl-NL" dirty="0" smtClean="0"/>
              <a:t> 3.3, TU/e </a:t>
            </a:r>
            <a:r>
              <a:rPr lang="nl-NL" dirty="0" err="1" smtClean="0"/>
              <a:t>role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1077913" algn="l"/>
              </a:tabLst>
            </a:pPr>
            <a:r>
              <a:rPr lang="en-US" sz="1800" dirty="0" smtClean="0"/>
              <a:t>Fabrication of </a:t>
            </a:r>
            <a:r>
              <a:rPr lang="en-US" sz="1800" dirty="0" err="1" smtClean="0"/>
              <a:t>nano</a:t>
            </a:r>
            <a:r>
              <a:rPr lang="en-US" sz="1800" dirty="0" smtClean="0"/>
              <a:t> </a:t>
            </a:r>
            <a:r>
              <a:rPr lang="en-US" sz="1800" dirty="0" err="1" smtClean="0"/>
              <a:t>plasmonic</a:t>
            </a:r>
            <a:r>
              <a:rPr lang="en-US" sz="1800" dirty="0" smtClean="0"/>
              <a:t> laser [M7-M30]</a:t>
            </a:r>
          </a:p>
          <a:p>
            <a:pPr>
              <a:buNone/>
              <a:tabLst>
                <a:tab pos="1077913" algn="l"/>
              </a:tabLst>
            </a:pPr>
            <a:r>
              <a:rPr lang="en-US" sz="1800" dirty="0" smtClean="0"/>
              <a:t> </a:t>
            </a:r>
          </a:p>
          <a:p>
            <a:pPr marL="0" indent="0">
              <a:buNone/>
            </a:pPr>
            <a:r>
              <a:rPr lang="en-US" sz="1800" b="0" dirty="0" smtClean="0"/>
              <a:t>In this task the actual </a:t>
            </a:r>
            <a:r>
              <a:rPr lang="en-US" sz="1800" b="0" dirty="0" err="1" smtClean="0"/>
              <a:t>nano</a:t>
            </a:r>
            <a:r>
              <a:rPr lang="en-US" sz="1800" b="0" dirty="0" smtClean="0"/>
              <a:t> laser will be fabricated. This process will consist of obtaining the epitaxial grown </a:t>
            </a:r>
            <a:r>
              <a:rPr lang="en-US" sz="1800" b="0" dirty="0" err="1" smtClean="0"/>
              <a:t>InP</a:t>
            </a:r>
            <a:r>
              <a:rPr lang="en-US" sz="1800" b="0" dirty="0" smtClean="0"/>
              <a:t>/</a:t>
            </a:r>
            <a:r>
              <a:rPr lang="en-US" sz="1800" b="0" dirty="0" err="1" smtClean="0"/>
              <a:t>InGaAs</a:t>
            </a:r>
            <a:r>
              <a:rPr lang="en-US" sz="1800" b="0" dirty="0" smtClean="0"/>
              <a:t> wafer, bonding it to the SOI waveguide structure, and then performing lithography, etch and material deposition steps to form the laser. </a:t>
            </a:r>
          </a:p>
          <a:p>
            <a:pPr>
              <a:buNone/>
            </a:pPr>
            <a:endParaRPr lang="en-US" sz="1800" b="0" dirty="0" smtClean="0"/>
          </a:p>
          <a:p>
            <a:pPr>
              <a:buNone/>
            </a:pPr>
            <a:r>
              <a:rPr lang="en-US" sz="1800" b="0" dirty="0" smtClean="0"/>
              <a:t>Task leader: TUE </a:t>
            </a:r>
          </a:p>
          <a:p>
            <a:pPr>
              <a:buNone/>
            </a:pPr>
            <a:r>
              <a:rPr lang="en-US" sz="1800" b="0" dirty="0" smtClean="0"/>
              <a:t>Contributing Partners: TUE, IMEC, 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TUE will fabricate the metallic </a:t>
            </a:r>
            <a:r>
              <a:rPr lang="en-US" sz="1800" b="0" dirty="0" err="1" smtClean="0"/>
              <a:t>nano</a:t>
            </a:r>
            <a:r>
              <a:rPr lang="en-US" sz="1800" b="0" dirty="0" smtClean="0"/>
              <a:t>-laser structures using their </a:t>
            </a:r>
            <a:r>
              <a:rPr lang="en-US" sz="1800" b="0" dirty="0" err="1" smtClean="0"/>
              <a:t>cleanroom</a:t>
            </a:r>
            <a:r>
              <a:rPr lang="en-US" sz="1800" b="0" dirty="0" smtClean="0"/>
              <a:t> facilities </a:t>
            </a:r>
          </a:p>
          <a:p>
            <a:r>
              <a:rPr lang="en-US" sz="1800" b="0" dirty="0" smtClean="0"/>
              <a:t>IMEC will fabricate and supply the Si waveguide and SOI wafer and perform the required bond-</a:t>
            </a:r>
            <a:r>
              <a:rPr lang="en-US" sz="1800" b="0" dirty="0" err="1" smtClean="0"/>
              <a:t>ing</a:t>
            </a:r>
            <a:r>
              <a:rPr lang="en-US" sz="1800" b="0" dirty="0" smtClean="0"/>
              <a:t> of the </a:t>
            </a:r>
            <a:r>
              <a:rPr lang="en-US" sz="1800" b="0" dirty="0" err="1" smtClean="0"/>
              <a:t>InP</a:t>
            </a:r>
            <a:r>
              <a:rPr lang="en-US" sz="1800" b="0" dirty="0" smtClean="0"/>
              <a:t> wafer to the SOI wafer 	</a:t>
            </a:r>
          </a:p>
          <a:p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88CB7A-D57C-43E2-8774-278741289922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Navolchi Kickoff Telco             16 November 2011</a:t>
            </a:r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Deliverables</a:t>
            </a:r>
            <a:r>
              <a:rPr lang="nl-NL" dirty="0" smtClean="0"/>
              <a:t> and </a:t>
            </a:r>
            <a:r>
              <a:rPr lang="nl-NL" dirty="0" err="1" smtClean="0"/>
              <a:t>milestones</a:t>
            </a:r>
            <a:r>
              <a:rPr lang="nl-NL" dirty="0" smtClean="0"/>
              <a:t> of TU/e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tabLst>
                <a:tab pos="898525" algn="l"/>
                <a:tab pos="1527175" algn="l"/>
              </a:tabLst>
            </a:pPr>
            <a:r>
              <a:rPr lang="en-US" sz="1600" dirty="0" smtClean="0"/>
              <a:t>Milestones: </a:t>
            </a:r>
          </a:p>
          <a:p>
            <a:pPr>
              <a:tabLst>
                <a:tab pos="898525" algn="l"/>
                <a:tab pos="1527175" algn="l"/>
              </a:tabLst>
            </a:pPr>
            <a:r>
              <a:rPr lang="en-US" sz="1600" b="0" dirty="0" smtClean="0"/>
              <a:t>M3.1 	M06 	Decision on an optimized structure for metallic/</a:t>
            </a:r>
            <a:r>
              <a:rPr lang="en-US" sz="1600" b="0" dirty="0" err="1" smtClean="0"/>
              <a:t>plasmonic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nano</a:t>
            </a:r>
            <a:r>
              <a:rPr lang="en-US" sz="1600" b="0" dirty="0" smtClean="0"/>
              <a:t>-			laser and its coupling to Si waveguides </a:t>
            </a:r>
          </a:p>
          <a:p>
            <a:pPr>
              <a:tabLst>
                <a:tab pos="898525" algn="l"/>
                <a:tab pos="1527175" algn="l"/>
              </a:tabLst>
            </a:pPr>
            <a:r>
              <a:rPr lang="en-US" sz="1600" b="0" dirty="0" smtClean="0"/>
              <a:t>M3.5 	M18 	Initial characterization of </a:t>
            </a:r>
            <a:r>
              <a:rPr lang="en-US" sz="1600" b="0" dirty="0" err="1" smtClean="0"/>
              <a:t>unbonded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plasmonic</a:t>
            </a:r>
            <a:r>
              <a:rPr lang="en-US" sz="1600" b="0" dirty="0" smtClean="0"/>
              <a:t> lasers </a:t>
            </a:r>
          </a:p>
          <a:p>
            <a:pPr>
              <a:tabLst>
                <a:tab pos="898525" algn="l"/>
                <a:tab pos="1527175" algn="l"/>
              </a:tabLst>
            </a:pPr>
            <a:r>
              <a:rPr lang="en-US" sz="1600" b="0" dirty="0" smtClean="0"/>
              <a:t>M3.7 	M24 	Initial testing of bonded </a:t>
            </a:r>
            <a:r>
              <a:rPr lang="en-US" sz="1600" b="0" dirty="0" err="1" smtClean="0"/>
              <a:t>plasmonic</a:t>
            </a:r>
            <a:r>
              <a:rPr lang="en-US" sz="1600" b="0" dirty="0" smtClean="0"/>
              <a:t> lasers</a:t>
            </a:r>
          </a:p>
          <a:p>
            <a:pPr>
              <a:buNone/>
              <a:tabLst>
                <a:tab pos="898525" algn="l"/>
                <a:tab pos="1527175" algn="l"/>
              </a:tabLst>
            </a:pPr>
            <a:r>
              <a:rPr lang="en-US" sz="1600" dirty="0" smtClean="0"/>
              <a:t>Deliverables </a:t>
            </a:r>
          </a:p>
          <a:p>
            <a:pPr>
              <a:tabLst>
                <a:tab pos="898525" algn="l"/>
                <a:tab pos="1527175" algn="l"/>
              </a:tabLst>
            </a:pPr>
            <a:r>
              <a:rPr lang="en-US" sz="1600" b="0" dirty="0" smtClean="0"/>
              <a:t>D3.1 	M12 	Report on the studies of optimized structure for 				metallic/</a:t>
            </a:r>
            <a:r>
              <a:rPr lang="en-US" sz="1600" b="0" dirty="0" err="1" smtClean="0"/>
              <a:t>plasmonic</a:t>
            </a:r>
            <a:r>
              <a:rPr lang="en-US" sz="1600" b="0" dirty="0" smtClean="0"/>
              <a:t> </a:t>
            </a:r>
            <a:r>
              <a:rPr lang="en-US" sz="1600" b="0" dirty="0" err="1" smtClean="0"/>
              <a:t>nano</a:t>
            </a:r>
            <a:r>
              <a:rPr lang="en-US" sz="1600" b="0" dirty="0" smtClean="0"/>
              <a:t>-laser and its coupling to Si waveguides </a:t>
            </a:r>
          </a:p>
          <a:p>
            <a:pPr>
              <a:tabLst>
                <a:tab pos="898525" algn="l"/>
                <a:tab pos="1527175" algn="l"/>
              </a:tabLst>
            </a:pPr>
            <a:r>
              <a:rPr lang="en-US" sz="1600" b="0" dirty="0" smtClean="0"/>
              <a:t>D3.3 	M24 	Fabrication of </a:t>
            </a:r>
            <a:r>
              <a:rPr lang="en-US" sz="1600" b="0" dirty="0" err="1" smtClean="0"/>
              <a:t>plasmonic</a:t>
            </a:r>
            <a:r>
              <a:rPr lang="en-US" sz="1600" b="0" dirty="0" smtClean="0"/>
              <a:t> laser device(TUE) </a:t>
            </a:r>
          </a:p>
          <a:p>
            <a:pPr>
              <a:tabLst>
                <a:tab pos="898525" algn="l"/>
                <a:tab pos="1527175" algn="l"/>
              </a:tabLst>
            </a:pPr>
            <a:r>
              <a:rPr lang="en-US" sz="1600" b="0" dirty="0" smtClean="0"/>
              <a:t>D6.1	M28	Report on characterization results of all </a:t>
            </a:r>
            <a:r>
              <a:rPr lang="en-US" sz="1600" b="0" dirty="0" err="1" smtClean="0"/>
              <a:t>plasmonic</a:t>
            </a:r>
            <a:r>
              <a:rPr lang="en-US" sz="1600" b="0" dirty="0" smtClean="0"/>
              <a:t> de-vices</a:t>
            </a:r>
          </a:p>
          <a:p>
            <a:pPr>
              <a:tabLst>
                <a:tab pos="898525" algn="l"/>
                <a:tab pos="1527175" algn="l"/>
              </a:tabLst>
            </a:pPr>
            <a:r>
              <a:rPr lang="en-US" sz="1600" b="0" dirty="0" smtClean="0"/>
              <a:t>D7.3	M12	Mirror Deliverable of D7.1, which will be available to the public 			on the website. This report will be a filtered version of D7.1 and might 		be extended in order to explain the activities to a broader audience 		(AIT).</a:t>
            </a:r>
            <a:r>
              <a:rPr lang="en-US" sz="1600" b="0" dirty="0" err="1" smtClean="0"/>
              <a:t>Plasmonic</a:t>
            </a:r>
            <a:r>
              <a:rPr lang="en-US" sz="1600" b="0" dirty="0" smtClean="0"/>
              <a:t> components integration to demonstrate chip-to-chip 		interconnect (TUE)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388CB7A-D57C-43E2-8774-278741289922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Navolchi Kickoff Telco             16 November 2011</a:t>
            </a:r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ED OH">
  <a:themeElements>
    <a:clrScheme name="OED OH 1">
      <a:dk1>
        <a:srgbClr val="101073"/>
      </a:dk1>
      <a:lt1>
        <a:srgbClr val="0066CC"/>
      </a:lt1>
      <a:dk2>
        <a:srgbClr val="FFFFFF"/>
      </a:dk2>
      <a:lt2>
        <a:srgbClr val="FF9A00"/>
      </a:lt2>
      <a:accent1>
        <a:srgbClr val="00AEEF"/>
      </a:accent1>
      <a:accent2>
        <a:srgbClr val="D6004A"/>
      </a:accent2>
      <a:accent3>
        <a:srgbClr val="AAB8E2"/>
      </a:accent3>
      <a:accent4>
        <a:srgbClr val="0C0C61"/>
      </a:accent4>
      <a:accent5>
        <a:srgbClr val="AAD3F6"/>
      </a:accent5>
      <a:accent6>
        <a:srgbClr val="C20042"/>
      </a:accent6>
      <a:hlink>
        <a:srgbClr val="AD20AD"/>
      </a:hlink>
      <a:folHlink>
        <a:srgbClr val="7FC241"/>
      </a:folHlink>
    </a:clrScheme>
    <a:fontScheme name="OED O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ED OH 1">
        <a:dk1>
          <a:srgbClr val="101073"/>
        </a:dk1>
        <a:lt1>
          <a:srgbClr val="0066CC"/>
        </a:lt1>
        <a:dk2>
          <a:srgbClr val="FFFFFF"/>
        </a:dk2>
        <a:lt2>
          <a:srgbClr val="FF9A00"/>
        </a:lt2>
        <a:accent1>
          <a:srgbClr val="00AEEF"/>
        </a:accent1>
        <a:accent2>
          <a:srgbClr val="D6004A"/>
        </a:accent2>
        <a:accent3>
          <a:srgbClr val="AAB8E2"/>
        </a:accent3>
        <a:accent4>
          <a:srgbClr val="0C0C61"/>
        </a:accent4>
        <a:accent5>
          <a:srgbClr val="AAD3F6"/>
        </a:accent5>
        <a:accent6>
          <a:srgbClr val="C20042"/>
        </a:accent6>
        <a:hlink>
          <a:srgbClr val="AD20AD"/>
        </a:hlink>
        <a:folHlink>
          <a:srgbClr val="7FC24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OED OH</Template>
  <TotalTime>368</TotalTime>
  <Words>311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OED OH</vt:lpstr>
      <vt:lpstr>NAVOLCHI TU/e report</vt:lpstr>
      <vt:lpstr>Progress</vt:lpstr>
      <vt:lpstr>Response to e-mail request</vt:lpstr>
      <vt:lpstr>Other slides</vt:lpstr>
      <vt:lpstr>Task 3.1, TU/e role</vt:lpstr>
      <vt:lpstr>Task 3.3, TU/e role</vt:lpstr>
      <vt:lpstr>Deliverables and milestones of TU/e</vt:lpstr>
    </vt:vector>
  </TitlesOfParts>
  <Company>TU/e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0</dc:title>
  <dc:creator>Smit</dc:creator>
  <dc:description>Design by Volle Kracht_x000d_
Template by Orange Pepper BV_x000d_
Copyright 2008</dc:description>
  <cp:lastModifiedBy>msmit</cp:lastModifiedBy>
  <cp:revision>30</cp:revision>
  <dcterms:created xsi:type="dcterms:W3CDTF">2008-05-14T15:44:20Z</dcterms:created>
  <dcterms:modified xsi:type="dcterms:W3CDTF">2011-12-09T10:56:18Z</dcterms:modified>
</cp:coreProperties>
</file>