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82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060ED-7331-7E46-B55F-439FC0E1F53B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F84C0-9E13-024E-9792-9F2C7FE7DBE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64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23D65-3196-4D20-AF24-7EFF9370723C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484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5EA-E825-4EDD-B93E-F0FB8F418DC0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B354-8956-4C91-9290-35B5B5627AE5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5EA-E825-4EDD-B93E-F0FB8F418DC0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B354-8956-4C91-9290-35B5B5627AE5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5EA-E825-4EDD-B93E-F0FB8F418DC0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B354-8956-4C91-9290-35B5B5627AE5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5EA-E825-4EDD-B93E-F0FB8F418DC0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B354-8956-4C91-9290-35B5B5627AE5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5EA-E825-4EDD-B93E-F0FB8F418DC0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B354-8956-4C91-9290-35B5B5627AE5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5EA-E825-4EDD-B93E-F0FB8F418DC0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B354-8956-4C91-9290-35B5B5627AE5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5EA-E825-4EDD-B93E-F0FB8F418DC0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B354-8956-4C91-9290-35B5B5627AE5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5EA-E825-4EDD-B93E-F0FB8F418DC0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B354-8956-4C91-9290-35B5B5627AE5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5EA-E825-4EDD-B93E-F0FB8F418DC0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B354-8956-4C91-9290-35B5B5627AE5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5EA-E825-4EDD-B93E-F0FB8F418DC0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B354-8956-4C91-9290-35B5B5627AE5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275EA-E825-4EDD-B93E-F0FB8F418DC0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DB354-8956-4C91-9290-35B5B5627AE5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75EA-E825-4EDD-B93E-F0FB8F418DC0}" type="datetimeFigureOut">
              <a:rPr lang="es-ES" smtClean="0"/>
              <a:t>12/03/12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DB354-8956-4C91-9290-35B5B5627AE5}" type="slidenum">
              <a:rPr lang="es-ES" smtClean="0"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image" Target="../media/image15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92696"/>
            <a:chOff x="0" y="0"/>
            <a:chExt cx="9906000" cy="880244"/>
          </a:xfrm>
        </p:grpSpPr>
        <p:sp>
          <p:nvSpPr>
            <p:cNvPr id="5" name="4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6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1 Título"/>
            <p:cNvSpPr txBox="1">
              <a:spLocks/>
            </p:cNvSpPr>
            <p:nvPr/>
          </p:nvSpPr>
          <p:spPr bwMode="auto">
            <a:xfrm>
              <a:off x="2690749" y="193654"/>
              <a:ext cx="7215251" cy="320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 smtClean="0">
                  <a:solidFill>
                    <a:schemeClr val="bg1"/>
                  </a:solidFill>
                </a:rPr>
                <a:t>Work on (planar) </a:t>
              </a:r>
              <a:r>
                <a:rPr lang="en-GB" sz="2600" b="1" dirty="0" err="1" smtClean="0">
                  <a:solidFill>
                    <a:schemeClr val="bg1"/>
                  </a:solidFill>
                </a:rPr>
                <a:t>Plasmonic</a:t>
              </a:r>
              <a:r>
                <a:rPr lang="en-GB" sz="2600" b="1" dirty="0" smtClean="0">
                  <a:solidFill>
                    <a:schemeClr val="bg1"/>
                  </a:solidFill>
                </a:rPr>
                <a:t> </a:t>
              </a:r>
              <a:r>
                <a:rPr lang="en-GB" sz="2600" b="1" dirty="0" smtClean="0">
                  <a:solidFill>
                    <a:schemeClr val="bg1"/>
                  </a:solidFill>
                </a:rPr>
                <a:t>waveguides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74809"/>
            <a:ext cx="2880000" cy="194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456" y="1414769"/>
            <a:ext cx="2880000" cy="22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CuadroTexto 1"/>
          <p:cNvSpPr txBox="1"/>
          <p:nvPr/>
        </p:nvSpPr>
        <p:spPr>
          <a:xfrm>
            <a:off x="323528" y="692696"/>
            <a:ext cx="6111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Structure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of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the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samples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tested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up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to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now</a:t>
            </a: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  <a:p>
            <a:pPr>
              <a:buFontTx/>
              <a:buChar char="-"/>
            </a:pPr>
            <a:endParaRPr lang="es-ES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cs typeface="Verdana"/>
            </a:endParaRPr>
          </a:p>
          <a:p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cs typeface="Verdana"/>
              </a:rPr>
              <a:t>(a)			(b)			(c)</a:t>
            </a: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4849"/>
            <a:ext cx="2880000" cy="156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60 CuadroTexto"/>
          <p:cNvSpPr txBox="1"/>
          <p:nvPr/>
        </p:nvSpPr>
        <p:spPr>
          <a:xfrm>
            <a:off x="251520" y="3848075"/>
            <a:ext cx="8856984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Different QDs filling factors: 0-10</a:t>
            </a:r>
            <a:r>
              <a:rPr lang="en-GB" sz="2000" baseline="30000" dirty="0" smtClean="0">
                <a:latin typeface="Arial" pitchFamily="34" charset="0"/>
                <a:cs typeface="Arial" pitchFamily="34" charset="0"/>
              </a:rPr>
              <a:t>-3</a:t>
            </a:r>
          </a:p>
          <a:p>
            <a:endParaRPr lang="en-GB" sz="2000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Cladding provides amplification medium</a:t>
            </a:r>
          </a:p>
          <a:p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Symmetric structure c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would lead to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longer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plasmon-polariton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propagation lengths due to refractive index matching of cladding layers.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PL and pump beam light can be coupled even from the top (due to roughness scattering at the Au layer?)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0" y="0"/>
            <a:ext cx="9144000" cy="692696"/>
            <a:chOff x="0" y="0"/>
            <a:chExt cx="9906000" cy="880244"/>
          </a:xfrm>
        </p:grpSpPr>
        <p:sp>
          <p:nvSpPr>
            <p:cNvPr id="5" name="4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6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CuadroTexto 1"/>
          <p:cNvSpPr txBox="1"/>
          <p:nvPr/>
        </p:nvSpPr>
        <p:spPr>
          <a:xfrm>
            <a:off x="107504" y="3247816"/>
            <a:ext cx="388843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PL and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probe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are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superposed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,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but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there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is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not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light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amplification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at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the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availble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laser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pumping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power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and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QDs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.</a:t>
            </a: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83077"/>
            <a:ext cx="4536504" cy="38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15692"/>
            <a:ext cx="4752528" cy="49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851796"/>
            <a:ext cx="4824536" cy="31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3851920" y="4479503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Probe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55976" y="548761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smtClean="0">
                <a:latin typeface="Arial" pitchFamily="34" charset="0"/>
                <a:cs typeface="Arial" pitchFamily="34" charset="0"/>
              </a:rPr>
              <a:t>PL</a:t>
            </a:r>
            <a:endParaRPr lang="es-ES" sz="2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16 Conector recto de flecha"/>
          <p:cNvCxnSpPr/>
          <p:nvPr/>
        </p:nvCxnSpPr>
        <p:spPr>
          <a:xfrm flipV="1">
            <a:off x="4932040" y="4437112"/>
            <a:ext cx="1872208" cy="288032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5" idx="3"/>
          </p:cNvCxnSpPr>
          <p:nvPr/>
        </p:nvCxnSpPr>
        <p:spPr>
          <a:xfrm flipV="1">
            <a:off x="4917348" y="5661248"/>
            <a:ext cx="1454852" cy="5720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1"/>
          <p:cNvSpPr txBox="1"/>
          <p:nvPr/>
        </p:nvSpPr>
        <p:spPr>
          <a:xfrm>
            <a:off x="827584" y="98072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Experimental set-up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with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a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tapered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fiber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to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couple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probe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beam</a:t>
            </a:r>
            <a:r>
              <a:rPr lang="es-E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endParaRPr lang="es-ES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9785" y="692696"/>
            <a:ext cx="48245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1 Título"/>
          <p:cNvSpPr txBox="1">
            <a:spLocks/>
          </p:cNvSpPr>
          <p:nvPr/>
        </p:nvSpPr>
        <p:spPr bwMode="auto">
          <a:xfrm>
            <a:off x="2483768" y="152393"/>
            <a:ext cx="6660232" cy="25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342479" indent="-342479" defTabSz="914257">
              <a:spcBef>
                <a:spcPct val="50000"/>
              </a:spcBef>
              <a:defRPr/>
            </a:pPr>
            <a:r>
              <a:rPr lang="en-GB" sz="2600" b="1" dirty="0" smtClean="0">
                <a:solidFill>
                  <a:schemeClr val="bg1"/>
                </a:solidFill>
              </a:rPr>
              <a:t>Work on (planar) </a:t>
            </a:r>
            <a:r>
              <a:rPr lang="en-GB" sz="2600" b="1" dirty="0" err="1" smtClean="0">
                <a:solidFill>
                  <a:schemeClr val="bg1"/>
                </a:solidFill>
              </a:rPr>
              <a:t>Plasmonic</a:t>
            </a:r>
            <a:r>
              <a:rPr lang="en-GB" sz="2600" b="1" dirty="0" smtClean="0">
                <a:solidFill>
                  <a:schemeClr val="bg1"/>
                </a:solidFill>
              </a:rPr>
              <a:t> </a:t>
            </a:r>
            <a:r>
              <a:rPr lang="en-GB" sz="2600" b="1" dirty="0" smtClean="0">
                <a:solidFill>
                  <a:schemeClr val="bg1"/>
                </a:solidFill>
              </a:rPr>
              <a:t>waveguides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1 Grupo"/>
          <p:cNvGrpSpPr/>
          <p:nvPr/>
        </p:nvGrpSpPr>
        <p:grpSpPr>
          <a:xfrm>
            <a:off x="0" y="0"/>
            <a:ext cx="9144000" cy="880244"/>
            <a:chOff x="0" y="0"/>
            <a:chExt cx="9906000" cy="880244"/>
          </a:xfrm>
        </p:grpSpPr>
        <p:sp>
          <p:nvSpPr>
            <p:cNvPr id="41" name="28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42" name="32 Imagen" descr="ICMUV_v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1 Título"/>
            <p:cNvSpPr txBox="1">
              <a:spLocks/>
            </p:cNvSpPr>
            <p:nvPr/>
          </p:nvSpPr>
          <p:spPr bwMode="auto">
            <a:xfrm>
              <a:off x="2361587" y="193653"/>
              <a:ext cx="7462447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 smtClean="0">
                  <a:solidFill>
                    <a:schemeClr val="bg1"/>
                  </a:solidFill>
                </a:rPr>
                <a:t>Work </a:t>
              </a:r>
              <a:r>
                <a:rPr lang="en-GB" sz="2600" b="1" dirty="0" smtClean="0">
                  <a:solidFill>
                    <a:schemeClr val="bg1"/>
                  </a:solidFill>
                </a:rPr>
                <a:t>on </a:t>
              </a:r>
              <a:r>
                <a:rPr lang="en-GB" sz="2600" b="1" dirty="0" smtClean="0">
                  <a:solidFill>
                    <a:schemeClr val="bg1"/>
                  </a:solidFill>
                </a:rPr>
                <a:t>synthesis of QDs for infrared PDs</a:t>
              </a:r>
              <a:endParaRPr lang="en-GB" sz="26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5" name="Conector recto de flecha 16"/>
          <p:cNvCxnSpPr/>
          <p:nvPr/>
        </p:nvCxnSpPr>
        <p:spPr>
          <a:xfrm>
            <a:off x="5332788" y="6111426"/>
            <a:ext cx="717693" cy="0"/>
          </a:xfrm>
          <a:prstGeom prst="straightConnector1">
            <a:avLst/>
          </a:prstGeom>
          <a:ln>
            <a:solidFill>
              <a:srgbClr val="7F7F7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Agrupar 65"/>
          <p:cNvGrpSpPr/>
          <p:nvPr/>
        </p:nvGrpSpPr>
        <p:grpSpPr>
          <a:xfrm>
            <a:off x="-7512" y="5683359"/>
            <a:ext cx="1785512" cy="978220"/>
            <a:chOff x="-272332" y="1713597"/>
            <a:chExt cx="2333561" cy="1160726"/>
          </a:xfrm>
        </p:grpSpPr>
        <p:sp>
          <p:nvSpPr>
            <p:cNvPr id="88" name="CuadroTexto 87"/>
            <p:cNvSpPr txBox="1"/>
            <p:nvPr/>
          </p:nvSpPr>
          <p:spPr>
            <a:xfrm>
              <a:off x="-272332" y="2253486"/>
              <a:ext cx="2333561" cy="620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 smtClean="0">
                  <a:solidFill>
                    <a:srgbClr val="3B8CC8"/>
                  </a:solidFill>
                </a:rPr>
                <a:t>Oleyamin-capped</a:t>
              </a:r>
              <a:endParaRPr lang="es-ES" sz="1400" b="1" dirty="0" smtClean="0">
                <a:solidFill>
                  <a:srgbClr val="3B8CC8"/>
                </a:solidFill>
              </a:endParaRPr>
            </a:p>
            <a:p>
              <a:pPr algn="ctr"/>
              <a:r>
                <a:rPr lang="es-ES" sz="1400" b="1" dirty="0" smtClean="0">
                  <a:solidFill>
                    <a:srgbClr val="3B8CC8"/>
                  </a:solidFill>
                </a:rPr>
                <a:t> </a:t>
              </a:r>
              <a:r>
                <a:rPr lang="es-ES" sz="1400" b="1" dirty="0" err="1" smtClean="0">
                  <a:solidFill>
                    <a:srgbClr val="3B8CC8"/>
                  </a:solidFill>
                </a:rPr>
                <a:t>PbS</a:t>
              </a:r>
              <a:r>
                <a:rPr lang="es-ES" sz="1400" b="1" dirty="0" smtClean="0">
                  <a:solidFill>
                    <a:srgbClr val="3B8CC8"/>
                  </a:solidFill>
                </a:rPr>
                <a:t> </a:t>
              </a:r>
              <a:r>
                <a:rPr lang="es-ES" sz="1400" b="1" dirty="0" err="1" smtClean="0">
                  <a:solidFill>
                    <a:srgbClr val="3B8CC8"/>
                  </a:solidFill>
                </a:rPr>
                <a:t>QDs</a:t>
              </a:r>
              <a:endParaRPr lang="es-ES" sz="1400" b="1" dirty="0" smtClean="0">
                <a:solidFill>
                  <a:srgbClr val="3B8CC8"/>
                </a:solidFill>
              </a:endParaRPr>
            </a:p>
          </p:txBody>
        </p:sp>
        <p:pic>
          <p:nvPicPr>
            <p:cNvPr id="89" name="Imagen 8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063" y="1713597"/>
              <a:ext cx="1355019" cy="572403"/>
            </a:xfrm>
            <a:prstGeom prst="rect">
              <a:avLst/>
            </a:prstGeom>
          </p:spPr>
        </p:pic>
      </p:grpSp>
      <p:sp>
        <p:nvSpPr>
          <p:cNvPr id="67" name="CuadroTexto 66"/>
          <p:cNvSpPr txBox="1"/>
          <p:nvPr/>
        </p:nvSpPr>
        <p:spPr>
          <a:xfrm>
            <a:off x="4325468" y="6138358"/>
            <a:ext cx="811959" cy="207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QD monolayer</a:t>
            </a:r>
            <a:endParaRPr lang="es-E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8" name="Imagen 6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087" y="5223470"/>
            <a:ext cx="1020720" cy="942290"/>
          </a:xfrm>
          <a:prstGeom prst="rect">
            <a:avLst/>
          </a:prstGeom>
        </p:spPr>
      </p:pic>
      <p:sp>
        <p:nvSpPr>
          <p:cNvPr id="69" name="CuadroTexto 68"/>
          <p:cNvSpPr txBox="1"/>
          <p:nvPr/>
        </p:nvSpPr>
        <p:spPr>
          <a:xfrm>
            <a:off x="6236472" y="6138358"/>
            <a:ext cx="779283" cy="207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QD multilayer</a:t>
            </a:r>
            <a:endParaRPr lang="es-E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0" name="Agrupar 69"/>
          <p:cNvGrpSpPr/>
          <p:nvPr/>
        </p:nvGrpSpPr>
        <p:grpSpPr>
          <a:xfrm>
            <a:off x="1936011" y="5105043"/>
            <a:ext cx="1424938" cy="1341092"/>
            <a:chOff x="2615204" y="1027385"/>
            <a:chExt cx="1862316" cy="1591299"/>
          </a:xfrm>
        </p:grpSpPr>
        <p:sp>
          <p:nvSpPr>
            <p:cNvPr id="86" name="CuadroTexto 85"/>
            <p:cNvSpPr txBox="1"/>
            <p:nvPr/>
          </p:nvSpPr>
          <p:spPr>
            <a:xfrm>
              <a:off x="2702253" y="2253485"/>
              <a:ext cx="1665968" cy="365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QD monolayer</a:t>
              </a:r>
              <a:endParaRPr lang="es-E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7" name="Imagen 8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15204" y="1027385"/>
              <a:ext cx="1862316" cy="1258615"/>
            </a:xfrm>
            <a:prstGeom prst="rect">
              <a:avLst/>
            </a:prstGeom>
          </p:spPr>
        </p:pic>
      </p:grpSp>
      <p:grpSp>
        <p:nvGrpSpPr>
          <p:cNvPr id="71" name="Agrupar 70"/>
          <p:cNvGrpSpPr/>
          <p:nvPr/>
        </p:nvGrpSpPr>
        <p:grpSpPr>
          <a:xfrm>
            <a:off x="1304004" y="5874696"/>
            <a:ext cx="736489" cy="228691"/>
            <a:chOff x="1681288" y="1940632"/>
            <a:chExt cx="962548" cy="271358"/>
          </a:xfrm>
        </p:grpSpPr>
        <p:cxnSp>
          <p:nvCxnSpPr>
            <p:cNvPr id="84" name="Conector recto de flecha 83"/>
            <p:cNvCxnSpPr/>
            <p:nvPr/>
          </p:nvCxnSpPr>
          <p:spPr>
            <a:xfrm>
              <a:off x="1761799" y="2211990"/>
              <a:ext cx="882037" cy="0"/>
            </a:xfrm>
            <a:prstGeom prst="straightConnector1">
              <a:avLst/>
            </a:prstGeom>
            <a:ln>
              <a:solidFill>
                <a:srgbClr val="7F7F7F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CuadroTexto 84"/>
            <p:cNvSpPr txBox="1"/>
            <p:nvPr/>
          </p:nvSpPr>
          <p:spPr>
            <a:xfrm>
              <a:off x="1681288" y="1940632"/>
              <a:ext cx="880796" cy="246221"/>
            </a:xfrm>
            <a:prstGeom prst="rect">
              <a:avLst/>
            </a:prstGeom>
            <a:ln>
              <a:noFill/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none" rtlCol="0">
              <a:spAutoFit/>
            </a:bodyPr>
            <a:lstStyle/>
            <a:p>
              <a:r>
                <a:rPr lang="es-ES" sz="1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Spincoating</a:t>
              </a:r>
              <a:endParaRPr lang="es-ES" sz="1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72" name="Conector recto de flecha 71"/>
          <p:cNvCxnSpPr/>
          <p:nvPr/>
        </p:nvCxnSpPr>
        <p:spPr>
          <a:xfrm>
            <a:off x="3235917" y="6109234"/>
            <a:ext cx="949817" cy="2192"/>
          </a:xfrm>
          <a:prstGeom prst="straightConnector1">
            <a:avLst/>
          </a:prstGeom>
          <a:ln>
            <a:solidFill>
              <a:srgbClr val="7F7F7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uadroTexto 72"/>
          <p:cNvSpPr txBox="1"/>
          <p:nvPr/>
        </p:nvSpPr>
        <p:spPr>
          <a:xfrm>
            <a:off x="3171776" y="6150086"/>
            <a:ext cx="1083619" cy="464230"/>
          </a:xfrm>
          <a:prstGeom prst="rect">
            <a:avLst/>
          </a:prstGeom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00" b="1" dirty="0" err="1" smtClean="0">
                <a:solidFill>
                  <a:srgbClr val="FBAD23"/>
                </a:solidFill>
              </a:rPr>
              <a:t>Ethanedithiol</a:t>
            </a:r>
            <a:endParaRPr lang="es-ES" sz="1000" b="1" dirty="0" smtClean="0">
              <a:solidFill>
                <a:srgbClr val="FBAD23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s-ES" sz="1000" b="1" dirty="0" smtClean="0">
                <a:solidFill>
                  <a:srgbClr val="FBAD23"/>
                </a:solidFill>
              </a:rPr>
              <a:t>HS-CH</a:t>
            </a:r>
            <a:r>
              <a:rPr lang="es-ES" sz="1000" b="1" baseline="-25000" dirty="0" smtClean="0">
                <a:solidFill>
                  <a:srgbClr val="FBAD23"/>
                </a:solidFill>
              </a:rPr>
              <a:t>2</a:t>
            </a:r>
            <a:r>
              <a:rPr lang="es-ES" sz="1000" b="1" dirty="0" smtClean="0">
                <a:solidFill>
                  <a:srgbClr val="FBAD23"/>
                </a:solidFill>
              </a:rPr>
              <a:t>-CH</a:t>
            </a:r>
            <a:r>
              <a:rPr lang="es-ES" sz="1000" b="1" baseline="-25000" dirty="0" smtClean="0">
                <a:solidFill>
                  <a:srgbClr val="FBAD23"/>
                </a:solidFill>
              </a:rPr>
              <a:t>2</a:t>
            </a:r>
            <a:r>
              <a:rPr lang="es-ES" sz="1000" b="1" dirty="0" smtClean="0">
                <a:solidFill>
                  <a:srgbClr val="FBAD23"/>
                </a:solidFill>
              </a:rPr>
              <a:t>-SH</a:t>
            </a:r>
            <a:endParaRPr lang="es-ES" sz="1000" b="1" dirty="0">
              <a:solidFill>
                <a:srgbClr val="FBAD23"/>
              </a:solidFill>
            </a:endParaRPr>
          </a:p>
        </p:txBody>
      </p:sp>
      <p:sp>
        <p:nvSpPr>
          <p:cNvPr id="74" name="CuadroTexto 73"/>
          <p:cNvSpPr txBox="1"/>
          <p:nvPr/>
        </p:nvSpPr>
        <p:spPr>
          <a:xfrm>
            <a:off x="3278250" y="5619073"/>
            <a:ext cx="848862" cy="738664"/>
          </a:xfrm>
          <a:prstGeom prst="rect">
            <a:avLst/>
          </a:prstGeom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7F7F7F"/>
                </a:solidFill>
              </a:rPr>
              <a:t>Ligand</a:t>
            </a:r>
            <a:r>
              <a:rPr lang="es-ES" sz="1400" b="1" dirty="0" smtClean="0">
                <a:solidFill>
                  <a:srgbClr val="7F7F7F"/>
                </a:solidFill>
              </a:rPr>
              <a:t> Exchange</a:t>
            </a:r>
            <a:endParaRPr lang="es-ES" sz="1400" b="1" dirty="0">
              <a:solidFill>
                <a:srgbClr val="7F7F7F"/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5296903" y="5889875"/>
            <a:ext cx="698481" cy="207507"/>
          </a:xfrm>
          <a:prstGeom prst="rect">
            <a:avLst/>
          </a:prstGeom>
          <a:ln>
            <a:noFill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000" b="1" dirty="0" err="1" smtClean="0">
                <a:solidFill>
                  <a:srgbClr val="7F7F7F"/>
                </a:solidFill>
              </a:rPr>
              <a:t>LbL</a:t>
            </a:r>
            <a:endParaRPr lang="es-ES" sz="1000" b="1" dirty="0">
              <a:solidFill>
                <a:srgbClr val="7F7F7F"/>
              </a:solidFill>
            </a:endParaRPr>
          </a:p>
        </p:txBody>
      </p:sp>
      <p:pic>
        <p:nvPicPr>
          <p:cNvPr id="76" name="Imagen 7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5"/>
          <a:stretch/>
        </p:blipFill>
        <p:spPr>
          <a:xfrm>
            <a:off x="6116527" y="5504358"/>
            <a:ext cx="1019173" cy="670504"/>
          </a:xfrm>
          <a:prstGeom prst="rect">
            <a:avLst/>
          </a:prstGeom>
        </p:spPr>
      </p:pic>
      <p:cxnSp>
        <p:nvCxnSpPr>
          <p:cNvPr id="79" name="Conector recto de flecha 16"/>
          <p:cNvCxnSpPr/>
          <p:nvPr/>
        </p:nvCxnSpPr>
        <p:spPr>
          <a:xfrm>
            <a:off x="7281577" y="6130300"/>
            <a:ext cx="447786" cy="0"/>
          </a:xfrm>
          <a:prstGeom prst="straightConnector1">
            <a:avLst/>
          </a:prstGeom>
          <a:ln>
            <a:solidFill>
              <a:srgbClr val="7F7F7F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50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7" t="35807" r="36269" b="26169"/>
          <a:stretch/>
        </p:blipFill>
        <p:spPr>
          <a:xfrm>
            <a:off x="7878770" y="5343544"/>
            <a:ext cx="1189569" cy="11656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7111" y="904717"/>
            <a:ext cx="809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Verdana"/>
                <a:cs typeface="Verdana"/>
              </a:rPr>
              <a:t>1. </a:t>
            </a:r>
            <a:r>
              <a:rPr lang="es-ES" dirty="0" err="1" smtClean="0">
                <a:latin typeface="Verdana"/>
                <a:cs typeface="Verdana"/>
              </a:rPr>
              <a:t>Improvement</a:t>
            </a:r>
            <a:r>
              <a:rPr lang="es-ES" dirty="0" smtClean="0">
                <a:latin typeface="Verdana"/>
                <a:cs typeface="Verdana"/>
              </a:rPr>
              <a:t> of </a:t>
            </a:r>
            <a:r>
              <a:rPr lang="es-ES" dirty="0" err="1" smtClean="0">
                <a:latin typeface="Verdana"/>
                <a:cs typeface="Verdana"/>
              </a:rPr>
              <a:t>the</a:t>
            </a:r>
            <a:r>
              <a:rPr lang="es-ES" dirty="0" smtClean="0">
                <a:latin typeface="Verdana"/>
                <a:cs typeface="Verdana"/>
              </a:rPr>
              <a:t> </a:t>
            </a:r>
            <a:r>
              <a:rPr lang="es-ES" dirty="0" err="1" smtClean="0">
                <a:latin typeface="Verdana"/>
                <a:cs typeface="Verdana"/>
              </a:rPr>
              <a:t>synthesis</a:t>
            </a:r>
            <a:r>
              <a:rPr lang="es-ES" dirty="0" smtClean="0">
                <a:latin typeface="Verdana"/>
                <a:cs typeface="Verdana"/>
              </a:rPr>
              <a:t> of </a:t>
            </a:r>
            <a:r>
              <a:rPr lang="es-ES" dirty="0" err="1" smtClean="0">
                <a:latin typeface="Verdana"/>
                <a:cs typeface="Verdana"/>
              </a:rPr>
              <a:t>PbS</a:t>
            </a:r>
            <a:r>
              <a:rPr lang="es-ES" dirty="0" smtClean="0">
                <a:latin typeface="Verdana"/>
                <a:cs typeface="Verdana"/>
              </a:rPr>
              <a:t> </a:t>
            </a:r>
            <a:r>
              <a:rPr lang="es-ES" dirty="0" err="1" smtClean="0">
                <a:latin typeface="Verdana"/>
                <a:cs typeface="Verdana"/>
              </a:rPr>
              <a:t>to</a:t>
            </a:r>
            <a:r>
              <a:rPr lang="es-ES" dirty="0" smtClean="0">
                <a:latin typeface="Verdana"/>
                <a:cs typeface="Verdana"/>
              </a:rPr>
              <a:t> </a:t>
            </a:r>
            <a:r>
              <a:rPr lang="es-ES" dirty="0" err="1" smtClean="0">
                <a:latin typeface="Verdana"/>
                <a:cs typeface="Verdana"/>
              </a:rPr>
              <a:t>increase</a:t>
            </a:r>
            <a:r>
              <a:rPr lang="es-ES" dirty="0" smtClean="0">
                <a:latin typeface="Verdana"/>
                <a:cs typeface="Verdana"/>
              </a:rPr>
              <a:t> QY and </a:t>
            </a:r>
            <a:r>
              <a:rPr lang="es-ES" dirty="0" err="1" smtClean="0">
                <a:latin typeface="Verdana"/>
                <a:cs typeface="Verdana"/>
              </a:rPr>
              <a:t>stability</a:t>
            </a:r>
            <a:r>
              <a:rPr lang="es-ES" dirty="0" smtClean="0">
                <a:latin typeface="Verdana"/>
                <a:cs typeface="Verdana"/>
              </a:rPr>
              <a:t>.</a:t>
            </a:r>
          </a:p>
          <a:p>
            <a:pPr algn="just"/>
            <a:r>
              <a:rPr lang="es-ES" dirty="0" smtClean="0">
                <a:latin typeface="Verdana"/>
                <a:cs typeface="Verdana"/>
              </a:rPr>
              <a:t>2. </a:t>
            </a:r>
            <a:r>
              <a:rPr lang="es-ES" dirty="0" err="1" smtClean="0">
                <a:latin typeface="Verdana"/>
                <a:cs typeface="Verdana"/>
              </a:rPr>
              <a:t>Synthesis</a:t>
            </a:r>
            <a:r>
              <a:rPr lang="es-ES" dirty="0" smtClean="0">
                <a:latin typeface="Verdana"/>
                <a:cs typeface="Verdana"/>
              </a:rPr>
              <a:t> of </a:t>
            </a:r>
            <a:r>
              <a:rPr lang="es-ES" dirty="0" err="1" smtClean="0">
                <a:latin typeface="Verdana"/>
                <a:cs typeface="Verdana"/>
              </a:rPr>
              <a:t>PbS</a:t>
            </a:r>
            <a:r>
              <a:rPr lang="es-ES" dirty="0" smtClean="0">
                <a:latin typeface="Verdana"/>
                <a:cs typeface="Verdana"/>
              </a:rPr>
              <a:t> </a:t>
            </a:r>
            <a:r>
              <a:rPr lang="es-ES" dirty="0" err="1" smtClean="0">
                <a:latin typeface="Verdana"/>
                <a:cs typeface="Verdana"/>
              </a:rPr>
              <a:t>with</a:t>
            </a:r>
            <a:r>
              <a:rPr lang="es-ES" dirty="0" smtClean="0">
                <a:latin typeface="Verdana"/>
                <a:cs typeface="Verdana"/>
              </a:rPr>
              <a:t> </a:t>
            </a:r>
            <a:r>
              <a:rPr lang="es-ES" dirty="0" err="1" smtClean="0">
                <a:latin typeface="Verdana"/>
                <a:cs typeface="Verdana"/>
              </a:rPr>
              <a:t>absorption</a:t>
            </a:r>
            <a:r>
              <a:rPr lang="es-ES" dirty="0" smtClean="0">
                <a:latin typeface="Verdana"/>
                <a:cs typeface="Verdana"/>
              </a:rPr>
              <a:t> at </a:t>
            </a:r>
            <a:r>
              <a:rPr lang="es-ES" dirty="0" err="1" smtClean="0">
                <a:latin typeface="Verdana"/>
                <a:cs typeface="Verdana"/>
              </a:rPr>
              <a:t>around</a:t>
            </a:r>
            <a:r>
              <a:rPr lang="es-ES" dirty="0" smtClean="0">
                <a:latin typeface="Verdana"/>
                <a:cs typeface="Verdana"/>
              </a:rPr>
              <a:t> 1550 nm.</a:t>
            </a:r>
            <a:endParaRPr lang="es-ES" dirty="0">
              <a:latin typeface="Verdana"/>
              <a:cs typeface="Verdana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816880"/>
              </p:ext>
            </p:extLst>
          </p:nvPr>
        </p:nvGraphicFramePr>
        <p:xfrm>
          <a:off x="1041772" y="1544126"/>
          <a:ext cx="4022725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ph" r:id="rId10" imgW="4023360" imgH="3108960" progId="Origin50.Graph">
                  <p:embed/>
                </p:oleObj>
              </mc:Choice>
              <mc:Fallback>
                <p:oleObj name="Graph" r:id="rId10" imgW="4023360" imgH="3108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1772" y="1544126"/>
                        <a:ext cx="4022725" cy="310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uadroTexto 29"/>
          <p:cNvSpPr txBox="1"/>
          <p:nvPr/>
        </p:nvSpPr>
        <p:spPr>
          <a:xfrm>
            <a:off x="72721" y="4634580"/>
            <a:ext cx="809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Verdana"/>
                <a:cs typeface="Verdana"/>
              </a:rPr>
              <a:t>3. </a:t>
            </a:r>
            <a:r>
              <a:rPr lang="es-ES" dirty="0" err="1" smtClean="0">
                <a:latin typeface="Verdana"/>
                <a:cs typeface="Verdana"/>
              </a:rPr>
              <a:t>Fabrication</a:t>
            </a:r>
            <a:r>
              <a:rPr lang="es-ES" dirty="0" smtClean="0">
                <a:latin typeface="Verdana"/>
                <a:cs typeface="Verdana"/>
              </a:rPr>
              <a:t> of </a:t>
            </a:r>
            <a:r>
              <a:rPr lang="es-ES" dirty="0" err="1" smtClean="0">
                <a:latin typeface="Verdana"/>
                <a:cs typeface="Verdana"/>
              </a:rPr>
              <a:t>multilayers</a:t>
            </a:r>
            <a:r>
              <a:rPr lang="es-ES" dirty="0" smtClean="0">
                <a:latin typeface="Verdana"/>
                <a:cs typeface="Verdana"/>
              </a:rPr>
              <a:t> of </a:t>
            </a:r>
            <a:r>
              <a:rPr lang="es-ES" dirty="0" err="1" smtClean="0">
                <a:latin typeface="Verdana"/>
                <a:cs typeface="Verdana"/>
              </a:rPr>
              <a:t>PbS</a:t>
            </a:r>
            <a:r>
              <a:rPr lang="es-ES" dirty="0" smtClean="0">
                <a:latin typeface="Verdana"/>
                <a:cs typeface="Verdana"/>
              </a:rPr>
              <a:t> </a:t>
            </a:r>
            <a:r>
              <a:rPr lang="es-ES" dirty="0" err="1" smtClean="0">
                <a:latin typeface="Verdana"/>
                <a:cs typeface="Verdana"/>
              </a:rPr>
              <a:t>QDs</a:t>
            </a:r>
            <a:r>
              <a:rPr lang="es-ES" dirty="0" smtClean="0">
                <a:latin typeface="Verdana"/>
                <a:cs typeface="Verdana"/>
              </a:rPr>
              <a:t> </a:t>
            </a:r>
            <a:r>
              <a:rPr lang="es-ES" dirty="0" err="1" smtClean="0">
                <a:latin typeface="Verdana"/>
                <a:cs typeface="Verdana"/>
              </a:rPr>
              <a:t>using</a:t>
            </a:r>
            <a:r>
              <a:rPr lang="es-ES" dirty="0" smtClean="0">
                <a:latin typeface="Verdana"/>
                <a:cs typeface="Verdana"/>
              </a:rPr>
              <a:t> LBL </a:t>
            </a:r>
            <a:r>
              <a:rPr lang="es-ES" dirty="0" err="1" smtClean="0">
                <a:latin typeface="Verdana"/>
                <a:cs typeface="Verdana"/>
              </a:rPr>
              <a:t>technique</a:t>
            </a:r>
            <a:endParaRPr lang="es-ES" dirty="0" smtClean="0">
              <a:latin typeface="Verdana"/>
              <a:cs typeface="Verdana"/>
            </a:endParaRPr>
          </a:p>
        </p:txBody>
      </p:sp>
      <p:pic>
        <p:nvPicPr>
          <p:cNvPr id="6" name="Imagen 5" descr="PbS14_4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42389"/>
          <a:stretch/>
        </p:blipFill>
        <p:spPr>
          <a:xfrm>
            <a:off x="5447862" y="1793699"/>
            <a:ext cx="2608857" cy="260342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623166" y="1918138"/>
            <a:ext cx="61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FF"/>
                </a:solidFill>
              </a:rPr>
              <a:t>TEM</a:t>
            </a:r>
            <a:endParaRPr lang="es-ES" b="1" dirty="0">
              <a:solidFill>
                <a:srgbClr val="FFFFFF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6522728" y="1904124"/>
            <a:ext cx="14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FFFF"/>
                </a:solidFill>
              </a:rPr>
              <a:t>d = 10 ± 2 nm</a:t>
            </a: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0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92696"/>
            <a:chOff x="0" y="0"/>
            <a:chExt cx="9906000" cy="880244"/>
          </a:xfrm>
        </p:grpSpPr>
        <p:sp>
          <p:nvSpPr>
            <p:cNvPr id="5" name="4 Rectángulo"/>
            <p:cNvSpPr/>
            <p:nvPr/>
          </p:nvSpPr>
          <p:spPr bwMode="auto">
            <a:xfrm>
              <a:off x="0" y="0"/>
              <a:ext cx="9906000" cy="836712"/>
            </a:xfrm>
            <a:prstGeom prst="rect">
              <a:avLst/>
            </a:prstGeom>
            <a:solidFill>
              <a:srgbClr val="83A62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6" name="32 Imagen" descr="ICMUV_v4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2257171" cy="880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1 Título"/>
            <p:cNvSpPr txBox="1">
              <a:spLocks/>
            </p:cNvSpPr>
            <p:nvPr/>
          </p:nvSpPr>
          <p:spPr bwMode="auto">
            <a:xfrm>
              <a:off x="3638854" y="193654"/>
              <a:ext cx="3888432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342479" indent="-342479" defTabSz="914257">
                <a:spcBef>
                  <a:spcPct val="50000"/>
                </a:spcBef>
                <a:defRPr/>
              </a:pPr>
              <a:r>
                <a:rPr lang="en-GB" sz="2600" b="1" dirty="0" smtClean="0">
                  <a:solidFill>
                    <a:schemeClr val="bg1"/>
                  </a:solidFill>
                </a:rPr>
                <a:t>Next planned work</a:t>
              </a:r>
              <a:endParaRPr lang="en-GB" sz="2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8" name="CuadroTexto 1"/>
          <p:cNvSpPr txBox="1"/>
          <p:nvPr/>
        </p:nvSpPr>
        <p:spPr>
          <a:xfrm>
            <a:off x="323528" y="910461"/>
            <a:ext cx="2643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 </a:t>
            </a:r>
            <a:r>
              <a:rPr lang="es-ES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New experiments</a:t>
            </a:r>
            <a:endParaRPr lang="es-ES" b="1" smtClean="0">
              <a:solidFill>
                <a:schemeClr val="tx1">
                  <a:lumMod val="50000"/>
                  <a:lumOff val="50000"/>
                </a:schemeClr>
              </a:solidFill>
              <a:latin typeface="Verdana"/>
              <a:cs typeface="Verdana"/>
            </a:endParaRPr>
          </a:p>
          <a:p>
            <a:endParaRPr lang="es-E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7016" y="1412776"/>
            <a:ext cx="8856984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IV-VI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QDs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core-shell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nanorods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as active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medium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waveguides</a:t>
            </a:r>
            <a:endParaRPr lang="es-ES" sz="2000" baseline="30000" dirty="0" smtClean="0">
              <a:latin typeface="Arial" pitchFamily="34" charset="0"/>
              <a:cs typeface="Arial" pitchFamily="34" charset="0"/>
            </a:endParaRPr>
          </a:p>
          <a:p>
            <a:endParaRPr lang="es-ES" sz="2000" baseline="30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Fabrication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tripe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plasmonic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waveguides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Fabrication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infrared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photodetectors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LbL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method</a:t>
            </a: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We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supercontinuun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range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600 – 1600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(and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pumping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laser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 20 </a:t>
            </a:r>
            <a:r>
              <a:rPr lang="es-ES" sz="2000" dirty="0" err="1" smtClean="0">
                <a:latin typeface="Symbol" charset="2"/>
                <a:cs typeface="Symbol" charset="2"/>
              </a:rPr>
              <a:t>m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J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pulsed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at 1064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nm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can be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independently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pumping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QDs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nanorods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274</Words>
  <Application>Microsoft Macintosh PowerPoint</Application>
  <PresentationFormat>Presentación en pantalla (4:3)</PresentationFormat>
  <Paragraphs>45</Paragraphs>
  <Slides>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Tema de Office</vt:lpstr>
      <vt:lpstr>Graph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</dc:creator>
  <cp:lastModifiedBy>Juan Martinez</cp:lastModifiedBy>
  <cp:revision>16</cp:revision>
  <dcterms:created xsi:type="dcterms:W3CDTF">2012-03-12T10:08:49Z</dcterms:created>
  <dcterms:modified xsi:type="dcterms:W3CDTF">2012-03-12T12:34:06Z</dcterms:modified>
</cp:coreProperties>
</file>