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sldIdLst>
    <p:sldId id="284" r:id="rId2"/>
    <p:sldId id="498" r:id="rId3"/>
    <p:sldId id="500" r:id="rId4"/>
    <p:sldId id="499" r:id="rId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C0C0C0"/>
    <a:srgbClr val="00FF00"/>
    <a:srgbClr val="D5E0E5"/>
    <a:srgbClr val="B2B2B2"/>
    <a:srgbClr val="14096A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83657" autoAdjust="0"/>
  </p:normalViewPr>
  <p:slideViewPr>
    <p:cSldViewPr>
      <p:cViewPr>
        <p:scale>
          <a:sx n="100" d="100"/>
          <a:sy n="100" d="100"/>
        </p:scale>
        <p:origin x="-1992" y="-72"/>
      </p:cViewPr>
      <p:guideLst>
        <p:guide orient="horz" pos="2160"/>
        <p:guide pos="2200"/>
        <p:guide pos="2653"/>
        <p:guide pos="2880"/>
        <p:guide pos="3107"/>
        <p:guide pos="3560"/>
        <p:guide pos="4014"/>
        <p:guide pos="2426"/>
        <p:guide pos="17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7881F690-8F99-422C-863D-8B29C442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1F690-8F99-422C-863D-8B29C4422D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4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ue phot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125538"/>
            <a:ext cx="3571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blue tit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516563"/>
            <a:ext cx="22320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619250"/>
            <a:ext cx="5616575" cy="1470025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419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238500"/>
            <a:ext cx="5113337" cy="5508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D0DBE-0599-491C-BD46-CE48106286D0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30BC-D104-4B89-97CA-8F6043CC4D3D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 bar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0248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925" y="6535738"/>
            <a:ext cx="37115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 dirty="0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1175" y="6524625"/>
            <a:ext cx="322263" cy="23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tabLst>
                <a:tab pos="3857625" algn="r"/>
              </a:tabLst>
              <a:defRPr sz="900" b="0" smtClean="0">
                <a:latin typeface="Arial" charset="0"/>
              </a:defRPr>
            </a:lvl1pPr>
          </a:lstStyle>
          <a:p>
            <a:pPr>
              <a:defRPr/>
            </a:pPr>
            <a:fld id="{C7D3E4C2-64ED-461C-8F0D-99C18DAA7D2E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6750" y="6332538"/>
            <a:ext cx="2030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  <a:p>
            <a:pPr lvl="3"/>
            <a:r>
              <a:rPr lang="nl-NL" dirty="0" err="1" smtClean="0"/>
              <a:t>Fourth</a:t>
            </a:r>
            <a:r>
              <a:rPr lang="nl-NL" dirty="0" smtClean="0"/>
              <a:t> level</a:t>
            </a:r>
          </a:p>
          <a:p>
            <a:pPr lvl="4"/>
            <a:r>
              <a:rPr lang="nl-NL" dirty="0" err="1" smtClean="0"/>
              <a:t>Fifth</a:t>
            </a:r>
            <a:r>
              <a:rPr lang="nl-NL" dirty="0" smtClean="0"/>
              <a:t> level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1288" y="616585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8" r:id="rId2"/>
    <p:sldLayoutId id="214748386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 b="1">
          <a:solidFill>
            <a:schemeClr val="tx1"/>
          </a:solidFill>
          <a:latin typeface="+mn-lt"/>
        </a:defRPr>
      </a:lvl2pPr>
      <a:lvl3pPr marL="814388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3pPr>
      <a:lvl4pPr marL="1069975" indent="-254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4pPr>
      <a:lvl5pPr marL="1349375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5pPr>
      <a:lvl6pPr marL="18065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6pPr>
      <a:lvl7pPr marL="22637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7pPr>
      <a:lvl8pPr marL="27209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8pPr>
      <a:lvl9pPr marL="31781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emf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5536" y="2204864"/>
            <a:ext cx="5720531" cy="1296144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Progress meeting</a:t>
            </a:r>
            <a:br>
              <a:rPr lang="en-US" sz="3600" dirty="0" smtClean="0"/>
            </a:br>
            <a:endParaRPr lang="en-US" sz="1800" dirty="0" smtClean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12976"/>
            <a:ext cx="5113338" cy="1440160"/>
          </a:xfrm>
        </p:spPr>
        <p:txBody>
          <a:bodyPr/>
          <a:lstStyle/>
          <a:p>
            <a:pPr eaLnBrk="1" hangingPunct="1"/>
            <a:r>
              <a:rPr lang="nl-NL" sz="2200" b="0" dirty="0" smtClean="0"/>
              <a:t>Victor Calzadilla</a:t>
            </a:r>
          </a:p>
          <a:p>
            <a:pPr eaLnBrk="1" hangingPunct="1"/>
            <a:r>
              <a:rPr lang="nl-NL" sz="2200" b="0" dirty="0" err="1" smtClean="0"/>
              <a:t>Meint</a:t>
            </a:r>
            <a:r>
              <a:rPr lang="nl-NL" sz="2200" b="0" dirty="0" smtClean="0"/>
              <a:t> Smit</a:t>
            </a:r>
          </a:p>
          <a:p>
            <a:pPr eaLnBrk="1" hangingPunct="1"/>
            <a:r>
              <a:rPr lang="nl-NL" sz="2200" b="0" dirty="0" smtClean="0"/>
              <a:t>Andrea Fiore</a:t>
            </a:r>
          </a:p>
          <a:p>
            <a:pPr eaLnBrk="1" hangingPunct="1"/>
            <a:endParaRPr lang="nl-NL" sz="2200" b="0" dirty="0"/>
          </a:p>
          <a:p>
            <a:pPr eaLnBrk="1" hangingPunct="1"/>
            <a:r>
              <a:rPr lang="nl-NL" sz="2200" b="0" dirty="0" smtClean="0"/>
              <a:t>12/03/2012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7233"/>
            <a:ext cx="30431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Current</a:t>
            </a:r>
            <a:r>
              <a:rPr lang="nl-NL" dirty="0" smtClean="0"/>
              <a:t> design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Desirable characteristics:</a:t>
            </a:r>
          </a:p>
          <a:p>
            <a:pPr lvl="1">
              <a:buFontTx/>
              <a:buChar char="-"/>
            </a:pPr>
            <a:r>
              <a:rPr lang="en-US" sz="1600" b="0" dirty="0" smtClean="0"/>
              <a:t>Side emitting structure</a:t>
            </a:r>
          </a:p>
          <a:p>
            <a:pPr lvl="1">
              <a:buFontTx/>
              <a:buChar char="-"/>
            </a:pPr>
            <a:r>
              <a:rPr lang="en-US" sz="1600" b="0" dirty="0" smtClean="0"/>
              <a:t>IMOS compatible</a:t>
            </a:r>
          </a:p>
          <a:p>
            <a:pPr lvl="1">
              <a:buFontTx/>
              <a:buChar char="-"/>
            </a:pPr>
            <a:r>
              <a:rPr lang="en-US" sz="1600" b="0" dirty="0" err="1" smtClean="0"/>
              <a:t>Outcoupling</a:t>
            </a:r>
            <a:r>
              <a:rPr lang="en-US" sz="1600" b="0" dirty="0" smtClean="0"/>
              <a:t> to a Si-waveguide </a:t>
            </a:r>
            <a:r>
              <a:rPr lang="en-US" sz="1600" b="0" dirty="0" smtClean="0"/>
              <a:t>from </a:t>
            </a:r>
            <a:r>
              <a:rPr lang="en-US" sz="1600" b="0" dirty="0" smtClean="0"/>
              <a:t>an </a:t>
            </a:r>
            <a:r>
              <a:rPr lang="en-US" sz="1600" b="0" dirty="0" err="1" smtClean="0"/>
              <a:t>InP</a:t>
            </a:r>
            <a:r>
              <a:rPr lang="en-US" sz="1600" b="0" dirty="0" smtClean="0"/>
              <a:t>-waveguide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2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380312" y="2708920"/>
            <a:ext cx="1200403" cy="2396480"/>
            <a:chOff x="7612057" y="1700808"/>
            <a:chExt cx="1200403" cy="239648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2057" y="1700808"/>
              <a:ext cx="272311" cy="2062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Content Placeholder 83"/>
            <p:cNvSpPr txBox="1">
              <a:spLocks/>
            </p:cNvSpPr>
            <p:nvPr/>
          </p:nvSpPr>
          <p:spPr bwMode="auto">
            <a:xfrm>
              <a:off x="7956376" y="1700808"/>
              <a:ext cx="856084" cy="239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600" b="0" dirty="0" err="1" smtClean="0"/>
                <a:t>InGaAs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InP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Si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Ag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SiN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BCB</a:t>
              </a:r>
            </a:p>
            <a:p>
              <a:pPr marL="0" indent="0">
                <a:buFontTx/>
                <a:buNone/>
              </a:pPr>
              <a:endParaRPr lang="en-US" sz="1800" b="0" dirty="0" smtClean="0"/>
            </a:p>
            <a:p>
              <a:pPr marL="0" indent="0">
                <a:buFontTx/>
                <a:buNone/>
              </a:pPr>
              <a:r>
                <a:rPr lang="en-US" sz="1800" b="0" dirty="0" smtClean="0"/>
                <a:t>	</a:t>
              </a:r>
              <a:endParaRPr lang="en-US" sz="1600" b="0" dirty="0" smtClean="0"/>
            </a:p>
            <a:p>
              <a:pPr marL="271463" indent="-271463">
                <a:buFontTx/>
                <a:buNone/>
              </a:pPr>
              <a:r>
                <a:rPr lang="en-US" sz="1800" b="0" dirty="0" smtClean="0"/>
                <a:t>	</a:t>
              </a:r>
            </a:p>
            <a:p>
              <a:endParaRPr lang="en-US" sz="1800" dirty="0" smtClean="0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95" y="2773733"/>
            <a:ext cx="5831037" cy="3463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59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Optical mode </a:t>
            </a:r>
            <a:r>
              <a:rPr lang="nl-NL" dirty="0" err="1" smtClean="0"/>
              <a:t>properties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5109175"/>
            <a:ext cx="7993062" cy="984121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b="0" dirty="0" smtClean="0"/>
              <a:t>Our interest focuses on a laser width of around 100 nm, which shows losses of 460 cm</a:t>
            </a:r>
            <a:r>
              <a:rPr lang="en-US" sz="1600" b="0" baseline="30000" dirty="0" smtClean="0"/>
              <a:t>-1</a:t>
            </a:r>
            <a:endParaRPr lang="en-US" sz="1600" b="0" dirty="0" smtClean="0"/>
          </a:p>
          <a:p>
            <a:pPr>
              <a:buFontTx/>
              <a:buChar char="-"/>
            </a:pPr>
            <a:r>
              <a:rPr lang="en-US" sz="1600" b="0" dirty="0" smtClean="0"/>
              <a:t>Investigations of the achievable gain in the </a:t>
            </a:r>
            <a:r>
              <a:rPr lang="en-US" sz="1600" b="0" dirty="0" err="1" smtClean="0"/>
              <a:t>nanometric</a:t>
            </a:r>
            <a:r>
              <a:rPr lang="en-US" sz="1600" b="0" dirty="0" smtClean="0"/>
              <a:t> active medium due to high current density are required.</a:t>
            </a:r>
            <a:endParaRPr lang="en-US" sz="1600" dirty="0" smtClean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3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pic>
        <p:nvPicPr>
          <p:cNvPr id="2050" name="Picture 2" descr="C:\Users\vcalzadilla\Desktop\PhD\Modeling\LUMERICAL\MODE Solutions\Laser_IMOS_02-03-2011\newImages\wg100_intensity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8" t="6894" r="21323" b="10373"/>
          <a:stretch/>
        </p:blipFill>
        <p:spPr bwMode="auto">
          <a:xfrm>
            <a:off x="1179860" y="1165873"/>
            <a:ext cx="1115228" cy="175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ontent Placeholder 83"/>
          <p:cNvSpPr txBox="1">
            <a:spLocks/>
          </p:cNvSpPr>
          <p:nvPr/>
        </p:nvSpPr>
        <p:spPr bwMode="auto">
          <a:xfrm rot="16200000">
            <a:off x="130974" y="1678090"/>
            <a:ext cx="1296144" cy="49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0" dirty="0" smtClean="0"/>
              <a:t>Intensity</a:t>
            </a:r>
          </a:p>
          <a:p>
            <a:pPr marL="0" indent="0">
              <a:buFontTx/>
              <a:buNone/>
            </a:pPr>
            <a:endParaRPr lang="en-US" sz="1800" b="0" dirty="0" smtClean="0"/>
          </a:p>
          <a:p>
            <a:pPr marL="0" indent="0">
              <a:buFontTx/>
              <a:buNone/>
            </a:pPr>
            <a:r>
              <a:rPr lang="en-US" sz="1800" b="0" dirty="0" smtClean="0"/>
              <a:t>	</a:t>
            </a:r>
            <a:endParaRPr lang="en-US" sz="1600" b="0" dirty="0" smtClean="0"/>
          </a:p>
          <a:p>
            <a:pPr marL="271463" indent="-271463">
              <a:buFontTx/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sp>
        <p:nvSpPr>
          <p:cNvPr id="20" name="Content Placeholder 83"/>
          <p:cNvSpPr txBox="1">
            <a:spLocks/>
          </p:cNvSpPr>
          <p:nvPr/>
        </p:nvSpPr>
        <p:spPr bwMode="auto">
          <a:xfrm rot="16200000">
            <a:off x="-509898" y="3429483"/>
            <a:ext cx="2392269" cy="67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0" dirty="0" smtClean="0"/>
              <a:t>Intensity cross-section</a:t>
            </a:r>
          </a:p>
          <a:p>
            <a:pPr marL="0" indent="0" algn="ctr">
              <a:buNone/>
            </a:pPr>
            <a:r>
              <a:rPr lang="en-US" sz="1600" b="0" dirty="0" smtClean="0"/>
              <a:t>along core (horizontally)</a:t>
            </a:r>
            <a:endParaRPr lang="en-US" sz="1800" b="0" dirty="0" smtClean="0"/>
          </a:p>
          <a:p>
            <a:endParaRPr lang="en-US" sz="1800" b="0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251" y="929098"/>
            <a:ext cx="4643141" cy="385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2295088" y="1484784"/>
            <a:ext cx="2276912" cy="1088106"/>
            <a:chOff x="2727136" y="1824879"/>
            <a:chExt cx="1772856" cy="864096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4499992" y="1824880"/>
              <a:ext cx="0" cy="864095"/>
            </a:xfrm>
            <a:prstGeom prst="straightConnector1">
              <a:avLst/>
            </a:prstGeom>
            <a:solidFill>
              <a:schemeClr val="accent1"/>
            </a:solidFill>
            <a:ln w="254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lg" len="lg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2727136" y="1824879"/>
              <a:ext cx="1772856" cy="1"/>
            </a:xfrm>
            <a:prstGeom prst="line">
              <a:avLst/>
            </a:prstGeom>
            <a:solidFill>
              <a:schemeClr val="accent1"/>
            </a:solidFill>
            <a:ln w="254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343" name="Group 14342"/>
          <p:cNvGrpSpPr/>
          <p:nvPr/>
        </p:nvGrpSpPr>
        <p:grpSpPr>
          <a:xfrm>
            <a:off x="1179859" y="2792906"/>
            <a:ext cx="1231901" cy="1626694"/>
            <a:chOff x="1179859" y="2792906"/>
            <a:chExt cx="1231901" cy="1626694"/>
          </a:xfrm>
        </p:grpSpPr>
        <p:pic>
          <p:nvPicPr>
            <p:cNvPr id="2051" name="Picture 3" descr="C:\Users\vcalzadilla\Desktop\PhD\Modeling\LUMERICAL\MODE Solutions\Laser_IMOS_02-03-2011\newImages\wg100_intensity_core.jpg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12" t="2850" r="15960" b="15356"/>
            <a:stretch/>
          </p:blipFill>
          <p:spPr bwMode="auto">
            <a:xfrm>
              <a:off x="1179859" y="2792906"/>
              <a:ext cx="1115229" cy="1626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0" name="Straight Arrow Connector 29"/>
            <p:cNvCxnSpPr/>
            <p:nvPr/>
          </p:nvCxnSpPr>
          <p:spPr bwMode="auto">
            <a:xfrm flipV="1">
              <a:off x="1179860" y="2924944"/>
              <a:ext cx="0" cy="14946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1179860" y="4419600"/>
              <a:ext cx="12319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85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Currently</a:t>
            </a:r>
            <a:r>
              <a:rPr lang="nl-NL" dirty="0" smtClean="0"/>
              <a:t>: </a:t>
            </a:r>
            <a:r>
              <a:rPr lang="nl-NL" dirty="0" err="1" smtClean="0"/>
              <a:t>Electrical</a:t>
            </a:r>
            <a:r>
              <a:rPr lang="nl-NL" dirty="0" smtClean="0"/>
              <a:t> </a:t>
            </a:r>
            <a:r>
              <a:rPr lang="nl-NL" dirty="0" err="1" smtClean="0"/>
              <a:t>simulations</a:t>
            </a:r>
            <a:endParaRPr lang="en-US" dirty="0" smtClean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4</a:t>
            </a:fld>
            <a:r>
              <a:rPr lang="nl-NL" sz="1200" dirty="0" smtClean="0"/>
              <a:t>/4</a:t>
            </a:r>
            <a:endParaRPr lang="nl-NL" sz="1200" dirty="0"/>
          </a:p>
        </p:txBody>
      </p:sp>
      <p:sp>
        <p:nvSpPr>
          <p:cNvPr id="11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964704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Simulations to calculate the current density and then estimate the </a:t>
            </a:r>
            <a:r>
              <a:rPr lang="en-US" sz="1800" b="0" dirty="0" err="1" smtClean="0"/>
              <a:t>InGaAs</a:t>
            </a:r>
            <a:r>
              <a:rPr lang="en-US" sz="1800" b="0" dirty="0" smtClean="0"/>
              <a:t> material gain are being carrier out</a:t>
            </a:r>
            <a:r>
              <a:rPr lang="en-US" sz="1800" b="0" dirty="0"/>
              <a:t>. This model is based only in the conductivities of the layers with different doping.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18" name="Content Placeholder 83"/>
          <p:cNvSpPr txBox="1">
            <a:spLocks/>
          </p:cNvSpPr>
          <p:nvPr/>
        </p:nvSpPr>
        <p:spPr bwMode="auto">
          <a:xfrm>
            <a:off x="5402868" y="2636912"/>
            <a:ext cx="309634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800" b="0" dirty="0" smtClean="0"/>
              <a:t>Voltage = 10 </a:t>
            </a:r>
            <a:r>
              <a:rPr lang="en-US" sz="1800" b="0" dirty="0" smtClean="0"/>
              <a:t>V</a:t>
            </a:r>
          </a:p>
          <a:p>
            <a:pPr marL="0" indent="0">
              <a:buFontTx/>
              <a:buNone/>
            </a:pPr>
            <a:endParaRPr lang="en-US" sz="1800" b="0" dirty="0" smtClean="0"/>
          </a:p>
          <a:p>
            <a:pPr>
              <a:buFontTx/>
              <a:buChar char="-"/>
            </a:pPr>
            <a:endParaRPr lang="en-US" sz="1800" b="0" dirty="0"/>
          </a:p>
          <a:p>
            <a:pPr>
              <a:buFontTx/>
              <a:buChar char="-"/>
            </a:pPr>
            <a:r>
              <a:rPr lang="en-US" sz="1800" b="0" dirty="0" smtClean="0"/>
              <a:t>Next activities: properly estimate the material gain and then the final design of the structure.</a:t>
            </a:r>
            <a:endParaRPr lang="en-US" sz="1800" b="0" dirty="0"/>
          </a:p>
          <a:p>
            <a:pPr marL="0" indent="0">
              <a:buFontTx/>
              <a:buNone/>
            </a:pPr>
            <a:endParaRPr lang="en-US" sz="1800" b="0" dirty="0" smtClean="0"/>
          </a:p>
          <a:p>
            <a:pPr marL="0" indent="0">
              <a:buFontTx/>
              <a:buNone/>
            </a:pPr>
            <a:endParaRPr lang="en-US" sz="1800" b="0" dirty="0"/>
          </a:p>
        </p:txBody>
      </p:sp>
      <p:grpSp>
        <p:nvGrpSpPr>
          <p:cNvPr id="4" name="Group 3"/>
          <p:cNvGrpSpPr/>
          <p:nvPr/>
        </p:nvGrpSpPr>
        <p:grpSpPr>
          <a:xfrm>
            <a:off x="597793" y="2325436"/>
            <a:ext cx="4406255" cy="3688957"/>
            <a:chOff x="453777" y="2067743"/>
            <a:chExt cx="4550271" cy="3809529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777" y="2067743"/>
              <a:ext cx="4550271" cy="3809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Content Placeholder 83"/>
            <p:cNvSpPr txBox="1">
              <a:spLocks/>
            </p:cNvSpPr>
            <p:nvPr/>
          </p:nvSpPr>
          <p:spPr bwMode="auto">
            <a:xfrm>
              <a:off x="3054458" y="2480260"/>
              <a:ext cx="1038375" cy="431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600" b="0" dirty="0"/>
                <a:t>p</a:t>
              </a:r>
              <a:r>
                <a:rPr lang="en-US" sz="1600" b="0" dirty="0" smtClean="0"/>
                <a:t>-contact</a:t>
              </a:r>
            </a:p>
            <a:p>
              <a:pPr marL="0" indent="0">
                <a:buFontTx/>
                <a:buNone/>
              </a:pPr>
              <a:endParaRPr lang="en-US" sz="1800" b="0" i="1" dirty="0" smtClean="0"/>
            </a:p>
          </p:txBody>
        </p:sp>
        <p:sp>
          <p:nvSpPr>
            <p:cNvPr id="19" name="Content Placeholder 83"/>
            <p:cNvSpPr txBox="1">
              <a:spLocks/>
            </p:cNvSpPr>
            <p:nvPr/>
          </p:nvSpPr>
          <p:spPr bwMode="auto">
            <a:xfrm>
              <a:off x="797321" y="4472359"/>
              <a:ext cx="1038375" cy="431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FontTx/>
                <a:buNone/>
              </a:pPr>
              <a:r>
                <a:rPr lang="en-US" sz="1600" b="0" dirty="0" smtClean="0"/>
                <a:t>n-contact</a:t>
              </a:r>
            </a:p>
            <a:p>
              <a:pPr marL="0" indent="0">
                <a:buFontTx/>
                <a:buNone/>
              </a:pPr>
              <a:endParaRPr lang="en-US" sz="1800" b="0" i="1" dirty="0" smtClean="0"/>
            </a:p>
          </p:txBody>
        </p:sp>
        <p:cxnSp>
          <p:nvCxnSpPr>
            <p:cNvPr id="3" name="Straight Arrow Connector 2"/>
            <p:cNvCxnSpPr/>
            <p:nvPr/>
          </p:nvCxnSpPr>
          <p:spPr bwMode="auto">
            <a:xfrm>
              <a:off x="945660" y="4705348"/>
              <a:ext cx="0" cy="2682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3432167" y="2710723"/>
              <a:ext cx="0" cy="2819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139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D OH">
  <a:themeElements>
    <a:clrScheme name="OED OH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OED 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ED OH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9462</TotalTime>
  <Words>143</Words>
  <Application>Microsoft Office PowerPoint</Application>
  <PresentationFormat>On-screen Show (4:3)</PresentationFormat>
  <Paragraphs>48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OED OH</vt:lpstr>
      <vt:lpstr>Progress meeting </vt:lpstr>
      <vt:lpstr>Current design</vt:lpstr>
      <vt:lpstr>Optical mode properties</vt:lpstr>
      <vt:lpstr>Currently: Electrical simulations</vt:lpstr>
    </vt:vector>
  </TitlesOfParts>
  <Company>Technische Universiteit Eindhoven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</dc:creator>
  <cp:lastModifiedBy>Calzadilla, V.M.</cp:lastModifiedBy>
  <cp:revision>730</cp:revision>
  <cp:lastPrinted>2012-03-12T09:30:35Z</cp:lastPrinted>
  <dcterms:created xsi:type="dcterms:W3CDTF">2004-05-07T06:33:45Z</dcterms:created>
  <dcterms:modified xsi:type="dcterms:W3CDTF">2012-03-12T12:55:22Z</dcterms:modified>
</cp:coreProperties>
</file>