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797675" cy="9926638"/>
  <p:custDataLst>
    <p:tags r:id="rId10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7"/>
    <a:srgbClr val="038374"/>
    <a:srgbClr val="CAC09A"/>
    <a:srgbClr val="B3A46D"/>
    <a:srgbClr val="FFDF8F"/>
    <a:srgbClr val="7E0000"/>
    <a:srgbClr val="CC0000"/>
    <a:srgbClr val="FFB9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8" autoAdjust="0"/>
    <p:restoredTop sz="93073" autoAdjust="0"/>
  </p:normalViewPr>
  <p:slideViewPr>
    <p:cSldViewPr>
      <p:cViewPr varScale="1">
        <p:scale>
          <a:sx n="68" d="100"/>
          <a:sy n="68" d="100"/>
        </p:scale>
        <p:origin x="-1488" y="-108"/>
      </p:cViewPr>
      <p:guideLst>
        <p:guide orient="horz"/>
        <p:guide orient="horz" pos="4161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0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11125" y="9331325"/>
            <a:ext cx="9286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l">
              <a:buClrTx/>
              <a:buFontTx/>
              <a:buNone/>
              <a:defRPr sz="120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000125" y="9329738"/>
            <a:ext cx="49720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043613" y="9329738"/>
            <a:ext cx="6096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fld id="{6DD6455E-A887-47AF-BD1B-C73DB6C512E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3360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2563" y="9405938"/>
            <a:ext cx="10001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l">
              <a:buClrTx/>
              <a:buFontTx/>
              <a:buNone/>
              <a:defRPr sz="90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309563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gray">
          <a:xfrm>
            <a:off x="396875" y="4248150"/>
            <a:ext cx="6003925" cy="4867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Textmasterformate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82688" y="9401175"/>
            <a:ext cx="49323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90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115050" y="9401175"/>
            <a:ext cx="538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90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fld id="{A27A321F-5709-4991-9409-4FAB13AE497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5081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10000"/>
      </a:spcBef>
      <a:spcAft>
        <a:spcPct val="1000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1588" algn="l" rtl="0" eaLnBrk="0" fontAlgn="base" hangingPunct="0">
      <a:spcBef>
        <a:spcPct val="10000"/>
      </a:spcBef>
      <a:spcAft>
        <a:spcPct val="1000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95263" indent="-192088" algn="l" rtl="0" eaLnBrk="0" fontAlgn="base" hangingPunct="0">
      <a:spcBef>
        <a:spcPct val="10000"/>
      </a:spcBef>
      <a:spcAft>
        <a:spcPct val="10000"/>
      </a:spcAft>
      <a:buClr>
        <a:schemeClr val="accent1"/>
      </a:buClr>
      <a:buFont typeface="Wingdings 2" pitchFamily="18" charset="2"/>
      <a:buChar char="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363538" indent="-166688" algn="l" rtl="0" eaLnBrk="0" fontAlgn="base" hangingPunct="0">
      <a:spcBef>
        <a:spcPct val="10000"/>
      </a:spcBef>
      <a:spcAft>
        <a:spcPct val="10000"/>
      </a:spcAft>
      <a:buClr>
        <a:schemeClr val="accent1"/>
      </a:buClr>
      <a:buFont typeface="Arial" charset="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550863" indent="-185738" algn="l" rtl="0" eaLnBrk="0" fontAlgn="base" hangingPunct="0">
      <a:spcBef>
        <a:spcPct val="10000"/>
      </a:spcBef>
      <a:spcAft>
        <a:spcPct val="10000"/>
      </a:spcAft>
      <a:buClr>
        <a:schemeClr val="accent1"/>
      </a:buClr>
      <a:buFont typeface="Arial" charset="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88661" y="4141130"/>
            <a:ext cx="8966846" cy="235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II_rahmen_neu_tite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4"/>
          <p:cNvSpPr txBox="1">
            <a:spLocks noChangeArrowheads="1"/>
          </p:cNvSpPr>
          <p:nvPr userDrawn="1"/>
        </p:nvSpPr>
        <p:spPr bwMode="auto">
          <a:xfrm>
            <a:off x="147692" y="6467462"/>
            <a:ext cx="367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" u="none" dirty="0">
                <a:ea typeface="ＭＳ Ｐゴシック" pitchFamily="-32" charset="-128"/>
              </a:rPr>
              <a:t>KIT – University of the State of Baden-Wuerttemberg and </a:t>
            </a:r>
            <a:br>
              <a:rPr lang="en-US" sz="800" u="none" dirty="0">
                <a:ea typeface="ＭＳ Ｐゴシック" pitchFamily="-32" charset="-128"/>
              </a:rPr>
            </a:br>
            <a:r>
              <a:rPr lang="en-US" sz="800" u="none" dirty="0">
                <a:ea typeface="ＭＳ Ｐゴシック" pitchFamily="-32" charset="-128"/>
              </a:rPr>
              <a:t>National Research Center of the Helmholtz Association</a:t>
            </a:r>
            <a:r>
              <a:rPr lang="de-DE" sz="800" u="none" dirty="0">
                <a:ea typeface="ＭＳ Ｐゴシック" pitchFamily="-32" charset="-128"/>
              </a:rPr>
              <a:t> </a:t>
            </a:r>
            <a:endParaRPr lang="en-US" sz="800" u="none" dirty="0">
              <a:ea typeface="ＭＳ Ｐゴシック" pitchFamily="-32" charset="-128"/>
            </a:endParaRPr>
          </a:p>
        </p:txBody>
      </p:sp>
      <p:pic>
        <p:nvPicPr>
          <p:cNvPr id="11" name="Picture 13" descr="KIT-Logo-rgb_en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092" y="325424"/>
            <a:ext cx="16192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7350179" y="6462699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e-DE" sz="1600" b="1" u="none" dirty="0">
                <a:solidFill>
                  <a:schemeClr val="bg1"/>
                </a:solidFill>
                <a:ea typeface="+mn-ea"/>
              </a:rPr>
              <a:t>www.ipq.kit.edu</a:t>
            </a:r>
          </a:p>
        </p:txBody>
      </p:sp>
      <p:pic>
        <p:nvPicPr>
          <p:cNvPr id="14" name="Picture 1" descr="Logo_IPQ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6929" y="333362"/>
            <a:ext cx="20716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/>
          <p:cNvSpPr/>
          <p:nvPr userDrawn="1"/>
        </p:nvSpPr>
        <p:spPr bwMode="gray">
          <a:xfrm>
            <a:off x="107504" y="3205025"/>
            <a:ext cx="8928992" cy="93610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endParaRPr kumimoji="0" lang="de-DE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Q-Standard-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428596" y="1124744"/>
            <a:ext cx="8286807" cy="5112569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SzPct val="100000"/>
              <a:buFont typeface="Arial" pitchFamily="34" charset="0"/>
              <a:buChar char="●"/>
              <a:defRPr b="0" i="0" baseline="0"/>
            </a:lvl1pPr>
            <a:lvl2pPr marL="180975" indent="276225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/>
            </a:lvl2pPr>
            <a:lvl3pPr marL="361950" indent="260350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800"/>
            </a:lvl3pPr>
            <a:lvl4pPr marL="542925" indent="260350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800"/>
            </a:lvl4pPr>
            <a:lvl5pPr marL="712788" indent="271463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itel 5"/>
          <p:cNvSpPr>
            <a:spLocks noGrp="1"/>
          </p:cNvSpPr>
          <p:nvPr>
            <p:ph type="title"/>
          </p:nvPr>
        </p:nvSpPr>
        <p:spPr>
          <a:xfrm>
            <a:off x="457200" y="164577"/>
            <a:ext cx="7139136" cy="70609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pc="0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Q-Summary S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4" y="1844824"/>
            <a:ext cx="8286807" cy="1656184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SzPct val="100000"/>
              <a:buFont typeface="Arial" pitchFamily="34" charset="0"/>
              <a:buChar char="●"/>
              <a:defRPr b="0" i="0" baseline="0"/>
            </a:lvl1pPr>
            <a:lvl2pPr marL="180975" indent="276225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/>
            </a:lvl2pPr>
            <a:lvl3pPr marL="361950" indent="260350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800"/>
            </a:lvl3pPr>
            <a:lvl4pPr marL="542925" indent="260350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800"/>
            </a:lvl4pPr>
            <a:lvl5pPr marL="712788" indent="271463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de-DE" dirty="0" smtClean="0"/>
              <a:t> Summary 1</a:t>
            </a:r>
          </a:p>
          <a:p>
            <a:pPr lvl="0"/>
            <a:r>
              <a:rPr lang="de-DE" dirty="0" smtClean="0"/>
              <a:t> Summary 2</a:t>
            </a:r>
          </a:p>
          <a:p>
            <a:pPr lvl="0"/>
            <a:r>
              <a:rPr lang="de-DE" dirty="0" smtClean="0"/>
              <a:t> Summary 3</a:t>
            </a:r>
          </a:p>
        </p:txBody>
      </p:sp>
      <p:sp>
        <p:nvSpPr>
          <p:cNvPr id="7" name="Titel 5"/>
          <p:cNvSpPr>
            <a:spLocks noGrp="1"/>
          </p:cNvSpPr>
          <p:nvPr>
            <p:ph type="title" hasCustomPrompt="1"/>
          </p:nvPr>
        </p:nvSpPr>
        <p:spPr>
          <a:xfrm>
            <a:off x="457200" y="154685"/>
            <a:ext cx="7139136" cy="70609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pc="0" baseline="0"/>
            </a:lvl1pPr>
          </a:lstStyle>
          <a:p>
            <a:r>
              <a:rPr lang="de-DE" dirty="0" smtClean="0"/>
              <a:t>Summary / </a:t>
            </a:r>
            <a:r>
              <a:rPr lang="de-DE" dirty="0" err="1" smtClean="0"/>
              <a:t>Conclusions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Q-No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428596" y="1124744"/>
            <a:ext cx="8286807" cy="5112569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SzPct val="100000"/>
              <a:buFont typeface="Arial" pitchFamily="34" charset="0"/>
              <a:buChar char="●"/>
              <a:defRPr b="0" i="0" baseline="0"/>
            </a:lvl1pPr>
            <a:lvl2pPr marL="180975" indent="276225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/>
            </a:lvl2pPr>
            <a:lvl3pPr marL="361950" indent="260350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800"/>
            </a:lvl3pPr>
            <a:lvl4pPr marL="542925" indent="260350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800"/>
            </a:lvl4pPr>
            <a:lvl5pPr marL="712788" indent="271463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Q_Empty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Q-Picture-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>
          <a:xfrm>
            <a:off x="457200" y="164577"/>
            <a:ext cx="7139136" cy="70609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pc="0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5508104" y="1412777"/>
            <a:ext cx="3207299" cy="4392488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SzPct val="100000"/>
              <a:buFont typeface="Arial" pitchFamily="34" charset="0"/>
              <a:buChar char="●"/>
              <a:defRPr b="0" i="0" baseline="0"/>
            </a:lvl1pPr>
            <a:lvl2pPr marL="180975" indent="276225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/>
            </a:lvl2pPr>
            <a:lvl3pPr marL="361950" indent="260350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800"/>
            </a:lvl3pPr>
            <a:lvl4pPr marL="542925" indent="260350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800"/>
            </a:lvl4pPr>
            <a:lvl5pPr marL="712788" indent="271463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6021288"/>
            <a:ext cx="8247859" cy="26521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400" b="0" baseline="0"/>
            </a:lvl1pPr>
          </a:lstStyle>
          <a:p>
            <a:pPr lvl="0"/>
            <a:r>
              <a:rPr lang="de-DE" dirty="0" err="1" smtClean="0"/>
              <a:t>Ref</a:t>
            </a:r>
            <a:r>
              <a:rPr lang="de-DE" dirty="0" smtClean="0"/>
              <a:t>.: Source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Picture</a:t>
            </a:r>
            <a:endParaRPr lang="de-DE" dirty="0"/>
          </a:p>
        </p:txBody>
      </p:sp>
      <p:sp>
        <p:nvSpPr>
          <p:cNvPr id="8" name="Bildplatzhalter 2"/>
          <p:cNvSpPr>
            <a:spLocks noGrp="1"/>
          </p:cNvSpPr>
          <p:nvPr>
            <p:ph type="pic" sz="quarter" idx="18"/>
          </p:nvPr>
        </p:nvSpPr>
        <p:spPr>
          <a:xfrm>
            <a:off x="467544" y="1412875"/>
            <a:ext cx="4609281" cy="439261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endParaRPr kumimoji="0" lang="en-GB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 bwMode="gray">
          <a:xfrm>
            <a:off x="0" y="6381328"/>
            <a:ext cx="9144000" cy="4766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endParaRPr kumimoji="0" lang="en-GB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Picture 9" descr="KITlogo_4c_frutig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7625" y="219075"/>
            <a:ext cx="1084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" descr="Logo_IPQ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15250" y="6427788"/>
            <a:ext cx="107156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357188" y="6552640"/>
            <a:ext cx="325437" cy="17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fld id="{724AB184-7988-4AA5-9715-870666B7BF37}" type="slidenum">
              <a:rPr lang="de-DE" sz="1000" b="0">
                <a:ea typeface="ＭＳ Ｐゴシック" pitchFamily="-32" charset="-128"/>
              </a:rPr>
              <a:pPr>
                <a:spcBef>
                  <a:spcPct val="50000"/>
                </a:spcBef>
                <a:defRPr/>
              </a:pPr>
              <a:t>‹Nr.›</a:t>
            </a:fld>
            <a:endParaRPr lang="de-DE" sz="1000" b="0" dirty="0">
              <a:ea typeface="ＭＳ Ｐゴシック" pitchFamily="-32" charset="-128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719138" y="6552640"/>
            <a:ext cx="863600" cy="17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fld id="{4E22B05F-DA6B-41C2-A4DE-985520CE3BCF}" type="datetime1">
              <a:rPr lang="de-DE" sz="1000">
                <a:ea typeface="ＭＳ Ｐゴシック" pitchFamily="-32" charset="-128"/>
              </a:rPr>
              <a:pPr>
                <a:defRPr/>
              </a:pPr>
              <a:t>02.04.2012</a:t>
            </a:fld>
            <a:endParaRPr lang="de-DE" sz="1000" dirty="0">
              <a:ea typeface="ＭＳ Ｐゴシック" pitchFamily="-32" charset="-12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610147" y="6504672"/>
            <a:ext cx="24577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Karlsruhe Institute</a:t>
            </a:r>
            <a:r>
              <a:rPr lang="en-GB" sz="1000" baseline="0" dirty="0" smtClean="0"/>
              <a:t> of Technology (KIT)</a:t>
            </a:r>
            <a:endParaRPr lang="en-GB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spc="-15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A7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A7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A7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A7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ts val="0"/>
        </a:spcAft>
        <a:buFont typeface="Arial" pitchFamily="34" charset="0"/>
        <a:buNone/>
        <a:defRPr sz="2000" b="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588" indent="455613" algn="l" rtl="0" eaLnBrk="1" fontAlgn="base" hangingPunct="1">
        <a:spcBef>
          <a:spcPts val="400"/>
        </a:spcBef>
        <a:spcAft>
          <a:spcPts val="0"/>
        </a:spcAft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95263" indent="-192088" algn="l" rtl="0" eaLnBrk="1" fontAlgn="base" hangingPunct="1">
        <a:spcBef>
          <a:spcPts val="400"/>
        </a:spcBef>
        <a:spcAft>
          <a:spcPts val="0"/>
        </a:spcAft>
        <a:buClr>
          <a:schemeClr val="tx1"/>
        </a:buClr>
        <a:buFont typeface="Wingdings 2" pitchFamily="18" charset="2"/>
        <a:buChar char="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363538" indent="-166688" algn="l" rtl="0" eaLnBrk="1" fontAlgn="base" hangingPunct="1">
        <a:spcBef>
          <a:spcPts val="400"/>
        </a:spcBef>
        <a:spcAft>
          <a:spcPts val="0"/>
        </a:spcAft>
        <a:buClr>
          <a:schemeClr val="tx1"/>
        </a:buClr>
        <a:buFont typeface="Arial" charset="0"/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365125" indent="0" algn="l" rtl="0" eaLnBrk="1" fontAlgn="base" hangingPunct="1">
        <a:spcBef>
          <a:spcPts val="400"/>
        </a:spcBef>
        <a:spcAft>
          <a:spcPts val="0"/>
        </a:spcAft>
        <a:buClr>
          <a:schemeClr val="tx1"/>
        </a:buClr>
        <a:buFont typeface="Arial" charset="0"/>
        <a:buNone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1008063" indent="-185738" algn="l" rtl="0" eaLnBrk="1" fontAlgn="base" hangingPunct="1">
        <a:spcBef>
          <a:spcPct val="30000"/>
        </a:spcBef>
        <a:spcAft>
          <a:spcPct val="30000"/>
        </a:spcAft>
        <a:buClr>
          <a:schemeClr val="accent1"/>
        </a:buClr>
        <a:buFont typeface="Arial" charset="0"/>
        <a:buChar char="–"/>
        <a:tabLst>
          <a:tab pos="177800" algn="l"/>
          <a:tab pos="541338" algn="l"/>
        </a:tabLst>
        <a:defRPr sz="1600">
          <a:solidFill>
            <a:schemeClr val="tx1"/>
          </a:solidFill>
          <a:latin typeface="+mn-lt"/>
        </a:defRPr>
      </a:lvl6pPr>
      <a:lvl7pPr marL="1465263" indent="-185738" algn="l" rtl="0" eaLnBrk="1" fontAlgn="base" hangingPunct="1">
        <a:spcBef>
          <a:spcPct val="30000"/>
        </a:spcBef>
        <a:spcAft>
          <a:spcPct val="30000"/>
        </a:spcAft>
        <a:buClr>
          <a:schemeClr val="accent1"/>
        </a:buClr>
        <a:buFont typeface="Arial" charset="0"/>
        <a:buChar char="–"/>
        <a:tabLst>
          <a:tab pos="177800" algn="l"/>
          <a:tab pos="541338" algn="l"/>
        </a:tabLst>
        <a:defRPr sz="1600">
          <a:solidFill>
            <a:schemeClr val="tx1"/>
          </a:solidFill>
          <a:latin typeface="+mn-lt"/>
        </a:defRPr>
      </a:lvl7pPr>
      <a:lvl8pPr marL="1922463" indent="-185738" algn="l" rtl="0" eaLnBrk="1" fontAlgn="base" hangingPunct="1">
        <a:spcBef>
          <a:spcPct val="30000"/>
        </a:spcBef>
        <a:spcAft>
          <a:spcPct val="30000"/>
        </a:spcAft>
        <a:buClr>
          <a:schemeClr val="accent1"/>
        </a:buClr>
        <a:buFont typeface="Arial" charset="0"/>
        <a:buChar char="–"/>
        <a:tabLst>
          <a:tab pos="177800" algn="l"/>
          <a:tab pos="541338" algn="l"/>
        </a:tabLst>
        <a:defRPr sz="1600">
          <a:solidFill>
            <a:schemeClr val="tx1"/>
          </a:solidFill>
          <a:latin typeface="+mn-lt"/>
        </a:defRPr>
      </a:lvl8pPr>
      <a:lvl9pPr marL="2379663" indent="-185738" algn="l" rtl="0" eaLnBrk="1" fontAlgn="base" hangingPunct="1">
        <a:spcBef>
          <a:spcPct val="30000"/>
        </a:spcBef>
        <a:spcAft>
          <a:spcPct val="30000"/>
        </a:spcAft>
        <a:buClr>
          <a:schemeClr val="accent1"/>
        </a:buClr>
        <a:buFont typeface="Arial" charset="0"/>
        <a:buChar char="–"/>
        <a:tabLst>
          <a:tab pos="177800" algn="l"/>
          <a:tab pos="541338" algn="l"/>
        </a:tabLst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2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6875" y="2060848"/>
            <a:ext cx="8370888" cy="105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6875" y="1196752"/>
            <a:ext cx="8389938" cy="10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en-US" sz="2800" b="1" dirty="0" smtClean="0"/>
              <a:t>NAVOLCHI </a:t>
            </a:r>
            <a:r>
              <a:rPr lang="en-US" sz="2800" b="1" dirty="0" err="1" smtClean="0"/>
              <a:t>TeleConf</a:t>
            </a:r>
            <a:r>
              <a:rPr lang="en-US" sz="2800" b="1" dirty="0" smtClean="0"/>
              <a:t>. 02.04.2012</a:t>
            </a:r>
            <a:endParaRPr lang="en-US" sz="28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283324" y="3262706"/>
            <a:ext cx="8386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3"/>
                </a:solidFill>
              </a:rPr>
              <a:t>Institute </a:t>
            </a:r>
            <a:r>
              <a:rPr lang="de-DE" dirty="0" err="1" smtClean="0">
                <a:solidFill>
                  <a:schemeClr val="accent3"/>
                </a:solidFill>
              </a:rPr>
              <a:t>of</a:t>
            </a:r>
            <a:r>
              <a:rPr lang="de-DE" dirty="0" smtClean="0">
                <a:solidFill>
                  <a:schemeClr val="accent3"/>
                </a:solidFill>
              </a:rPr>
              <a:t> </a:t>
            </a:r>
            <a:r>
              <a:rPr lang="de-DE" dirty="0" err="1" smtClean="0">
                <a:solidFill>
                  <a:schemeClr val="accent3"/>
                </a:solidFill>
              </a:rPr>
              <a:t>Photonics</a:t>
            </a:r>
            <a:r>
              <a:rPr lang="de-DE" dirty="0" smtClean="0">
                <a:solidFill>
                  <a:schemeClr val="accent3"/>
                </a:solidFill>
              </a:rPr>
              <a:t> </a:t>
            </a:r>
            <a:r>
              <a:rPr lang="de-DE" dirty="0" err="1" smtClean="0">
                <a:solidFill>
                  <a:schemeClr val="accent3"/>
                </a:solidFill>
              </a:rPr>
              <a:t>and</a:t>
            </a:r>
            <a:r>
              <a:rPr lang="de-DE" dirty="0" smtClean="0">
                <a:solidFill>
                  <a:schemeClr val="accent3"/>
                </a:solidFill>
              </a:rPr>
              <a:t> Quantum Electronics (IPQ), Karlsruhe, Germany</a:t>
            </a:r>
          </a:p>
          <a:p>
            <a:r>
              <a:rPr lang="de-DE" dirty="0">
                <a:solidFill>
                  <a:schemeClr val="accent3"/>
                </a:solidFill>
              </a:rPr>
              <a:t>Institute </a:t>
            </a:r>
            <a:r>
              <a:rPr lang="de-DE" dirty="0" err="1">
                <a:solidFill>
                  <a:schemeClr val="accent3"/>
                </a:solidFill>
              </a:rPr>
              <a:t>of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Microstructural</a:t>
            </a:r>
            <a:r>
              <a:rPr lang="de-DE" dirty="0">
                <a:solidFill>
                  <a:schemeClr val="accent3"/>
                </a:solidFill>
              </a:rPr>
              <a:t> Technology, </a:t>
            </a:r>
            <a:r>
              <a:rPr lang="de-DE" dirty="0" smtClean="0">
                <a:solidFill>
                  <a:schemeClr val="accent3"/>
                </a:solidFill>
              </a:rPr>
              <a:t>Karlsruhe, Germany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Milestones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75" y="1844824"/>
            <a:ext cx="8784976" cy="3691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 bwMode="gray">
          <a:xfrm>
            <a:off x="107504" y="1700808"/>
            <a:ext cx="8960447" cy="2664296"/>
          </a:xfrm>
          <a:prstGeom prst="rect">
            <a:avLst/>
          </a:prstGeom>
          <a:solidFill>
            <a:schemeClr val="bg1">
              <a:alpha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endParaRPr kumimoji="0" lang="de-DE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hteck 5"/>
          <p:cNvSpPr/>
          <p:nvPr/>
        </p:nvSpPr>
        <p:spPr bwMode="gray">
          <a:xfrm>
            <a:off x="282975" y="4365104"/>
            <a:ext cx="8784976" cy="1296144"/>
          </a:xfrm>
          <a:prstGeom prst="rect">
            <a:avLst/>
          </a:prstGeom>
          <a:noFill/>
          <a:ln w="603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endParaRPr kumimoji="0" lang="de-DE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428596" y="836712"/>
            <a:ext cx="8286807" cy="5400601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Modulator </a:t>
            </a:r>
            <a:r>
              <a:rPr lang="en-US" dirty="0" err="1"/>
              <a:t>vs</a:t>
            </a:r>
            <a:r>
              <a:rPr lang="en-US" dirty="0"/>
              <a:t> Phase Modulator</a:t>
            </a: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212572" y="1556791"/>
            <a:ext cx="3855372" cy="511256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SzPct val="100000"/>
              <a:buFont typeface="Arial" pitchFamily="34" charset="0"/>
              <a:buChar char="●"/>
              <a:defRPr sz="2000" b="0" i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276225" algn="l" rtl="0" eaLnBrk="1" fontAlgn="base" hangingPunct="1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361950" indent="260350" algn="l" rtl="0" eaLnBrk="1" fontAlgn="base" hangingPunct="1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542925" indent="260350" algn="l" rtl="0" eaLnBrk="1" fontAlgn="base" hangingPunct="1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712788" indent="271463" algn="l" rtl="0" eaLnBrk="1" fontAlgn="base" hangingPunct="1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008063" indent="-185738" algn="l" rtl="0" eaLnBrk="1" fontAlgn="base" hangingPunct="1">
              <a:spcBef>
                <a:spcPct val="30000"/>
              </a:spcBef>
              <a:spcAft>
                <a:spcPct val="30000"/>
              </a:spcAft>
              <a:buClr>
                <a:schemeClr val="accent1"/>
              </a:buClr>
              <a:buFont typeface="Arial" charset="0"/>
              <a:buChar char="–"/>
              <a:tabLst>
                <a:tab pos="177800" algn="l"/>
                <a:tab pos="541338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1465263" indent="-185738" algn="l" rtl="0" eaLnBrk="1" fontAlgn="base" hangingPunct="1">
              <a:spcBef>
                <a:spcPct val="30000"/>
              </a:spcBef>
              <a:spcAft>
                <a:spcPct val="30000"/>
              </a:spcAft>
              <a:buClr>
                <a:schemeClr val="accent1"/>
              </a:buClr>
              <a:buFont typeface="Arial" charset="0"/>
              <a:buChar char="–"/>
              <a:tabLst>
                <a:tab pos="177800" algn="l"/>
                <a:tab pos="541338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1922463" indent="-185738" algn="l" rtl="0" eaLnBrk="1" fontAlgn="base" hangingPunct="1">
              <a:spcBef>
                <a:spcPct val="30000"/>
              </a:spcBef>
              <a:spcAft>
                <a:spcPct val="30000"/>
              </a:spcAft>
              <a:buClr>
                <a:schemeClr val="accent1"/>
              </a:buClr>
              <a:buFont typeface="Arial" charset="0"/>
              <a:buChar char="–"/>
              <a:tabLst>
                <a:tab pos="177800" algn="l"/>
                <a:tab pos="541338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2379663" indent="-185738" algn="l" rtl="0" eaLnBrk="1" fontAlgn="base" hangingPunct="1">
              <a:spcBef>
                <a:spcPct val="30000"/>
              </a:spcBef>
              <a:spcAft>
                <a:spcPct val="30000"/>
              </a:spcAft>
              <a:buClr>
                <a:schemeClr val="accent1"/>
              </a:buClr>
              <a:buFont typeface="Arial" charset="0"/>
              <a:buChar char="–"/>
              <a:tabLst>
                <a:tab pos="177800" algn="l"/>
                <a:tab pos="541338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b="1" dirty="0" smtClean="0"/>
              <a:t>Surface Plasmon </a:t>
            </a:r>
            <a:r>
              <a:rPr lang="en-US" b="1" dirty="0" err="1" smtClean="0"/>
              <a:t>Polariton</a:t>
            </a:r>
            <a:r>
              <a:rPr lang="en-US" b="1" dirty="0" smtClean="0"/>
              <a:t> Absorption Modulator</a:t>
            </a:r>
            <a:endParaRPr lang="en-US" b="1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323528" y="4149079"/>
            <a:ext cx="3855372" cy="172819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SzPct val="100000"/>
              <a:buFont typeface="Arial" pitchFamily="34" charset="0"/>
              <a:buChar char="●"/>
              <a:defRPr sz="2000" b="0" i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276225" algn="l" rtl="0" eaLnBrk="1" fontAlgn="base" hangingPunct="1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361950" indent="260350" algn="l" rtl="0" eaLnBrk="1" fontAlgn="base" hangingPunct="1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542925" indent="260350" algn="l" rtl="0" eaLnBrk="1" fontAlgn="base" hangingPunct="1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712788" indent="271463" algn="l" rtl="0" eaLnBrk="1" fontAlgn="base" hangingPunct="1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008063" indent="-185738" algn="l" rtl="0" eaLnBrk="1" fontAlgn="base" hangingPunct="1">
              <a:spcBef>
                <a:spcPct val="30000"/>
              </a:spcBef>
              <a:spcAft>
                <a:spcPct val="30000"/>
              </a:spcAft>
              <a:buClr>
                <a:schemeClr val="accent1"/>
              </a:buClr>
              <a:buFont typeface="Arial" charset="0"/>
              <a:buChar char="–"/>
              <a:tabLst>
                <a:tab pos="177800" algn="l"/>
                <a:tab pos="541338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1465263" indent="-185738" algn="l" rtl="0" eaLnBrk="1" fontAlgn="base" hangingPunct="1">
              <a:spcBef>
                <a:spcPct val="30000"/>
              </a:spcBef>
              <a:spcAft>
                <a:spcPct val="30000"/>
              </a:spcAft>
              <a:buClr>
                <a:schemeClr val="accent1"/>
              </a:buClr>
              <a:buFont typeface="Arial" charset="0"/>
              <a:buChar char="–"/>
              <a:tabLst>
                <a:tab pos="177800" algn="l"/>
                <a:tab pos="541338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1922463" indent="-185738" algn="l" rtl="0" eaLnBrk="1" fontAlgn="base" hangingPunct="1">
              <a:spcBef>
                <a:spcPct val="30000"/>
              </a:spcBef>
              <a:spcAft>
                <a:spcPct val="30000"/>
              </a:spcAft>
              <a:buClr>
                <a:schemeClr val="accent1"/>
              </a:buClr>
              <a:buFont typeface="Arial" charset="0"/>
              <a:buChar char="–"/>
              <a:tabLst>
                <a:tab pos="177800" algn="l"/>
                <a:tab pos="541338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2379663" indent="-185738" algn="l" rtl="0" eaLnBrk="1" fontAlgn="base" hangingPunct="1">
              <a:spcBef>
                <a:spcPct val="30000"/>
              </a:spcBef>
              <a:spcAft>
                <a:spcPct val="30000"/>
              </a:spcAft>
              <a:buClr>
                <a:schemeClr val="accent1"/>
              </a:buClr>
              <a:buFont typeface="Arial" charset="0"/>
              <a:buChar char="–"/>
              <a:tabLst>
                <a:tab pos="177800" algn="l"/>
                <a:tab pos="541338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US" b="1" dirty="0" smtClean="0"/>
              <a:t>Surface Plasmon Polariton Phase Modulator</a:t>
            </a:r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897" y="908720"/>
            <a:ext cx="5317787" cy="2528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12097"/>
            <a:ext cx="5472608" cy="260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78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428596" y="836712"/>
            <a:ext cx="8286807" cy="5400601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Modulator </a:t>
            </a:r>
            <a:r>
              <a:rPr lang="en-US" dirty="0" err="1"/>
              <a:t>vs</a:t>
            </a:r>
            <a:r>
              <a:rPr lang="en-US" dirty="0"/>
              <a:t> Phase Modulator</a:t>
            </a: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251520" y="1700807"/>
            <a:ext cx="3855372" cy="108012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SzPct val="100000"/>
              <a:buFont typeface="Arial" pitchFamily="34" charset="0"/>
              <a:buChar char="●"/>
              <a:defRPr sz="2000" b="0" i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276225" algn="l" rtl="0" eaLnBrk="1" fontAlgn="base" hangingPunct="1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361950" indent="260350" algn="l" rtl="0" eaLnBrk="1" fontAlgn="base" hangingPunct="1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542925" indent="260350" algn="l" rtl="0" eaLnBrk="1" fontAlgn="base" hangingPunct="1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712788" indent="271463" algn="l" rtl="0" eaLnBrk="1" fontAlgn="base" hangingPunct="1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008063" indent="-185738" algn="l" rtl="0" eaLnBrk="1" fontAlgn="base" hangingPunct="1">
              <a:spcBef>
                <a:spcPct val="30000"/>
              </a:spcBef>
              <a:spcAft>
                <a:spcPct val="30000"/>
              </a:spcAft>
              <a:buClr>
                <a:schemeClr val="accent1"/>
              </a:buClr>
              <a:buFont typeface="Arial" charset="0"/>
              <a:buChar char="–"/>
              <a:tabLst>
                <a:tab pos="177800" algn="l"/>
                <a:tab pos="541338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1465263" indent="-185738" algn="l" rtl="0" eaLnBrk="1" fontAlgn="base" hangingPunct="1">
              <a:spcBef>
                <a:spcPct val="30000"/>
              </a:spcBef>
              <a:spcAft>
                <a:spcPct val="30000"/>
              </a:spcAft>
              <a:buClr>
                <a:schemeClr val="accent1"/>
              </a:buClr>
              <a:buFont typeface="Arial" charset="0"/>
              <a:buChar char="–"/>
              <a:tabLst>
                <a:tab pos="177800" algn="l"/>
                <a:tab pos="541338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1922463" indent="-185738" algn="l" rtl="0" eaLnBrk="1" fontAlgn="base" hangingPunct="1">
              <a:spcBef>
                <a:spcPct val="30000"/>
              </a:spcBef>
              <a:spcAft>
                <a:spcPct val="30000"/>
              </a:spcAft>
              <a:buClr>
                <a:schemeClr val="accent1"/>
              </a:buClr>
              <a:buFont typeface="Arial" charset="0"/>
              <a:buChar char="–"/>
              <a:tabLst>
                <a:tab pos="177800" algn="l"/>
                <a:tab pos="541338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2379663" indent="-185738" algn="l" rtl="0" eaLnBrk="1" fontAlgn="base" hangingPunct="1">
              <a:spcBef>
                <a:spcPct val="30000"/>
              </a:spcBef>
              <a:spcAft>
                <a:spcPct val="30000"/>
              </a:spcAft>
              <a:buClr>
                <a:schemeClr val="accent1"/>
              </a:buClr>
              <a:buFont typeface="Arial" charset="0"/>
              <a:buChar char="–"/>
              <a:tabLst>
                <a:tab pos="177800" algn="l"/>
                <a:tab pos="541338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b="1" dirty="0" smtClean="0"/>
              <a:t>Surface Plasmon </a:t>
            </a:r>
            <a:r>
              <a:rPr lang="en-US" b="1" dirty="0" err="1" smtClean="0"/>
              <a:t>Polariton</a:t>
            </a:r>
            <a:r>
              <a:rPr lang="en-US" b="1" dirty="0" smtClean="0"/>
              <a:t> Absorption Modulator</a:t>
            </a:r>
            <a:endParaRPr lang="en-US" b="1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5109116" y="1700808"/>
            <a:ext cx="3855372" cy="9721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SzPct val="100000"/>
              <a:buFont typeface="Arial" pitchFamily="34" charset="0"/>
              <a:buChar char="●"/>
              <a:defRPr sz="2000" b="0" i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276225" algn="l" rtl="0" eaLnBrk="1" fontAlgn="base" hangingPunct="1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361950" indent="260350" algn="l" rtl="0" eaLnBrk="1" fontAlgn="base" hangingPunct="1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542925" indent="260350" algn="l" rtl="0" eaLnBrk="1" fontAlgn="base" hangingPunct="1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712788" indent="271463" algn="l" rtl="0" eaLnBrk="1" fontAlgn="base" hangingPunct="1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008063" indent="-185738" algn="l" rtl="0" eaLnBrk="1" fontAlgn="base" hangingPunct="1">
              <a:spcBef>
                <a:spcPct val="30000"/>
              </a:spcBef>
              <a:spcAft>
                <a:spcPct val="30000"/>
              </a:spcAft>
              <a:buClr>
                <a:schemeClr val="accent1"/>
              </a:buClr>
              <a:buFont typeface="Arial" charset="0"/>
              <a:buChar char="–"/>
              <a:tabLst>
                <a:tab pos="177800" algn="l"/>
                <a:tab pos="541338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1465263" indent="-185738" algn="l" rtl="0" eaLnBrk="1" fontAlgn="base" hangingPunct="1">
              <a:spcBef>
                <a:spcPct val="30000"/>
              </a:spcBef>
              <a:spcAft>
                <a:spcPct val="30000"/>
              </a:spcAft>
              <a:buClr>
                <a:schemeClr val="accent1"/>
              </a:buClr>
              <a:buFont typeface="Arial" charset="0"/>
              <a:buChar char="–"/>
              <a:tabLst>
                <a:tab pos="177800" algn="l"/>
                <a:tab pos="541338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1922463" indent="-185738" algn="l" rtl="0" eaLnBrk="1" fontAlgn="base" hangingPunct="1">
              <a:spcBef>
                <a:spcPct val="30000"/>
              </a:spcBef>
              <a:spcAft>
                <a:spcPct val="30000"/>
              </a:spcAft>
              <a:buClr>
                <a:schemeClr val="accent1"/>
              </a:buClr>
              <a:buFont typeface="Arial" charset="0"/>
              <a:buChar char="–"/>
              <a:tabLst>
                <a:tab pos="177800" algn="l"/>
                <a:tab pos="541338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2379663" indent="-185738" algn="l" rtl="0" eaLnBrk="1" fontAlgn="base" hangingPunct="1">
              <a:spcBef>
                <a:spcPct val="30000"/>
              </a:spcBef>
              <a:spcAft>
                <a:spcPct val="30000"/>
              </a:spcAft>
              <a:buClr>
                <a:schemeClr val="accent1"/>
              </a:buClr>
              <a:buFont typeface="Arial" charset="0"/>
              <a:buChar char="–"/>
              <a:tabLst>
                <a:tab pos="177800" algn="l"/>
                <a:tab pos="541338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US" b="1" dirty="0" smtClean="0"/>
              <a:t>Surface Plasmon Polariton Phase Modulator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868" y="2708920"/>
            <a:ext cx="4603132" cy="345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630927"/>
              </p:ext>
            </p:extLst>
          </p:nvPr>
        </p:nvGraphicFramePr>
        <p:xfrm>
          <a:off x="2339752" y="4149080"/>
          <a:ext cx="15367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4" imgW="1536480" imgH="812520" progId="Equation.DSMT4">
                  <p:embed/>
                </p:oleObj>
              </mc:Choice>
              <mc:Fallback>
                <p:oleObj name="Equation" r:id="rId4" imgW="153648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39752" y="4149080"/>
                        <a:ext cx="15367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239702"/>
              </p:ext>
            </p:extLst>
          </p:nvPr>
        </p:nvGraphicFramePr>
        <p:xfrm>
          <a:off x="5360640" y="3140968"/>
          <a:ext cx="13716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6" imgW="1371600" imgH="812520" progId="Equation.DSMT4">
                  <p:embed/>
                </p:oleObj>
              </mc:Choice>
              <mc:Fallback>
                <p:oleObj name="Equation" r:id="rId6" imgW="137160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60640" y="3140968"/>
                        <a:ext cx="13716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096" y="2708920"/>
            <a:ext cx="4669851" cy="360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2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r>
              <a:rPr lang="de-DE" dirty="0" err="1" smtClean="0"/>
              <a:t>Tapered</a:t>
            </a:r>
            <a:r>
              <a:rPr lang="de-DE" dirty="0" smtClean="0"/>
              <a:t> </a:t>
            </a:r>
            <a:r>
              <a:rPr lang="de-DE" dirty="0" err="1" smtClean="0"/>
              <a:t>Coupling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Optimized</a:t>
            </a:r>
            <a:r>
              <a:rPr lang="de-DE" dirty="0" smtClean="0"/>
              <a:t> </a:t>
            </a:r>
            <a:r>
              <a:rPr lang="de-DE" dirty="0" err="1" smtClean="0"/>
              <a:t>Couplers</a:t>
            </a:r>
            <a:endParaRPr lang="de-DE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105" y="1556792"/>
            <a:ext cx="7602862" cy="164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2156190" y="3152310"/>
            <a:ext cx="4504042" cy="324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05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smtClean="0"/>
              <a:t> Side </a:t>
            </a:r>
            <a:r>
              <a:rPr lang="de-DE" dirty="0" err="1" smtClean="0"/>
              <a:t>Coupling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Optimized</a:t>
            </a:r>
            <a:r>
              <a:rPr lang="de-DE" dirty="0"/>
              <a:t> </a:t>
            </a:r>
            <a:r>
              <a:rPr lang="de-DE" dirty="0" err="1"/>
              <a:t>Couplers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897" y="908720"/>
            <a:ext cx="5317787" cy="2528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58240"/>
            <a:ext cx="8208912" cy="244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17630"/>
            <a:ext cx="7056784" cy="279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619672" y="836712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Coupling</a:t>
            </a:r>
            <a:r>
              <a:rPr lang="de-DE" dirty="0" smtClean="0"/>
              <a:t> </a:t>
            </a:r>
            <a:r>
              <a:rPr lang="de-DE" dirty="0" err="1" smtClean="0"/>
              <a:t>efficiency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5148064" y="836712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Coupling</a:t>
            </a:r>
            <a:r>
              <a:rPr lang="de-DE" dirty="0" smtClean="0"/>
              <a:t> </a:t>
            </a:r>
            <a:r>
              <a:rPr lang="de-DE" dirty="0" err="1" smtClean="0"/>
              <a:t>Length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711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usepackage[T1]{fontenc}&#10;\usepackage{textcomp}&#10;\usepackage{mathptmx, courier}&#10;\usepackage[scaled]{helvet}&#10;\usepackage{mathpazo}&#10;\begin{document}&#10;&#10;\end{document}&#10;"/>
  <p:tag name="EMBEDFONTS" val="0"/>
  <p:tag name="TEXPOINTINIT" val=""/>
  <p:tag name="ACCESSLIST" val=""/>
</p:tagLst>
</file>

<file path=ppt/theme/theme1.xml><?xml version="1.0" encoding="utf-8"?>
<a:theme xmlns:a="http://schemas.openxmlformats.org/drawingml/2006/main" name="KIT-PPT-TemplateIPQ_2010_v3">
  <a:themeElements>
    <a:clrScheme name="KSRI Standardmaster 1">
      <a:dk1>
        <a:srgbClr val="000000"/>
      </a:dk1>
      <a:lt1>
        <a:srgbClr val="FFFFFF"/>
      </a:lt1>
      <a:dk2>
        <a:srgbClr val="669DC1"/>
      </a:dk2>
      <a:lt2>
        <a:srgbClr val="004798"/>
      </a:lt2>
      <a:accent1>
        <a:srgbClr val="009682"/>
      </a:accent1>
      <a:accent2>
        <a:srgbClr val="4CB5A7"/>
      </a:accent2>
      <a:accent3>
        <a:srgbClr val="FFFFFF"/>
      </a:accent3>
      <a:accent4>
        <a:srgbClr val="000000"/>
      </a:accent4>
      <a:accent5>
        <a:srgbClr val="AAC9C1"/>
      </a:accent5>
      <a:accent6>
        <a:srgbClr val="44A497"/>
      </a:accent6>
      <a:hlink>
        <a:srgbClr val="7FCAC0"/>
      </a:hlink>
      <a:folHlink>
        <a:srgbClr val="B2DFD9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1"/>
          </a:buClr>
          <a:buSzTx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1"/>
          </a:buClr>
          <a:buSzTx/>
          <a:buFont typeface="Wingdings 2" pitchFamily="18" charset="2"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SRI Standardmaster 1">
        <a:dk1>
          <a:srgbClr val="000000"/>
        </a:dk1>
        <a:lt1>
          <a:srgbClr val="FFFFFF"/>
        </a:lt1>
        <a:dk2>
          <a:srgbClr val="669DC1"/>
        </a:dk2>
        <a:lt2>
          <a:srgbClr val="004798"/>
        </a:lt2>
        <a:accent1>
          <a:srgbClr val="009682"/>
        </a:accent1>
        <a:accent2>
          <a:srgbClr val="4CB5A7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44A497"/>
        </a:accent6>
        <a:hlink>
          <a:srgbClr val="7FCAC0"/>
        </a:hlink>
        <a:folHlink>
          <a:srgbClr val="B2DFD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669DC1"/>
      </a:dk2>
      <a:lt2>
        <a:srgbClr val="004798"/>
      </a:lt2>
      <a:accent1>
        <a:srgbClr val="009682"/>
      </a:accent1>
      <a:accent2>
        <a:srgbClr val="4CB5A7"/>
      </a:accent2>
      <a:accent3>
        <a:srgbClr val="FFFFFF"/>
      </a:accent3>
      <a:accent4>
        <a:srgbClr val="000000"/>
      </a:accent4>
      <a:accent5>
        <a:srgbClr val="AAC9C1"/>
      </a:accent5>
      <a:accent6>
        <a:srgbClr val="44A497"/>
      </a:accent6>
      <a:hlink>
        <a:srgbClr val="7FCAC0"/>
      </a:hlink>
      <a:folHlink>
        <a:srgbClr val="B2DFD9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669DC1"/>
      </a:dk2>
      <a:lt2>
        <a:srgbClr val="004798"/>
      </a:lt2>
      <a:accent1>
        <a:srgbClr val="009682"/>
      </a:accent1>
      <a:accent2>
        <a:srgbClr val="4CB5A7"/>
      </a:accent2>
      <a:accent3>
        <a:srgbClr val="FFFFFF"/>
      </a:accent3>
      <a:accent4>
        <a:srgbClr val="000000"/>
      </a:accent4>
      <a:accent5>
        <a:srgbClr val="AAC9C1"/>
      </a:accent5>
      <a:accent6>
        <a:srgbClr val="44A497"/>
      </a:accent6>
      <a:hlink>
        <a:srgbClr val="7FCAC0"/>
      </a:hlink>
      <a:folHlink>
        <a:srgbClr val="B2DFD9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KIT-PPT-TemplateIPQ_2010_v3</Template>
  <TotalTime>0</TotalTime>
  <Words>72</Words>
  <Application>Microsoft Office PowerPoint</Application>
  <PresentationFormat>Bildschirmpräsentation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8" baseType="lpstr">
      <vt:lpstr>KIT-PPT-TemplateIPQ_2010_v3</vt:lpstr>
      <vt:lpstr>Equation</vt:lpstr>
      <vt:lpstr>PowerPoint-Präsentation</vt:lpstr>
      <vt:lpstr>Upcoming Milestones</vt:lpstr>
      <vt:lpstr>Absorption Modulator vs Phase Modulator</vt:lpstr>
      <vt:lpstr>Absorption Modulator vs Phase Modulator</vt:lpstr>
      <vt:lpstr>Optimized Couplers</vt:lpstr>
      <vt:lpstr>Optimized Couplers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stud</dc:creator>
  <cp:lastModifiedBy>Melikyan</cp:lastModifiedBy>
  <cp:revision>33</cp:revision>
  <dcterms:created xsi:type="dcterms:W3CDTF">2010-12-15T15:27:12Z</dcterms:created>
  <dcterms:modified xsi:type="dcterms:W3CDTF">2012-04-02T12:21:55Z</dcterms:modified>
</cp:coreProperties>
</file>