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8"/>
  </p:notesMasterIdLst>
  <p:sldIdLst>
    <p:sldId id="284" r:id="rId2"/>
    <p:sldId id="498" r:id="rId3"/>
    <p:sldId id="500" r:id="rId4"/>
    <p:sldId id="499" r:id="rId5"/>
    <p:sldId id="501" r:id="rId6"/>
    <p:sldId id="502" r:id="rId7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  <a:srgbClr val="C0C0C0"/>
    <a:srgbClr val="00FF00"/>
    <a:srgbClr val="D5E0E5"/>
    <a:srgbClr val="B2B2B2"/>
    <a:srgbClr val="14096A"/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83657" autoAdjust="0"/>
  </p:normalViewPr>
  <p:slideViewPr>
    <p:cSldViewPr>
      <p:cViewPr>
        <p:scale>
          <a:sx n="75" d="100"/>
          <a:sy n="75" d="100"/>
        </p:scale>
        <p:origin x="-2664" y="-576"/>
      </p:cViewPr>
      <p:guideLst>
        <p:guide orient="horz" pos="2160"/>
        <p:guide pos="2200"/>
        <p:guide pos="2653"/>
        <p:guide pos="2880"/>
        <p:guide pos="3107"/>
        <p:guide pos="3560"/>
        <p:guide pos="4014"/>
        <p:guide pos="2426"/>
        <p:guide pos="174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fld id="{7881F690-8F99-422C-863D-8B29C4422D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349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81F690-8F99-422C-863D-8B29C4422D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584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lue phot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25" y="1125538"/>
            <a:ext cx="3571875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blue titl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5516563"/>
            <a:ext cx="2232025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11188" y="1619250"/>
            <a:ext cx="5616575" cy="1470025"/>
          </a:xfrm>
        </p:spPr>
        <p:txBody>
          <a:bodyPr anchor="t"/>
          <a:lstStyle>
            <a:lvl1pPr>
              <a:defRPr/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41984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238500"/>
            <a:ext cx="5113337" cy="550863"/>
          </a:xfrm>
        </p:spPr>
        <p:txBody>
          <a:bodyPr/>
          <a:lstStyle>
            <a:lvl1pPr marL="0" indent="0">
              <a:buFontTx/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nl-NL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Overview PhI Research           PhI colloquium        5 Sept 2011</a:t>
            </a: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D0DBE-0599-491C-BD46-CE48106286D0}" type="slidenum">
              <a:rPr lang="nl-NL" smtClean="0"/>
              <a:pPr>
                <a:defRPr/>
              </a:pPr>
              <a:t>‹#›</a:t>
            </a:fld>
            <a:r>
              <a:rPr lang="nl-NL" dirty="0" smtClean="0"/>
              <a:t>/61</a:t>
            </a:r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Overview PhI Research           PhI colloquium        5 Sept 2011</a:t>
            </a: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E30BC-D104-4B89-97CA-8F6043CC4D3D}" type="slidenum">
              <a:rPr lang="nl-NL" smtClean="0"/>
              <a:pPr>
                <a:defRPr/>
              </a:pPr>
              <a:t>‹#›</a:t>
            </a:fld>
            <a:r>
              <a:rPr lang="nl-NL" dirty="0" smtClean="0"/>
              <a:t>/61</a:t>
            </a:r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lue bar smal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89820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0"/>
            <a:ext cx="80248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</a:p>
        </p:txBody>
      </p:sp>
      <p:sp>
        <p:nvSpPr>
          <p:cNvPr id="41882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8925" y="6535738"/>
            <a:ext cx="371157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900" b="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Overview PhI Research           PhI colloquium        5 Sept 2011</a:t>
            </a:r>
            <a:endParaRPr lang="nl-NL" dirty="0"/>
          </a:p>
        </p:txBody>
      </p:sp>
      <p:sp>
        <p:nvSpPr>
          <p:cNvPr id="41882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1175" y="6524625"/>
            <a:ext cx="322263" cy="2301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tabLst>
                <a:tab pos="3857625" algn="r"/>
              </a:tabLst>
              <a:defRPr sz="900" b="0" smtClean="0">
                <a:latin typeface="Arial" charset="0"/>
              </a:defRPr>
            </a:lvl1pPr>
          </a:lstStyle>
          <a:p>
            <a:pPr>
              <a:defRPr/>
            </a:pPr>
            <a:fld id="{C7D3E4C2-64ED-461C-8F0D-99C18DAA7D2E}" type="slidenum">
              <a:rPr lang="nl-NL" smtClean="0"/>
              <a:pPr>
                <a:defRPr/>
              </a:pPr>
              <a:t>‹#›</a:t>
            </a:fld>
            <a:r>
              <a:rPr lang="nl-NL" dirty="0" smtClean="0"/>
              <a:t>/61</a:t>
            </a:r>
            <a:endParaRPr lang="nl-NL" dirty="0"/>
          </a:p>
        </p:txBody>
      </p:sp>
      <p:pic>
        <p:nvPicPr>
          <p:cNvPr id="2054" name="Picture 6" descr="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6750" y="6332538"/>
            <a:ext cx="20304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600200"/>
            <a:ext cx="7993062" cy="413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 smtClean="0"/>
              <a:t>Click to </a:t>
            </a:r>
            <a:r>
              <a:rPr lang="nl-NL" dirty="0" err="1" smtClean="0"/>
              <a:t>edit</a:t>
            </a:r>
            <a:r>
              <a:rPr lang="nl-NL" dirty="0" smtClean="0"/>
              <a:t> </a:t>
            </a:r>
            <a:r>
              <a:rPr lang="nl-NL" dirty="0" err="1" smtClean="0"/>
              <a:t>Master</a:t>
            </a:r>
            <a:r>
              <a:rPr lang="nl-NL" dirty="0" smtClean="0"/>
              <a:t> </a:t>
            </a:r>
            <a:r>
              <a:rPr lang="nl-NL" dirty="0" err="1" smtClean="0"/>
              <a:t>text</a:t>
            </a:r>
            <a:r>
              <a:rPr lang="nl-NL" dirty="0" smtClean="0"/>
              <a:t> </a:t>
            </a:r>
            <a:r>
              <a:rPr lang="nl-NL" dirty="0" err="1" smtClean="0"/>
              <a:t>styles</a:t>
            </a:r>
            <a:endParaRPr lang="nl-NL" dirty="0" smtClean="0"/>
          </a:p>
          <a:p>
            <a:pPr lvl="1"/>
            <a:r>
              <a:rPr lang="nl-NL" dirty="0" err="1" smtClean="0"/>
              <a:t>Second</a:t>
            </a:r>
            <a:r>
              <a:rPr lang="nl-NL" dirty="0" smtClean="0"/>
              <a:t> level</a:t>
            </a:r>
          </a:p>
          <a:p>
            <a:pPr lvl="2"/>
            <a:r>
              <a:rPr lang="nl-NL" dirty="0" err="1" smtClean="0"/>
              <a:t>Third</a:t>
            </a:r>
            <a:r>
              <a:rPr lang="nl-NL" dirty="0" smtClean="0"/>
              <a:t> level</a:t>
            </a:r>
          </a:p>
          <a:p>
            <a:pPr lvl="3"/>
            <a:r>
              <a:rPr lang="nl-NL" dirty="0" err="1" smtClean="0"/>
              <a:t>Fourth</a:t>
            </a:r>
            <a:r>
              <a:rPr lang="nl-NL" dirty="0" smtClean="0"/>
              <a:t> level</a:t>
            </a:r>
          </a:p>
          <a:p>
            <a:pPr lvl="4"/>
            <a:r>
              <a:rPr lang="nl-NL" dirty="0" err="1" smtClean="0"/>
              <a:t>Fifth</a:t>
            </a:r>
            <a:r>
              <a:rPr lang="nl-NL" dirty="0" smtClean="0"/>
              <a:t> level</a:t>
            </a: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21288" y="6165850"/>
            <a:ext cx="1295400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68" r:id="rId2"/>
    <p:sldLayoutId id="2147483869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268288" indent="-2682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34988" indent="-2651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200" b="1">
          <a:solidFill>
            <a:schemeClr val="tx1"/>
          </a:solidFill>
          <a:latin typeface="+mn-lt"/>
        </a:defRPr>
      </a:lvl2pPr>
      <a:lvl3pPr marL="814388" indent="-2778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3pPr>
      <a:lvl4pPr marL="1069975" indent="-2540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4pPr>
      <a:lvl5pPr marL="1349375" indent="-2778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5pPr>
      <a:lvl6pPr marL="1806575" indent="-277813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6pPr>
      <a:lvl7pPr marL="2263775" indent="-277813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7pPr>
      <a:lvl8pPr marL="2720975" indent="-277813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8pPr>
      <a:lvl9pPr marL="3178175" indent="-277813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8.png"/><Relationship Id="rId7" Type="http://schemas.openxmlformats.org/officeDocument/2006/relationships/image" Target="../media/image19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emf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95536" y="2204864"/>
            <a:ext cx="5720531" cy="1296144"/>
          </a:xfrm>
        </p:spPr>
        <p:txBody>
          <a:bodyPr/>
          <a:lstStyle/>
          <a:p>
            <a:pPr eaLnBrk="1" hangingPunct="1"/>
            <a:r>
              <a:rPr lang="en-US" sz="3600" dirty="0" smtClean="0"/>
              <a:t>Progress meeting</a:t>
            </a:r>
            <a:br>
              <a:rPr lang="en-US" sz="3600" dirty="0" smtClean="0"/>
            </a:br>
            <a:endParaRPr lang="en-US" sz="1800" dirty="0" smtClean="0"/>
          </a:p>
        </p:txBody>
      </p:sp>
      <p:sp>
        <p:nvSpPr>
          <p:cNvPr id="4099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395536" y="3212976"/>
            <a:ext cx="5113338" cy="1440160"/>
          </a:xfrm>
        </p:spPr>
        <p:txBody>
          <a:bodyPr/>
          <a:lstStyle/>
          <a:p>
            <a:pPr eaLnBrk="1" hangingPunct="1"/>
            <a:r>
              <a:rPr lang="nl-NL" sz="2200" b="0" dirty="0" smtClean="0"/>
              <a:t>Victor Calzadilla</a:t>
            </a:r>
          </a:p>
          <a:p>
            <a:pPr eaLnBrk="1" hangingPunct="1"/>
            <a:r>
              <a:rPr lang="nl-NL" sz="2200" b="0" dirty="0" err="1" smtClean="0"/>
              <a:t>Meint</a:t>
            </a:r>
            <a:r>
              <a:rPr lang="nl-NL" sz="2200" b="0" dirty="0" smtClean="0"/>
              <a:t> Smit</a:t>
            </a:r>
          </a:p>
          <a:p>
            <a:pPr eaLnBrk="1" hangingPunct="1"/>
            <a:r>
              <a:rPr lang="nl-NL" sz="2200" b="0" dirty="0" smtClean="0"/>
              <a:t>Andrea Fiore</a:t>
            </a:r>
          </a:p>
          <a:p>
            <a:pPr eaLnBrk="1" hangingPunct="1"/>
            <a:endParaRPr lang="nl-NL" sz="2200" b="0" dirty="0"/>
          </a:p>
          <a:p>
            <a:pPr eaLnBrk="1" hangingPunct="1"/>
            <a:r>
              <a:rPr lang="nl-NL" sz="2200" b="0" dirty="0" smtClean="0"/>
              <a:t>02/04/2012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517233"/>
            <a:ext cx="3043139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8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Structure</a:t>
            </a:r>
            <a:r>
              <a:rPr lang="nl-NL" dirty="0" smtClean="0"/>
              <a:t> 1</a:t>
            </a:r>
            <a:endParaRPr lang="en-US" dirty="0" smtClean="0"/>
          </a:p>
        </p:txBody>
      </p:sp>
      <p:sp>
        <p:nvSpPr>
          <p:cNvPr id="14339" name="Content Placeholder 83"/>
          <p:cNvSpPr>
            <a:spLocks noGrp="1"/>
          </p:cNvSpPr>
          <p:nvPr>
            <p:ph idx="1"/>
          </p:nvPr>
        </p:nvSpPr>
        <p:spPr>
          <a:xfrm>
            <a:off x="611188" y="1312168"/>
            <a:ext cx="7705228" cy="4637112"/>
          </a:xfrm>
        </p:spPr>
        <p:txBody>
          <a:bodyPr/>
          <a:lstStyle/>
          <a:p>
            <a:r>
              <a:rPr lang="en-US" sz="1600" b="0" dirty="0" smtClean="0"/>
              <a:t>Main issue:</a:t>
            </a:r>
          </a:p>
          <a:p>
            <a:pPr lvl="1">
              <a:buFontTx/>
              <a:buChar char="-"/>
            </a:pPr>
            <a:r>
              <a:rPr lang="en-US" sz="1600" b="0" dirty="0" smtClean="0"/>
              <a:t>A pillar structure with p-contact at top will have around 5 times higher resistance, leading to a local increase of temperature:</a:t>
            </a:r>
          </a:p>
          <a:p>
            <a:pPr marL="536575" lvl="2" indent="0">
              <a:buNone/>
            </a:pPr>
            <a:r>
              <a:rPr lang="en-US" sz="1600" b="0" dirty="0" smtClean="0">
                <a:sym typeface="Wingdings" pitchFamily="2" charset="2"/>
              </a:rPr>
              <a:t> An inversion of contacts is desirable</a:t>
            </a:r>
            <a:endParaRPr lang="en-US" sz="1600" b="0" dirty="0" smtClean="0"/>
          </a:p>
          <a:p>
            <a:endParaRPr lang="en-US" sz="1800" dirty="0" smtClean="0"/>
          </a:p>
        </p:txBody>
      </p:sp>
      <p:sp>
        <p:nvSpPr>
          <p:cNvPr id="9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179512" y="6453336"/>
            <a:ext cx="322263" cy="230188"/>
          </a:xfrm>
        </p:spPr>
        <p:txBody>
          <a:bodyPr/>
          <a:lstStyle/>
          <a:p>
            <a:pPr>
              <a:defRPr/>
            </a:pPr>
            <a:fld id="{401E30BC-D104-4B89-97CA-8F6043CC4D3D}" type="slidenum">
              <a:rPr lang="nl-NL" sz="1200" smtClean="0"/>
              <a:pPr>
                <a:defRPr/>
              </a:pPr>
              <a:t>2</a:t>
            </a:fld>
            <a:r>
              <a:rPr lang="nl-NL" sz="1200" dirty="0" smtClean="0"/>
              <a:t>/6</a:t>
            </a:r>
            <a:endParaRPr lang="nl-NL" sz="1200" dirty="0"/>
          </a:p>
        </p:txBody>
      </p:sp>
      <p:grpSp>
        <p:nvGrpSpPr>
          <p:cNvPr id="6" name="Group 5"/>
          <p:cNvGrpSpPr/>
          <p:nvPr/>
        </p:nvGrpSpPr>
        <p:grpSpPr>
          <a:xfrm>
            <a:off x="7380312" y="2708920"/>
            <a:ext cx="1200403" cy="2396480"/>
            <a:chOff x="7612057" y="1700808"/>
            <a:chExt cx="1200403" cy="2396480"/>
          </a:xfrm>
        </p:grpSpPr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12057" y="1700808"/>
              <a:ext cx="272311" cy="20628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Content Placeholder 83"/>
            <p:cNvSpPr txBox="1">
              <a:spLocks/>
            </p:cNvSpPr>
            <p:nvPr/>
          </p:nvSpPr>
          <p:spPr bwMode="auto">
            <a:xfrm>
              <a:off x="7956376" y="1700808"/>
              <a:ext cx="856084" cy="2396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marL="268288" indent="-268288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4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4988" indent="-265113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200" b="1">
                  <a:solidFill>
                    <a:schemeClr val="tx1"/>
                  </a:solidFill>
                  <a:latin typeface="+mn-lt"/>
                </a:defRPr>
              </a:lvl2pPr>
              <a:lvl3pPr marL="814388" indent="-277813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3pPr>
              <a:lvl4pPr marL="1069975" indent="-2540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4pPr>
              <a:lvl5pPr marL="1349375" indent="-277813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5pPr>
              <a:lvl6pPr marL="1806575" indent="-277813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6pPr>
              <a:lvl7pPr marL="2263775" indent="-277813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7pPr>
              <a:lvl8pPr marL="2720975" indent="-277813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8pPr>
              <a:lvl9pPr marL="3178175" indent="-277813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None/>
              </a:pPr>
              <a:r>
                <a:rPr lang="en-US" sz="1600" b="0" dirty="0" err="1" smtClean="0"/>
                <a:t>InGaAs</a:t>
              </a:r>
              <a:endParaRPr lang="en-US" sz="1600" b="0" dirty="0" smtClean="0"/>
            </a:p>
            <a:p>
              <a:pPr marL="0" indent="0">
                <a:buNone/>
              </a:pPr>
              <a:endParaRPr lang="en-US" sz="400" b="0" dirty="0" smtClean="0"/>
            </a:p>
            <a:p>
              <a:pPr marL="0" indent="0">
                <a:buNone/>
              </a:pPr>
              <a:r>
                <a:rPr lang="en-US" sz="1600" b="0" dirty="0" err="1" smtClean="0"/>
                <a:t>InP</a:t>
              </a:r>
              <a:endParaRPr lang="en-US" sz="1600" b="0" dirty="0" smtClean="0"/>
            </a:p>
            <a:p>
              <a:pPr marL="0" indent="0">
                <a:buNone/>
              </a:pPr>
              <a:endParaRPr lang="en-US" sz="400" b="0" dirty="0" smtClean="0"/>
            </a:p>
            <a:p>
              <a:pPr marL="0" indent="0">
                <a:buNone/>
              </a:pPr>
              <a:r>
                <a:rPr lang="en-US" sz="1600" b="0" dirty="0" smtClean="0"/>
                <a:t>Si</a:t>
              </a:r>
            </a:p>
            <a:p>
              <a:pPr marL="0" indent="0">
                <a:buNone/>
              </a:pPr>
              <a:endParaRPr lang="en-US" sz="400" b="0" dirty="0" smtClean="0"/>
            </a:p>
            <a:p>
              <a:pPr marL="0" indent="0">
                <a:buNone/>
              </a:pPr>
              <a:r>
                <a:rPr lang="en-US" sz="1600" b="0" dirty="0" smtClean="0"/>
                <a:t>Ag</a:t>
              </a:r>
            </a:p>
            <a:p>
              <a:pPr marL="0" indent="0">
                <a:buNone/>
              </a:pPr>
              <a:endParaRPr lang="en-US" sz="400" b="0" dirty="0" smtClean="0"/>
            </a:p>
            <a:p>
              <a:pPr marL="0" indent="0">
                <a:buNone/>
              </a:pPr>
              <a:r>
                <a:rPr lang="en-US" sz="1600" b="0" dirty="0" err="1" smtClean="0"/>
                <a:t>SiN</a:t>
              </a:r>
              <a:endParaRPr lang="en-US" sz="1600" b="0" dirty="0" smtClean="0"/>
            </a:p>
            <a:p>
              <a:pPr marL="0" indent="0">
                <a:buNone/>
              </a:pPr>
              <a:endParaRPr lang="en-US" sz="400" b="0" dirty="0" smtClean="0"/>
            </a:p>
            <a:p>
              <a:pPr marL="0" indent="0">
                <a:buNone/>
              </a:pPr>
              <a:r>
                <a:rPr lang="en-US" sz="1600" b="0" dirty="0" smtClean="0"/>
                <a:t>BCB</a:t>
              </a:r>
            </a:p>
            <a:p>
              <a:pPr marL="0" indent="0">
                <a:buFontTx/>
                <a:buNone/>
              </a:pPr>
              <a:endParaRPr lang="en-US" sz="1800" b="0" dirty="0" smtClean="0"/>
            </a:p>
            <a:p>
              <a:pPr marL="0" indent="0">
                <a:buFontTx/>
                <a:buNone/>
              </a:pPr>
              <a:r>
                <a:rPr lang="en-US" sz="1800" b="0" dirty="0" smtClean="0"/>
                <a:t>	</a:t>
              </a:r>
              <a:endParaRPr lang="en-US" sz="1600" b="0" dirty="0" smtClean="0"/>
            </a:p>
            <a:p>
              <a:pPr marL="271463" indent="-271463">
                <a:buFontTx/>
                <a:buNone/>
              </a:pPr>
              <a:r>
                <a:rPr lang="en-US" sz="1800" b="0" dirty="0" smtClean="0"/>
                <a:t>	</a:t>
              </a:r>
            </a:p>
            <a:p>
              <a:endParaRPr lang="en-US" sz="1800" dirty="0" smtClean="0"/>
            </a:p>
          </p:txBody>
        </p:sp>
      </p:grp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165304"/>
            <a:ext cx="2091008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36912"/>
            <a:ext cx="6048672" cy="3592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759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8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Impact of the </a:t>
            </a:r>
            <a:r>
              <a:rPr lang="nl-NL" dirty="0" err="1" smtClean="0"/>
              <a:t>insulating</a:t>
            </a:r>
            <a:r>
              <a:rPr lang="nl-NL" dirty="0" smtClean="0"/>
              <a:t> </a:t>
            </a:r>
            <a:r>
              <a:rPr lang="nl-NL" dirty="0" err="1" smtClean="0"/>
              <a:t>layer</a:t>
            </a:r>
            <a:r>
              <a:rPr lang="nl-NL" dirty="0" smtClean="0"/>
              <a:t> </a:t>
            </a:r>
            <a:r>
              <a:rPr lang="nl-NL" dirty="0" err="1" smtClean="0"/>
              <a:t>thickness</a:t>
            </a:r>
            <a:endParaRPr lang="en-US" dirty="0" smtClean="0"/>
          </a:p>
        </p:txBody>
      </p:sp>
      <p:sp>
        <p:nvSpPr>
          <p:cNvPr id="14339" name="Content Placeholder 83"/>
          <p:cNvSpPr>
            <a:spLocks noGrp="1"/>
          </p:cNvSpPr>
          <p:nvPr>
            <p:ph idx="1"/>
          </p:nvPr>
        </p:nvSpPr>
        <p:spPr>
          <a:xfrm>
            <a:off x="611188" y="1312168"/>
            <a:ext cx="7993062" cy="4637112"/>
          </a:xfrm>
        </p:spPr>
        <p:txBody>
          <a:bodyPr/>
          <a:lstStyle/>
          <a:p>
            <a:pPr marL="0" indent="0">
              <a:buNone/>
            </a:pPr>
            <a:endParaRPr lang="en-US" sz="1600" b="0" dirty="0" smtClean="0"/>
          </a:p>
          <a:p>
            <a:pPr marL="0" indent="0">
              <a:buNone/>
            </a:pPr>
            <a:r>
              <a:rPr lang="en-US" sz="1800" b="0" dirty="0"/>
              <a:t>	</a:t>
            </a:r>
            <a:endParaRPr lang="en-US" sz="1600" b="0" dirty="0" smtClean="0"/>
          </a:p>
          <a:p>
            <a:pPr marL="271463" indent="-271463">
              <a:buNone/>
            </a:pPr>
            <a:r>
              <a:rPr lang="en-US" sz="1800" b="0" dirty="0" smtClean="0"/>
              <a:t>	</a:t>
            </a:r>
          </a:p>
          <a:p>
            <a:endParaRPr lang="en-US" sz="1800" dirty="0" smtClean="0"/>
          </a:p>
        </p:txBody>
      </p:sp>
      <p:sp>
        <p:nvSpPr>
          <p:cNvPr id="9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179512" y="6453336"/>
            <a:ext cx="322263" cy="230188"/>
          </a:xfrm>
        </p:spPr>
        <p:txBody>
          <a:bodyPr/>
          <a:lstStyle/>
          <a:p>
            <a:pPr>
              <a:defRPr/>
            </a:pPr>
            <a:fld id="{401E30BC-D104-4B89-97CA-8F6043CC4D3D}" type="slidenum">
              <a:rPr lang="nl-NL" sz="1200" smtClean="0"/>
              <a:pPr>
                <a:defRPr/>
              </a:pPr>
              <a:t>3</a:t>
            </a:fld>
            <a:r>
              <a:rPr lang="nl-NL" sz="1200" dirty="0" smtClean="0"/>
              <a:t>/6</a:t>
            </a:r>
            <a:endParaRPr lang="nl-NL" sz="12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165304"/>
            <a:ext cx="2091008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9770" y="823566"/>
            <a:ext cx="3622672" cy="2765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191" y="3475025"/>
            <a:ext cx="3628250" cy="2679299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Content Placeholder 83"/>
          <p:cNvSpPr txBox="1">
            <a:spLocks/>
          </p:cNvSpPr>
          <p:nvPr/>
        </p:nvSpPr>
        <p:spPr bwMode="auto">
          <a:xfrm>
            <a:off x="475583" y="1412776"/>
            <a:ext cx="3947465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68288" indent="-268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2651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b="1">
                <a:solidFill>
                  <a:schemeClr val="tx1"/>
                </a:solidFill>
                <a:latin typeface="+mn-lt"/>
              </a:defRPr>
            </a:lvl2pPr>
            <a:lvl3pPr marL="814388" indent="-277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3pPr>
            <a:lvl4pPr marL="1069975" indent="-2540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4pPr>
            <a:lvl5pPr marL="1349375" indent="-277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5pPr>
            <a:lvl6pPr marL="18065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6pPr>
            <a:lvl7pPr marL="22637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7pPr>
            <a:lvl8pPr marL="27209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8pPr>
            <a:lvl9pPr marL="31781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dirty="0" smtClean="0"/>
              <a:t>Structure:</a:t>
            </a:r>
          </a:p>
          <a:p>
            <a:pPr marL="0" indent="0">
              <a:buNone/>
            </a:pPr>
            <a:endParaRPr lang="en-US" sz="1600" b="0" dirty="0" smtClean="0"/>
          </a:p>
          <a:p>
            <a:endParaRPr lang="en-US" sz="1600" b="0" dirty="0"/>
          </a:p>
          <a:p>
            <a:endParaRPr lang="en-US" sz="1600" b="0" dirty="0" smtClean="0"/>
          </a:p>
          <a:p>
            <a:endParaRPr lang="en-US" sz="1600" b="0" dirty="0"/>
          </a:p>
          <a:p>
            <a:endParaRPr lang="en-US" sz="1600" b="0" dirty="0" smtClean="0"/>
          </a:p>
          <a:p>
            <a:endParaRPr lang="en-US" sz="1600" b="0" dirty="0"/>
          </a:p>
          <a:p>
            <a:endParaRPr lang="en-US" sz="1600" b="0" dirty="0" smtClean="0"/>
          </a:p>
          <a:p>
            <a:endParaRPr lang="en-US" sz="1600" b="0" dirty="0"/>
          </a:p>
          <a:p>
            <a:endParaRPr lang="en-US" sz="1600" b="0" dirty="0" smtClean="0"/>
          </a:p>
          <a:p>
            <a:r>
              <a:rPr lang="en-US" sz="1600" b="0" dirty="0" smtClean="0"/>
              <a:t>Decreasing thickness leads </a:t>
            </a:r>
            <a:r>
              <a:rPr lang="en-US" sz="1600" b="0" dirty="0"/>
              <a:t>to: </a:t>
            </a:r>
          </a:p>
          <a:p>
            <a:pPr lvl="2"/>
            <a:r>
              <a:rPr lang="en-US" sz="1600" b="0" dirty="0"/>
              <a:t>Higher confinement factor</a:t>
            </a:r>
          </a:p>
          <a:p>
            <a:pPr lvl="2"/>
            <a:r>
              <a:rPr lang="en-US" sz="1600" b="0" dirty="0"/>
              <a:t>Higher </a:t>
            </a:r>
            <a:r>
              <a:rPr lang="en-US" sz="1600" b="0" dirty="0" smtClean="0"/>
              <a:t>losses</a:t>
            </a:r>
          </a:p>
          <a:p>
            <a:pPr lvl="2"/>
            <a:endParaRPr lang="en-US" sz="1600" b="0" dirty="0" smtClean="0"/>
          </a:p>
          <a:p>
            <a:r>
              <a:rPr lang="en-US" sz="1600" b="0" dirty="0" smtClean="0"/>
              <a:t>Conclusion:  thickness reduction is helpful only for a short waveguide width</a:t>
            </a:r>
            <a:endParaRPr lang="en-US" sz="1600" b="0" dirty="0" smtClean="0">
              <a:sym typeface="Wingdings" pitchFamily="2" charset="2"/>
            </a:endParaRPr>
          </a:p>
          <a:p>
            <a:pPr marL="269875" lvl="1" indent="0">
              <a:buNone/>
            </a:pPr>
            <a:endParaRPr lang="en-US" sz="1400" b="0" dirty="0" smtClean="0"/>
          </a:p>
          <a:p>
            <a:pPr marL="0" indent="0">
              <a:buFontTx/>
              <a:buNone/>
            </a:pPr>
            <a:endParaRPr lang="en-US" sz="1600" b="0" dirty="0"/>
          </a:p>
          <a:p>
            <a:pPr marL="0" indent="0">
              <a:buFontTx/>
              <a:buNone/>
            </a:pPr>
            <a:endParaRPr lang="en-US" sz="1600" b="0" dirty="0" smtClean="0"/>
          </a:p>
          <a:p>
            <a:pPr marL="0" indent="0">
              <a:buFontTx/>
              <a:buNone/>
            </a:pPr>
            <a:endParaRPr lang="en-US" sz="1600" b="0" dirty="0"/>
          </a:p>
          <a:p>
            <a:pPr marL="0" indent="0">
              <a:buFontTx/>
              <a:buNone/>
            </a:pPr>
            <a:endParaRPr lang="en-US" sz="1600" b="0" dirty="0" smtClean="0"/>
          </a:p>
          <a:p>
            <a:pPr marL="0" indent="0">
              <a:buFontTx/>
              <a:buNone/>
            </a:pPr>
            <a:endParaRPr lang="en-US" sz="1600" b="0" dirty="0"/>
          </a:p>
          <a:p>
            <a:pPr marL="0" indent="0">
              <a:buFontTx/>
              <a:buNone/>
            </a:pPr>
            <a:endParaRPr lang="en-US" sz="1600" b="0" dirty="0" smtClean="0"/>
          </a:p>
          <a:p>
            <a:pPr marL="0" indent="0">
              <a:buFontTx/>
              <a:buNone/>
            </a:pPr>
            <a:endParaRPr lang="en-US" sz="1600" b="0" dirty="0"/>
          </a:p>
          <a:p>
            <a:pPr marL="0" indent="0">
              <a:buFontTx/>
              <a:buNone/>
            </a:pPr>
            <a:endParaRPr lang="en-US" sz="1600" b="0" dirty="0" smtClean="0"/>
          </a:p>
          <a:p>
            <a:pPr marL="0" indent="0">
              <a:buFontTx/>
              <a:buNone/>
            </a:pPr>
            <a:endParaRPr lang="en-US" sz="1600" b="0" dirty="0"/>
          </a:p>
          <a:p>
            <a:pPr marL="0" indent="0">
              <a:buFontTx/>
              <a:buNone/>
            </a:pPr>
            <a:r>
              <a:rPr lang="en-US" sz="1600" b="0" dirty="0" smtClean="0"/>
              <a:t> </a:t>
            </a:r>
            <a:endParaRPr lang="en-US" sz="1400" b="0" dirty="0" smtClean="0"/>
          </a:p>
          <a:p>
            <a:pPr lvl="1">
              <a:buFontTx/>
              <a:buChar char="-"/>
            </a:pPr>
            <a:endParaRPr lang="en-US" sz="1600" b="0" dirty="0" smtClean="0"/>
          </a:p>
          <a:p>
            <a:pPr lvl="1">
              <a:buFontTx/>
              <a:buChar char="-"/>
            </a:pPr>
            <a:endParaRPr lang="en-US" sz="1600" b="0" dirty="0" smtClean="0"/>
          </a:p>
          <a:p>
            <a:pPr lvl="1">
              <a:buFontTx/>
              <a:buChar char="-"/>
            </a:pPr>
            <a:endParaRPr lang="en-US" sz="1600" b="0" dirty="0" smtClean="0"/>
          </a:p>
          <a:p>
            <a:pPr lvl="1">
              <a:buFontTx/>
              <a:buChar char="-"/>
            </a:pPr>
            <a:endParaRPr lang="en-US" sz="1600" b="0" dirty="0" smtClean="0"/>
          </a:p>
          <a:p>
            <a:pPr lvl="1">
              <a:buFontTx/>
              <a:buChar char="-"/>
            </a:pPr>
            <a:endParaRPr lang="en-US" sz="1600" b="0" dirty="0" smtClean="0"/>
          </a:p>
          <a:p>
            <a:pPr lvl="1">
              <a:buFontTx/>
              <a:buChar char="-"/>
            </a:pPr>
            <a:endParaRPr lang="en-US" sz="1600" b="0" dirty="0" smtClean="0"/>
          </a:p>
          <a:p>
            <a:pPr marL="269875" lvl="1" indent="0">
              <a:buFontTx/>
              <a:buNone/>
            </a:pPr>
            <a:endParaRPr lang="en-US" sz="1600" b="0" dirty="0" smtClean="0"/>
          </a:p>
          <a:p>
            <a:pPr lvl="1">
              <a:buFontTx/>
              <a:buChar char="-"/>
            </a:pPr>
            <a:endParaRPr lang="en-US" sz="1600" b="0" dirty="0" smtClean="0"/>
          </a:p>
          <a:p>
            <a:pPr lvl="1">
              <a:buFontTx/>
              <a:buChar char="-"/>
            </a:pPr>
            <a:endParaRPr lang="en-US" sz="1600" b="0" dirty="0" smtClean="0"/>
          </a:p>
          <a:p>
            <a:pPr lvl="1">
              <a:buFontTx/>
              <a:buChar char="-"/>
            </a:pPr>
            <a:endParaRPr lang="en-US" sz="1600" b="0" dirty="0" smtClean="0"/>
          </a:p>
          <a:p>
            <a:pPr lvl="1">
              <a:buFontTx/>
              <a:buChar char="-"/>
            </a:pPr>
            <a:endParaRPr lang="en-US" sz="1600" b="0" dirty="0" smtClean="0"/>
          </a:p>
          <a:p>
            <a:pPr lvl="1">
              <a:buFontTx/>
              <a:buChar char="-"/>
            </a:pPr>
            <a:endParaRPr lang="en-US" sz="1600" b="0" dirty="0" smtClean="0"/>
          </a:p>
          <a:p>
            <a:pPr lvl="1">
              <a:buFontTx/>
              <a:buChar char="-"/>
            </a:pPr>
            <a:endParaRPr lang="en-US" sz="1600" b="0" dirty="0" smtClean="0"/>
          </a:p>
          <a:p>
            <a:pPr lvl="1">
              <a:buFontTx/>
              <a:buChar char="-"/>
            </a:pPr>
            <a:endParaRPr lang="en-US" sz="1600" b="0" dirty="0" smtClean="0"/>
          </a:p>
          <a:p>
            <a:pPr lvl="1">
              <a:buFontTx/>
              <a:buChar char="-"/>
            </a:pPr>
            <a:endParaRPr lang="en-US" sz="1600" b="0" dirty="0" smtClean="0"/>
          </a:p>
          <a:p>
            <a:pPr lvl="1">
              <a:buFontTx/>
              <a:buChar char="-"/>
            </a:pPr>
            <a:endParaRPr lang="en-US" sz="1600" b="0" dirty="0" smtClean="0"/>
          </a:p>
          <a:p>
            <a:pPr lvl="1">
              <a:buFontTx/>
              <a:buChar char="-"/>
            </a:pPr>
            <a:endParaRPr lang="en-US" sz="1600" b="0" dirty="0" smtClean="0"/>
          </a:p>
          <a:p>
            <a:pPr lvl="1">
              <a:buFontTx/>
              <a:buChar char="-"/>
            </a:pPr>
            <a:endParaRPr lang="en-US" sz="1600" b="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457327" y="1977102"/>
            <a:ext cx="3960305" cy="2099970"/>
            <a:chOff x="395536" y="1883308"/>
            <a:chExt cx="4248472" cy="2252772"/>
          </a:xfrm>
        </p:grpSpPr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83719" y="2030710"/>
              <a:ext cx="960289" cy="19743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6" y="1883308"/>
              <a:ext cx="3141258" cy="22527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3669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8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Structure</a:t>
            </a:r>
            <a:r>
              <a:rPr lang="nl-NL" dirty="0" smtClean="0"/>
              <a:t> 2</a:t>
            </a:r>
            <a:endParaRPr lang="en-US" dirty="0" smtClean="0"/>
          </a:p>
        </p:txBody>
      </p:sp>
      <p:sp>
        <p:nvSpPr>
          <p:cNvPr id="14339" name="Content Placeholder 83"/>
          <p:cNvSpPr>
            <a:spLocks noGrp="1"/>
          </p:cNvSpPr>
          <p:nvPr>
            <p:ph idx="1"/>
          </p:nvPr>
        </p:nvSpPr>
        <p:spPr>
          <a:xfrm>
            <a:off x="611188" y="1312168"/>
            <a:ext cx="7993062" cy="4637112"/>
          </a:xfrm>
        </p:spPr>
        <p:txBody>
          <a:bodyPr/>
          <a:lstStyle/>
          <a:p>
            <a:r>
              <a:rPr lang="en-US" sz="1600" b="0" dirty="0" smtClean="0"/>
              <a:t>This design allows for n-contact at top</a:t>
            </a:r>
          </a:p>
          <a:p>
            <a:r>
              <a:rPr lang="en-US" sz="1600" b="0" dirty="0" smtClean="0"/>
              <a:t>The impact of the core height was investigated</a:t>
            </a:r>
          </a:p>
          <a:p>
            <a:pPr marL="0" indent="0">
              <a:buNone/>
            </a:pPr>
            <a:r>
              <a:rPr lang="en-US" sz="1800" b="0" dirty="0"/>
              <a:t>	</a:t>
            </a:r>
            <a:endParaRPr lang="en-US" sz="1600" b="0" dirty="0" smtClean="0"/>
          </a:p>
          <a:p>
            <a:pPr marL="271463" indent="-271463">
              <a:buNone/>
            </a:pPr>
            <a:r>
              <a:rPr lang="en-US" sz="1800" b="0" dirty="0" smtClean="0"/>
              <a:t>	</a:t>
            </a:r>
          </a:p>
          <a:p>
            <a:endParaRPr lang="en-US" sz="1800" dirty="0" smtClean="0"/>
          </a:p>
        </p:txBody>
      </p:sp>
      <p:sp>
        <p:nvSpPr>
          <p:cNvPr id="9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179512" y="6453336"/>
            <a:ext cx="322263" cy="230188"/>
          </a:xfrm>
        </p:spPr>
        <p:txBody>
          <a:bodyPr/>
          <a:lstStyle/>
          <a:p>
            <a:pPr>
              <a:defRPr/>
            </a:pPr>
            <a:fld id="{401E30BC-D104-4B89-97CA-8F6043CC4D3D}" type="slidenum">
              <a:rPr lang="nl-NL" sz="1200" smtClean="0"/>
              <a:pPr>
                <a:defRPr/>
              </a:pPr>
              <a:t>4</a:t>
            </a:fld>
            <a:r>
              <a:rPr lang="nl-NL" sz="1200" dirty="0" smtClean="0"/>
              <a:t>/6</a:t>
            </a:r>
            <a:endParaRPr lang="nl-NL" sz="12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165304"/>
            <a:ext cx="2091008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7380313" y="2708920"/>
            <a:ext cx="1200402" cy="2396480"/>
            <a:chOff x="7380313" y="2708920"/>
            <a:chExt cx="1200402" cy="2396480"/>
          </a:xfrm>
        </p:grpSpPr>
        <p:sp>
          <p:nvSpPr>
            <p:cNvPr id="10" name="Content Placeholder 83"/>
            <p:cNvSpPr txBox="1">
              <a:spLocks/>
            </p:cNvSpPr>
            <p:nvPr/>
          </p:nvSpPr>
          <p:spPr bwMode="auto">
            <a:xfrm>
              <a:off x="7724631" y="2708920"/>
              <a:ext cx="856084" cy="2396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marL="268288" indent="-268288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4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4988" indent="-265113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200" b="1">
                  <a:solidFill>
                    <a:schemeClr val="tx1"/>
                  </a:solidFill>
                  <a:latin typeface="+mn-lt"/>
                </a:defRPr>
              </a:lvl2pPr>
              <a:lvl3pPr marL="814388" indent="-277813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3pPr>
              <a:lvl4pPr marL="1069975" indent="-2540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4pPr>
              <a:lvl5pPr marL="1349375" indent="-277813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5pPr>
              <a:lvl6pPr marL="1806575" indent="-277813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6pPr>
              <a:lvl7pPr marL="2263775" indent="-277813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7pPr>
              <a:lvl8pPr marL="2720975" indent="-277813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8pPr>
              <a:lvl9pPr marL="3178175" indent="-277813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None/>
              </a:pPr>
              <a:r>
                <a:rPr lang="en-US" sz="1600" b="0" dirty="0" err="1" smtClean="0"/>
                <a:t>InGaAs</a:t>
              </a:r>
              <a:endParaRPr lang="en-US" sz="1600" b="0" dirty="0" smtClean="0"/>
            </a:p>
            <a:p>
              <a:pPr marL="0" indent="0">
                <a:buNone/>
              </a:pPr>
              <a:endParaRPr lang="en-US" sz="400" b="0" dirty="0" smtClean="0"/>
            </a:p>
            <a:p>
              <a:pPr marL="0" indent="0">
                <a:buNone/>
              </a:pPr>
              <a:r>
                <a:rPr lang="en-US" sz="1600" b="0" dirty="0" err="1" smtClean="0"/>
                <a:t>InP</a:t>
              </a:r>
              <a:endParaRPr lang="en-US" sz="1600" b="0" dirty="0" smtClean="0"/>
            </a:p>
            <a:p>
              <a:pPr marL="0" indent="0">
                <a:buNone/>
              </a:pPr>
              <a:endParaRPr lang="en-US" sz="400" b="0" dirty="0" smtClean="0"/>
            </a:p>
            <a:p>
              <a:pPr marL="0" indent="0">
                <a:buNone/>
              </a:pPr>
              <a:r>
                <a:rPr lang="en-US" sz="1600" b="0" dirty="0" smtClean="0"/>
                <a:t>Si</a:t>
              </a:r>
            </a:p>
            <a:p>
              <a:pPr marL="0" indent="0">
                <a:buNone/>
              </a:pPr>
              <a:endParaRPr lang="en-US" sz="400" b="0" dirty="0" smtClean="0"/>
            </a:p>
            <a:p>
              <a:pPr marL="0" indent="0">
                <a:buNone/>
              </a:pPr>
              <a:r>
                <a:rPr lang="en-US" sz="1600" b="0" dirty="0" smtClean="0"/>
                <a:t>Ag</a:t>
              </a:r>
            </a:p>
            <a:p>
              <a:pPr marL="0" indent="0">
                <a:buNone/>
              </a:pPr>
              <a:endParaRPr lang="en-US" sz="400" b="0" dirty="0" smtClean="0"/>
            </a:p>
            <a:p>
              <a:pPr marL="0" indent="0">
                <a:buNone/>
              </a:pPr>
              <a:r>
                <a:rPr lang="en-US" sz="1600" b="0" dirty="0" err="1" smtClean="0"/>
                <a:t>SiN</a:t>
              </a:r>
              <a:endParaRPr lang="en-US" sz="1600" b="0" dirty="0" smtClean="0"/>
            </a:p>
            <a:p>
              <a:pPr marL="0" indent="0">
                <a:buNone/>
              </a:pPr>
              <a:endParaRPr lang="en-US" sz="400" b="0" dirty="0" smtClean="0"/>
            </a:p>
            <a:p>
              <a:pPr marL="0" indent="0">
                <a:buNone/>
              </a:pPr>
              <a:r>
                <a:rPr lang="en-US" sz="1600" b="0" dirty="0" smtClean="0"/>
                <a:t>BCB</a:t>
              </a:r>
            </a:p>
            <a:p>
              <a:pPr marL="0" indent="0">
                <a:buNone/>
              </a:pPr>
              <a:r>
                <a:rPr lang="en-US" sz="1600" b="0" dirty="0" smtClean="0"/>
                <a:t>Q 1.25</a:t>
              </a:r>
            </a:p>
            <a:p>
              <a:pPr marL="0" indent="0">
                <a:buFontTx/>
                <a:buNone/>
              </a:pPr>
              <a:endParaRPr lang="en-US" sz="1800" b="0" dirty="0" smtClean="0"/>
            </a:p>
            <a:p>
              <a:pPr marL="0" indent="0">
                <a:buFontTx/>
                <a:buNone/>
              </a:pPr>
              <a:r>
                <a:rPr lang="en-US" sz="1800" b="0" dirty="0" smtClean="0"/>
                <a:t>	</a:t>
              </a:r>
              <a:endParaRPr lang="en-US" sz="1600" b="0" dirty="0" smtClean="0"/>
            </a:p>
            <a:p>
              <a:pPr marL="271463" indent="-271463">
                <a:buFontTx/>
                <a:buNone/>
              </a:pPr>
              <a:r>
                <a:rPr lang="en-US" sz="1800" b="0" dirty="0" smtClean="0"/>
                <a:t>	</a:t>
              </a:r>
            </a:p>
            <a:p>
              <a:endParaRPr lang="en-US" sz="1800" dirty="0" smtClean="0"/>
            </a:p>
          </p:txBody>
        </p: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313" y="2708920"/>
              <a:ext cx="269142" cy="23964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36" y="2476077"/>
            <a:ext cx="6351604" cy="3794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943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8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Structure</a:t>
            </a:r>
            <a:r>
              <a:rPr lang="nl-NL" dirty="0" smtClean="0"/>
              <a:t> 2 – </a:t>
            </a:r>
            <a:r>
              <a:rPr lang="nl-NL" dirty="0" err="1" smtClean="0"/>
              <a:t>Modal</a:t>
            </a:r>
            <a:r>
              <a:rPr lang="nl-NL" dirty="0" smtClean="0"/>
              <a:t> </a:t>
            </a:r>
            <a:r>
              <a:rPr lang="nl-NL" dirty="0" err="1" smtClean="0"/>
              <a:t>characteristics</a:t>
            </a:r>
            <a:r>
              <a:rPr lang="nl-NL" dirty="0" smtClean="0"/>
              <a:t> at 1.55 </a:t>
            </a:r>
            <a:r>
              <a:rPr lang="nl-NL" dirty="0" err="1" smtClean="0"/>
              <a:t>um</a:t>
            </a:r>
            <a:endParaRPr lang="en-US" dirty="0" smtClean="0"/>
          </a:p>
        </p:txBody>
      </p:sp>
      <p:sp>
        <p:nvSpPr>
          <p:cNvPr id="14339" name="Content Placeholder 83"/>
          <p:cNvSpPr>
            <a:spLocks noGrp="1"/>
          </p:cNvSpPr>
          <p:nvPr>
            <p:ph idx="1"/>
          </p:nvPr>
        </p:nvSpPr>
        <p:spPr>
          <a:xfrm>
            <a:off x="611188" y="1312168"/>
            <a:ext cx="2952700" cy="4637112"/>
          </a:xfrm>
        </p:spPr>
        <p:txBody>
          <a:bodyPr/>
          <a:lstStyle/>
          <a:p>
            <a:r>
              <a:rPr lang="en-US" sz="1600" b="0" dirty="0" smtClean="0"/>
              <a:t>Structure with insulating layer thickness d = 10 nm</a:t>
            </a:r>
          </a:p>
          <a:p>
            <a:pPr marL="0" indent="0">
              <a:buNone/>
            </a:pPr>
            <a:r>
              <a:rPr lang="en-US" sz="1800" b="0" dirty="0"/>
              <a:t>	</a:t>
            </a:r>
            <a:endParaRPr lang="en-US" sz="1600" b="0" dirty="0" smtClean="0"/>
          </a:p>
          <a:p>
            <a:pPr marL="271463" indent="-271463">
              <a:buNone/>
            </a:pPr>
            <a:r>
              <a:rPr lang="en-US" sz="1800" b="0" dirty="0" smtClean="0"/>
              <a:t>	</a:t>
            </a:r>
          </a:p>
          <a:p>
            <a:endParaRPr lang="en-US" sz="1800" dirty="0" smtClean="0"/>
          </a:p>
        </p:txBody>
      </p:sp>
      <p:sp>
        <p:nvSpPr>
          <p:cNvPr id="9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179512" y="6453336"/>
            <a:ext cx="322263" cy="230188"/>
          </a:xfrm>
        </p:spPr>
        <p:txBody>
          <a:bodyPr/>
          <a:lstStyle/>
          <a:p>
            <a:pPr>
              <a:defRPr/>
            </a:pPr>
            <a:fld id="{401E30BC-D104-4B89-97CA-8F6043CC4D3D}" type="slidenum">
              <a:rPr lang="nl-NL" sz="1200" smtClean="0"/>
              <a:pPr>
                <a:defRPr/>
              </a:pPr>
              <a:t>5</a:t>
            </a:fld>
            <a:r>
              <a:rPr lang="nl-NL" sz="1200" dirty="0" smtClean="0"/>
              <a:t>/6</a:t>
            </a:r>
            <a:endParaRPr lang="nl-NL" sz="12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165304"/>
            <a:ext cx="2091008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28103" y="1916832"/>
            <a:ext cx="4054814" cy="2592288"/>
            <a:chOff x="28103" y="1916832"/>
            <a:chExt cx="4054814" cy="2592288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03" y="1916832"/>
              <a:ext cx="2908105" cy="20753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24" name="Group 23"/>
            <p:cNvGrpSpPr/>
            <p:nvPr/>
          </p:nvGrpSpPr>
          <p:grpSpPr>
            <a:xfrm>
              <a:off x="3049888" y="2230760"/>
              <a:ext cx="1033029" cy="2278360"/>
              <a:chOff x="7380313" y="2708920"/>
              <a:chExt cx="1200402" cy="2647504"/>
            </a:xfrm>
          </p:grpSpPr>
          <p:sp>
            <p:nvSpPr>
              <p:cNvPr id="25" name="Content Placeholder 83"/>
              <p:cNvSpPr txBox="1">
                <a:spLocks/>
              </p:cNvSpPr>
              <p:nvPr/>
            </p:nvSpPr>
            <p:spPr bwMode="auto">
              <a:xfrm>
                <a:off x="7724630" y="2708920"/>
                <a:ext cx="856085" cy="26475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marL="268288" indent="-268288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34988" indent="-265113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200" b="1">
                    <a:solidFill>
                      <a:schemeClr val="tx1"/>
                    </a:solidFill>
                    <a:latin typeface="+mn-lt"/>
                  </a:defRPr>
                </a:lvl2pPr>
                <a:lvl3pPr marL="814388" indent="-277813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Arial" charset="0"/>
                  <a:buChar char="−"/>
                  <a:defRPr sz="2200" b="1">
                    <a:solidFill>
                      <a:schemeClr val="tx1"/>
                    </a:solidFill>
                    <a:latin typeface="+mn-lt"/>
                  </a:defRPr>
                </a:lvl3pPr>
                <a:lvl4pPr marL="1069975" indent="-2540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Arial" charset="0"/>
                  <a:buChar char="−"/>
                  <a:defRPr sz="2200" b="1">
                    <a:solidFill>
                      <a:schemeClr val="tx1"/>
                    </a:solidFill>
                    <a:latin typeface="+mn-lt"/>
                  </a:defRPr>
                </a:lvl4pPr>
                <a:lvl5pPr marL="1349375" indent="-277813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Arial" charset="0"/>
                  <a:buChar char="−"/>
                  <a:defRPr sz="2200" b="1">
                    <a:solidFill>
                      <a:schemeClr val="tx1"/>
                    </a:solidFill>
                    <a:latin typeface="+mn-lt"/>
                  </a:defRPr>
                </a:lvl5pPr>
                <a:lvl6pPr marL="1806575" indent="-277813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Arial" charset="0"/>
                  <a:buChar char="−"/>
                  <a:defRPr sz="2200" b="1">
                    <a:solidFill>
                      <a:schemeClr val="tx1"/>
                    </a:solidFill>
                    <a:latin typeface="+mn-lt"/>
                  </a:defRPr>
                </a:lvl6pPr>
                <a:lvl7pPr marL="2263775" indent="-277813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Arial" charset="0"/>
                  <a:buChar char="−"/>
                  <a:defRPr sz="2200" b="1">
                    <a:solidFill>
                      <a:schemeClr val="tx1"/>
                    </a:solidFill>
                    <a:latin typeface="+mn-lt"/>
                  </a:defRPr>
                </a:lvl7pPr>
                <a:lvl8pPr marL="2720975" indent="-277813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Arial" charset="0"/>
                  <a:buChar char="−"/>
                  <a:defRPr sz="2200" b="1">
                    <a:solidFill>
                      <a:schemeClr val="tx1"/>
                    </a:solidFill>
                    <a:latin typeface="+mn-lt"/>
                  </a:defRPr>
                </a:lvl8pPr>
                <a:lvl9pPr marL="3178175" indent="-277813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Arial" charset="0"/>
                  <a:buChar char="−"/>
                  <a:defRPr sz="2200" b="1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None/>
                </a:pPr>
                <a:r>
                  <a:rPr lang="en-US" sz="1400" b="0" dirty="0" err="1" smtClean="0"/>
                  <a:t>InGaAs</a:t>
                </a:r>
                <a:endParaRPr lang="en-US" sz="1400" b="0" dirty="0" smtClean="0"/>
              </a:p>
              <a:p>
                <a:pPr marL="0" indent="0">
                  <a:buNone/>
                </a:pPr>
                <a:endParaRPr lang="en-US" sz="300" b="0" dirty="0" smtClean="0"/>
              </a:p>
              <a:p>
                <a:pPr marL="0" indent="0">
                  <a:buNone/>
                </a:pPr>
                <a:r>
                  <a:rPr lang="en-US" sz="1400" b="0" dirty="0" err="1" smtClean="0"/>
                  <a:t>InP</a:t>
                </a:r>
                <a:endParaRPr lang="en-US" sz="1400" b="0" dirty="0" smtClean="0"/>
              </a:p>
              <a:p>
                <a:pPr marL="0" indent="0">
                  <a:buNone/>
                </a:pPr>
                <a:endParaRPr lang="en-US" sz="300" b="0" dirty="0" smtClean="0"/>
              </a:p>
              <a:p>
                <a:pPr marL="0" indent="0">
                  <a:buNone/>
                </a:pPr>
                <a:r>
                  <a:rPr lang="en-US" sz="1400" b="0" dirty="0" smtClean="0"/>
                  <a:t>Si</a:t>
                </a:r>
              </a:p>
              <a:p>
                <a:pPr marL="0" indent="0">
                  <a:buNone/>
                </a:pPr>
                <a:endParaRPr lang="en-US" sz="300" b="0" dirty="0" smtClean="0"/>
              </a:p>
              <a:p>
                <a:pPr marL="0" indent="0">
                  <a:buNone/>
                </a:pPr>
                <a:r>
                  <a:rPr lang="en-US" sz="1400" b="0" dirty="0" smtClean="0"/>
                  <a:t>Ag</a:t>
                </a:r>
              </a:p>
              <a:p>
                <a:pPr marL="0" indent="0">
                  <a:buNone/>
                </a:pPr>
                <a:endParaRPr lang="en-US" sz="300" b="0" dirty="0" smtClean="0"/>
              </a:p>
              <a:p>
                <a:pPr marL="0" indent="0">
                  <a:buNone/>
                </a:pPr>
                <a:r>
                  <a:rPr lang="en-US" sz="1400" b="0" dirty="0" err="1" smtClean="0"/>
                  <a:t>SiN</a:t>
                </a:r>
                <a:endParaRPr lang="en-US" sz="1400" b="0" dirty="0" smtClean="0"/>
              </a:p>
              <a:p>
                <a:pPr marL="0" indent="0">
                  <a:buNone/>
                </a:pPr>
                <a:endParaRPr lang="en-US" sz="300" b="0" dirty="0" smtClean="0"/>
              </a:p>
              <a:p>
                <a:pPr marL="0" indent="0">
                  <a:buNone/>
                </a:pPr>
                <a:r>
                  <a:rPr lang="en-US" sz="1400" b="0" dirty="0" smtClean="0"/>
                  <a:t>BCB</a:t>
                </a:r>
              </a:p>
              <a:p>
                <a:pPr marL="0" indent="0">
                  <a:buNone/>
                </a:pPr>
                <a:endParaRPr lang="en-US" sz="300" b="0" dirty="0" smtClean="0"/>
              </a:p>
              <a:p>
                <a:pPr marL="0" indent="0">
                  <a:buNone/>
                </a:pPr>
                <a:r>
                  <a:rPr lang="en-US" sz="1400" b="0" dirty="0" smtClean="0"/>
                  <a:t>Q 1.25</a:t>
                </a:r>
              </a:p>
              <a:p>
                <a:pPr marL="0" indent="0">
                  <a:buFontTx/>
                  <a:buNone/>
                </a:pPr>
                <a:endParaRPr lang="en-US" sz="1800" b="0" dirty="0" smtClean="0"/>
              </a:p>
              <a:p>
                <a:pPr marL="0" indent="0">
                  <a:buFontTx/>
                  <a:buNone/>
                </a:pPr>
                <a:r>
                  <a:rPr lang="en-US" sz="1800" b="0" dirty="0" smtClean="0"/>
                  <a:t>	</a:t>
                </a:r>
                <a:endParaRPr lang="en-US" sz="1600" b="0" dirty="0" smtClean="0"/>
              </a:p>
              <a:p>
                <a:pPr marL="271463" indent="-271463">
                  <a:buFontTx/>
                  <a:buNone/>
                </a:pPr>
                <a:r>
                  <a:rPr lang="en-US" sz="1800" b="0" dirty="0" smtClean="0"/>
                  <a:t>	</a:t>
                </a:r>
              </a:p>
              <a:p>
                <a:endParaRPr lang="en-US" sz="1800" dirty="0" smtClean="0"/>
              </a:p>
            </p:txBody>
          </p:sp>
          <p:pic>
            <p:nvPicPr>
              <p:cNvPr id="26" name="Picture 4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80313" y="2708920"/>
                <a:ext cx="269142" cy="23964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2144" y="3501008"/>
            <a:ext cx="3780161" cy="2708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002293"/>
            <a:ext cx="3834321" cy="2714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827584" y="4149080"/>
            <a:ext cx="2222304" cy="2520280"/>
            <a:chOff x="827584" y="4149080"/>
            <a:chExt cx="2222304" cy="2520280"/>
          </a:xfrm>
        </p:grpSpPr>
        <p:grpSp>
          <p:nvGrpSpPr>
            <p:cNvPr id="5" name="Group 4"/>
            <p:cNvGrpSpPr/>
            <p:nvPr/>
          </p:nvGrpSpPr>
          <p:grpSpPr>
            <a:xfrm>
              <a:off x="827584" y="4149080"/>
              <a:ext cx="1872207" cy="2340884"/>
              <a:chOff x="1043608" y="4509120"/>
              <a:chExt cx="1872207" cy="2531744"/>
            </a:xfrm>
          </p:grpSpPr>
          <p:pic>
            <p:nvPicPr>
              <p:cNvPr id="4098" name="Picture 2" descr="C:\Users\vcalzadilla\Desktop\PhD\Modeling\LUMERICAL\MODE Solutions\Laser_IMOS_02-03-2011\images_19-03-2012\image2.jpg"/>
              <p:cNvPicPr>
                <a:picLocks noChangeAspect="1" noChangeArrowheads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3417" t="5788" r="26222" b="9020"/>
              <a:stretch/>
            </p:blipFill>
            <p:spPr bwMode="auto">
              <a:xfrm>
                <a:off x="1043608" y="4509120"/>
                <a:ext cx="1259221" cy="25317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2" descr="C:\Users\vcalzadilla\Desktop\PhD\Modeling\LUMERICAL\MODE Solutions\Laser_IMOS_02-03-2011\images_19-03-2012\image2.jpg"/>
              <p:cNvPicPr>
                <a:picLocks noChangeAspect="1" noChangeArrowheads="1"/>
              </p:cNvPicPr>
              <p:nvPr/>
            </p:nvPicPr>
            <p:blipFill rotWithShape="1"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4582" t="6263" r="6650" b="56784"/>
              <a:stretch/>
            </p:blipFill>
            <p:spPr bwMode="auto">
              <a:xfrm>
                <a:off x="2411760" y="4515931"/>
                <a:ext cx="504055" cy="252493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30" name="Content Placeholder 83"/>
            <p:cNvSpPr txBox="1">
              <a:spLocks/>
            </p:cNvSpPr>
            <p:nvPr/>
          </p:nvSpPr>
          <p:spPr bwMode="auto">
            <a:xfrm>
              <a:off x="2483717" y="6237312"/>
              <a:ext cx="566171" cy="432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marL="268288" indent="-268288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•"/>
                <a:defRPr sz="24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34988" indent="-265113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200" b="1">
                  <a:solidFill>
                    <a:schemeClr val="tx1"/>
                  </a:solidFill>
                  <a:latin typeface="+mn-lt"/>
                </a:defRPr>
              </a:lvl2pPr>
              <a:lvl3pPr marL="814388" indent="-277813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3pPr>
              <a:lvl4pPr marL="1069975" indent="-2540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4pPr>
              <a:lvl5pPr marL="1349375" indent="-277813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5pPr>
              <a:lvl6pPr marL="1806575" indent="-277813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6pPr>
              <a:lvl7pPr marL="2263775" indent="-277813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7pPr>
              <a:lvl8pPr marL="2720975" indent="-277813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8pPr>
              <a:lvl9pPr marL="3178175" indent="-277813" algn="l" rtl="0" fontAlgn="base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−"/>
                <a:defRPr sz="2200" b="1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>
                <a:buNone/>
              </a:pPr>
              <a:r>
                <a:rPr lang="en-US" sz="1600" dirty="0" smtClean="0"/>
                <a:t>|E|</a:t>
              </a:r>
              <a:r>
                <a:rPr lang="en-US" sz="1600" baseline="30000" dirty="0" smtClean="0"/>
                <a:t>2</a:t>
              </a:r>
            </a:p>
          </p:txBody>
        </p:sp>
      </p:grpSp>
      <p:sp>
        <p:nvSpPr>
          <p:cNvPr id="27" name="Oval 26"/>
          <p:cNvSpPr/>
          <p:nvPr/>
        </p:nvSpPr>
        <p:spPr bwMode="auto">
          <a:xfrm rot="20237907">
            <a:off x="5665599" y="4573912"/>
            <a:ext cx="779460" cy="525224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336" name="Elbow Connector 14335"/>
          <p:cNvCxnSpPr>
            <a:endCxn id="27" idx="7"/>
          </p:cNvCxnSpPr>
          <p:nvPr/>
        </p:nvCxnSpPr>
        <p:spPr bwMode="auto">
          <a:xfrm rot="10800000" flipV="1">
            <a:off x="6237896" y="4077072"/>
            <a:ext cx="1934505" cy="481788"/>
          </a:xfrm>
          <a:prstGeom prst="bentConnector2">
            <a:avLst/>
          </a:prstGeom>
          <a:ln w="19050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Content Placeholder 83"/>
          <p:cNvSpPr txBox="1">
            <a:spLocks/>
          </p:cNvSpPr>
          <p:nvPr/>
        </p:nvSpPr>
        <p:spPr bwMode="auto">
          <a:xfrm>
            <a:off x="8019083" y="3831894"/>
            <a:ext cx="1017413" cy="821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68288" indent="-268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2651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 b="1">
                <a:solidFill>
                  <a:schemeClr val="tx1"/>
                </a:solidFill>
                <a:latin typeface="+mn-lt"/>
              </a:defRPr>
            </a:lvl2pPr>
            <a:lvl3pPr marL="814388" indent="-277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3pPr>
            <a:lvl4pPr marL="1069975" indent="-2540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4pPr>
            <a:lvl5pPr marL="1349375" indent="-277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5pPr>
            <a:lvl6pPr marL="18065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6pPr>
            <a:lvl7pPr marL="22637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7pPr>
            <a:lvl8pPr marL="27209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8pPr>
            <a:lvl9pPr marL="3178175" indent="-277813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−"/>
              <a:defRPr sz="22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400" b="0" dirty="0" smtClean="0"/>
              <a:t>Region of interest</a:t>
            </a:r>
            <a:endParaRPr lang="en-US" sz="1400" b="0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416165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8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Milestone</a:t>
            </a:r>
            <a:r>
              <a:rPr lang="nl-NL" dirty="0"/>
              <a:t> </a:t>
            </a:r>
            <a:r>
              <a:rPr lang="nl-NL" dirty="0" smtClean="0"/>
              <a:t>3.1</a:t>
            </a:r>
            <a:endParaRPr lang="en-US" dirty="0" smtClean="0"/>
          </a:p>
        </p:txBody>
      </p:sp>
      <p:sp>
        <p:nvSpPr>
          <p:cNvPr id="14339" name="Content Placeholder 83"/>
          <p:cNvSpPr>
            <a:spLocks noGrp="1"/>
          </p:cNvSpPr>
          <p:nvPr>
            <p:ph idx="1"/>
          </p:nvPr>
        </p:nvSpPr>
        <p:spPr>
          <a:xfrm>
            <a:off x="611560" y="1700808"/>
            <a:ext cx="7705228" cy="3124944"/>
          </a:xfrm>
        </p:spPr>
        <p:txBody>
          <a:bodyPr/>
          <a:lstStyle/>
          <a:p>
            <a:r>
              <a:rPr lang="en-US" sz="1600" b="0" dirty="0" smtClean="0"/>
              <a:t>M3.1: Decision </a:t>
            </a:r>
            <a:r>
              <a:rPr lang="en-US" sz="1600" b="0" dirty="0"/>
              <a:t>on an optimized structure for </a:t>
            </a:r>
            <a:r>
              <a:rPr lang="en-US" sz="1600" b="0" dirty="0" smtClean="0"/>
              <a:t>metallic/</a:t>
            </a:r>
            <a:r>
              <a:rPr lang="en-US" sz="1600" b="0" dirty="0" err="1" smtClean="0"/>
              <a:t>plasmonic</a:t>
            </a:r>
            <a:r>
              <a:rPr lang="en-US" sz="1600" b="0" dirty="0"/>
              <a:t> </a:t>
            </a:r>
            <a:r>
              <a:rPr lang="en-US" sz="1600" b="0" dirty="0" err="1" smtClean="0"/>
              <a:t>nano</a:t>
            </a:r>
            <a:r>
              <a:rPr lang="en-US" sz="1600" b="0" dirty="0" smtClean="0"/>
              <a:t>-laser </a:t>
            </a:r>
            <a:r>
              <a:rPr lang="en-US" sz="1600" b="0" dirty="0"/>
              <a:t>and its coupling </a:t>
            </a:r>
            <a:r>
              <a:rPr lang="en-US" sz="1600" b="0" dirty="0" smtClean="0"/>
              <a:t>to a Si-waveguide</a:t>
            </a:r>
            <a:endParaRPr lang="en-US" sz="1600" b="0" dirty="0" smtClean="0"/>
          </a:p>
          <a:p>
            <a:endParaRPr lang="en-US" sz="1600" b="0" dirty="0" smtClean="0"/>
          </a:p>
          <a:p>
            <a:endParaRPr lang="en-US" sz="1600" b="0" dirty="0"/>
          </a:p>
          <a:p>
            <a:r>
              <a:rPr lang="en-US" sz="1600" b="0" dirty="0" smtClean="0"/>
              <a:t>Official date: Month </a:t>
            </a:r>
            <a:r>
              <a:rPr lang="en-US" sz="1600" b="0" dirty="0"/>
              <a:t>6 (</a:t>
            </a:r>
            <a:r>
              <a:rPr lang="en-US" sz="1600" b="0" dirty="0" smtClean="0"/>
              <a:t>April 2012)</a:t>
            </a:r>
          </a:p>
          <a:p>
            <a:endParaRPr lang="en-US" sz="1600" b="0" dirty="0" smtClean="0"/>
          </a:p>
          <a:p>
            <a:endParaRPr lang="en-US" sz="1600" b="0" dirty="0"/>
          </a:p>
          <a:p>
            <a:r>
              <a:rPr lang="en-US" sz="1600" u="sng" dirty="0" smtClean="0"/>
              <a:t>Announcement</a:t>
            </a:r>
            <a:r>
              <a:rPr lang="en-US" sz="1600" b="0" u="sng" dirty="0" smtClean="0"/>
              <a:t>: </a:t>
            </a:r>
            <a:r>
              <a:rPr lang="en-US" sz="1600" b="0" u="sng" dirty="0" smtClean="0"/>
              <a:t>we </a:t>
            </a:r>
            <a:r>
              <a:rPr lang="en-US" sz="1600" b="0" u="sng" dirty="0" smtClean="0"/>
              <a:t>may need a few weeks more in order to take the decision on </a:t>
            </a:r>
            <a:r>
              <a:rPr lang="en-US" sz="1600" b="0" u="sng" dirty="0"/>
              <a:t>a</a:t>
            </a:r>
            <a:r>
              <a:rPr lang="en-US" sz="1600" b="0" u="sng" dirty="0" smtClean="0"/>
              <a:t> structure with acceptable performance (both laser efficiency and coupling).</a:t>
            </a:r>
            <a:endParaRPr lang="en-US" sz="1600" b="0" u="sng" dirty="0"/>
          </a:p>
        </p:txBody>
      </p:sp>
      <p:sp>
        <p:nvSpPr>
          <p:cNvPr id="9" name="3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179512" y="6453336"/>
            <a:ext cx="322263" cy="230188"/>
          </a:xfrm>
        </p:spPr>
        <p:txBody>
          <a:bodyPr/>
          <a:lstStyle/>
          <a:p>
            <a:pPr>
              <a:defRPr/>
            </a:pPr>
            <a:fld id="{401E30BC-D104-4B89-97CA-8F6043CC4D3D}" type="slidenum">
              <a:rPr lang="nl-NL" sz="1200" smtClean="0"/>
              <a:pPr>
                <a:defRPr/>
              </a:pPr>
              <a:t>6</a:t>
            </a:fld>
            <a:r>
              <a:rPr lang="nl-NL" sz="1200" dirty="0" smtClean="0"/>
              <a:t>/6</a:t>
            </a:r>
            <a:endParaRPr lang="nl-NL" sz="12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165304"/>
            <a:ext cx="2091008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363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ED OH">
  <a:themeElements>
    <a:clrScheme name="OED OH 1">
      <a:dk1>
        <a:srgbClr val="101073"/>
      </a:dk1>
      <a:lt1>
        <a:srgbClr val="0066CC"/>
      </a:lt1>
      <a:dk2>
        <a:srgbClr val="FFFFFF"/>
      </a:dk2>
      <a:lt2>
        <a:srgbClr val="FF9A00"/>
      </a:lt2>
      <a:accent1>
        <a:srgbClr val="00AEEF"/>
      </a:accent1>
      <a:accent2>
        <a:srgbClr val="D6004A"/>
      </a:accent2>
      <a:accent3>
        <a:srgbClr val="AAB8E2"/>
      </a:accent3>
      <a:accent4>
        <a:srgbClr val="0C0C61"/>
      </a:accent4>
      <a:accent5>
        <a:srgbClr val="AAD3F6"/>
      </a:accent5>
      <a:accent6>
        <a:srgbClr val="C20042"/>
      </a:accent6>
      <a:hlink>
        <a:srgbClr val="AD20AD"/>
      </a:hlink>
      <a:folHlink>
        <a:srgbClr val="7FC241"/>
      </a:folHlink>
    </a:clrScheme>
    <a:fontScheme name="OED O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OED OH 1">
        <a:dk1>
          <a:srgbClr val="101073"/>
        </a:dk1>
        <a:lt1>
          <a:srgbClr val="0066CC"/>
        </a:lt1>
        <a:dk2>
          <a:srgbClr val="FFFFFF"/>
        </a:dk2>
        <a:lt2>
          <a:srgbClr val="FF9A00"/>
        </a:lt2>
        <a:accent1>
          <a:srgbClr val="00AEEF"/>
        </a:accent1>
        <a:accent2>
          <a:srgbClr val="D6004A"/>
        </a:accent2>
        <a:accent3>
          <a:srgbClr val="AAB8E2"/>
        </a:accent3>
        <a:accent4>
          <a:srgbClr val="0C0C61"/>
        </a:accent4>
        <a:accent5>
          <a:srgbClr val="AAD3F6"/>
        </a:accent5>
        <a:accent6>
          <a:srgbClr val="C20042"/>
        </a:accent6>
        <a:hlink>
          <a:srgbClr val="AD20AD"/>
        </a:hlink>
        <a:folHlink>
          <a:srgbClr val="7FC24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9910</TotalTime>
  <Words>197</Words>
  <Application>Microsoft Office PowerPoint</Application>
  <PresentationFormat>On-screen Show (4:3)</PresentationFormat>
  <Paragraphs>126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OED OH</vt:lpstr>
      <vt:lpstr>Progress meeting </vt:lpstr>
      <vt:lpstr>Structure 1</vt:lpstr>
      <vt:lpstr>Impact of the insulating layer thickness</vt:lpstr>
      <vt:lpstr>Structure 2</vt:lpstr>
      <vt:lpstr>Structure 2 – Modal characteristics at 1.55 um</vt:lpstr>
      <vt:lpstr>Milestone 3.1</vt:lpstr>
    </vt:vector>
  </TitlesOfParts>
  <Company>Technische Universiteit Eindhoven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smit</dc:creator>
  <cp:lastModifiedBy>Calzadilla, V.M.</cp:lastModifiedBy>
  <cp:revision>776</cp:revision>
  <cp:lastPrinted>2012-03-12T09:30:35Z</cp:lastPrinted>
  <dcterms:created xsi:type="dcterms:W3CDTF">2004-05-07T06:33:45Z</dcterms:created>
  <dcterms:modified xsi:type="dcterms:W3CDTF">2012-04-02T09:31:34Z</dcterms:modified>
</cp:coreProperties>
</file>