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565" r:id="rId3"/>
    <p:sldId id="574" r:id="rId4"/>
    <p:sldId id="567" r:id="rId5"/>
    <p:sldId id="569" r:id="rId6"/>
    <p:sldId id="571" r:id="rId7"/>
    <p:sldId id="573" r:id="rId8"/>
    <p:sldId id="572" r:id="rId9"/>
  </p:sldIdLst>
  <p:sldSz cx="9906000" cy="6858000" type="A4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3643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28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92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57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682164" algn="l" defTabSz="107286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18597" algn="l" defTabSz="107286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755029" algn="l" defTabSz="107286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291462" algn="l" defTabSz="107286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3A62A"/>
    <a:srgbClr val="0000FF"/>
    <a:srgbClr val="FF9933"/>
    <a:srgbClr val="9CBB2B"/>
    <a:srgbClr val="A7AA26"/>
    <a:srgbClr val="F8F8F8"/>
    <a:srgbClr val="FFFFFF"/>
    <a:srgbClr val="0033CC"/>
    <a:srgbClr val="A50021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1" autoAdjust="0"/>
    <p:restoredTop sz="74457" autoAdjust="0"/>
  </p:normalViewPr>
  <p:slideViewPr>
    <p:cSldViewPr showGuides="1">
      <p:cViewPr>
        <p:scale>
          <a:sx n="32" d="100"/>
          <a:sy n="32" d="100"/>
        </p:scale>
        <p:origin x="-2340" y="-864"/>
      </p:cViewPr>
      <p:guideLst>
        <p:guide orient="horz" pos="157"/>
        <p:guide pos="161"/>
        <p:guide pos="4220"/>
        <p:guide pos="11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20" d="100"/>
          <a:sy n="120" d="100"/>
        </p:scale>
        <p:origin x="-354" y="48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75E37F-0460-478D-BC77-83A0D4DCC23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3881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A23D65-3196-4D20-AF24-7EFF9370723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23141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6433" algn="just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2866" algn="just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9298" algn="just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5731" algn="just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223D4-BE44-4279-8D95-C27C9C756D2C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223D4-BE44-4279-8D95-C27C9C756D2C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223D4-BE44-4279-8D95-C27C9C756D2C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223D4-BE44-4279-8D95-C27C9C756D2C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223D4-BE44-4279-8D95-C27C9C756D2C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223D4-BE44-4279-8D95-C27C9C756D2C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223D4-BE44-4279-8D95-C27C9C756D2C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 algn="ctr">
              <a:buNone/>
              <a:defRPr/>
            </a:lvl1pPr>
            <a:lvl2pPr marL="536433" indent="0" algn="ctr">
              <a:buNone/>
              <a:defRPr/>
            </a:lvl2pPr>
            <a:lvl3pPr marL="1072866" indent="0" algn="ctr">
              <a:buNone/>
              <a:defRPr/>
            </a:lvl3pPr>
            <a:lvl4pPr marL="1609298" indent="0" algn="ctr">
              <a:buNone/>
              <a:defRPr/>
            </a:lvl4pPr>
            <a:lvl5pPr marL="2145731" indent="0" algn="ctr">
              <a:buNone/>
              <a:defRPr/>
            </a:lvl5pPr>
            <a:lvl6pPr marL="2682164" indent="0" algn="ctr">
              <a:buNone/>
              <a:defRPr/>
            </a:lvl6pPr>
            <a:lvl7pPr marL="3218597" indent="0" algn="ctr">
              <a:buNone/>
              <a:defRPr/>
            </a:lvl7pPr>
            <a:lvl8pPr marL="3755029" indent="0" algn="ctr">
              <a:buNone/>
              <a:defRPr/>
            </a:lvl8pPr>
            <a:lvl9pPr marL="4291462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E3BEE-E993-4786-B092-67BE72338DD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285A2-599F-4AA9-B72E-6A60A9D2849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517213" y="265119"/>
            <a:ext cx="2338917" cy="58610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6" y="265119"/>
            <a:ext cx="6856810" cy="5861051"/>
          </a:xfrm>
          <a:prstGeom prst="rect">
            <a:avLst/>
          </a:prstGeom>
        </p:spPr>
        <p:txBody>
          <a:bodyPr vert="eaVert"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21BA0-73A8-4E2C-82FF-25D6283CD6A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9140" y="265113"/>
            <a:ext cx="8966994" cy="4270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035550" y="1600202"/>
            <a:ext cx="4375150" cy="2185988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035550" y="3938596"/>
            <a:ext cx="4375150" cy="2187575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021396"/>
            <a:ext cx="2311400" cy="700087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245231"/>
            <a:ext cx="3136900" cy="476251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245231"/>
            <a:ext cx="2311400" cy="476251"/>
          </a:xfrm>
        </p:spPr>
        <p:txBody>
          <a:bodyPr/>
          <a:lstStyle>
            <a:lvl1pPr>
              <a:defRPr/>
            </a:lvl1pPr>
          </a:lstStyle>
          <a:p>
            <a:fld id="{41015F89-C292-4548-BA12-FAAF0068E7C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9140" y="265113"/>
            <a:ext cx="8966994" cy="4270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021396"/>
            <a:ext cx="2311400" cy="700087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245231"/>
            <a:ext cx="3136900" cy="476251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245231"/>
            <a:ext cx="2311400" cy="476251"/>
          </a:xfrm>
        </p:spPr>
        <p:txBody>
          <a:bodyPr/>
          <a:lstStyle>
            <a:lvl1pPr>
              <a:defRPr/>
            </a:lvl1pPr>
          </a:lstStyle>
          <a:p>
            <a:fld id="{965274BF-6E23-4B93-8DC8-6C5DA23FAB4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889140" y="265113"/>
            <a:ext cx="8966994" cy="4270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95300" y="1600202"/>
            <a:ext cx="4375150" cy="2185988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035550" y="1600202"/>
            <a:ext cx="4375150" cy="2185988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95300" y="3938596"/>
            <a:ext cx="4375150" cy="2187575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5550" y="3938596"/>
            <a:ext cx="4375150" cy="2187575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021396"/>
            <a:ext cx="2311400" cy="700087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245231"/>
            <a:ext cx="3136900" cy="476251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245231"/>
            <a:ext cx="2311400" cy="476251"/>
          </a:xfrm>
        </p:spPr>
        <p:txBody>
          <a:bodyPr/>
          <a:lstStyle>
            <a:lvl1pPr>
              <a:defRPr/>
            </a:lvl1pPr>
          </a:lstStyle>
          <a:p>
            <a:fld id="{89F5D033-285D-4EF8-897C-558AF35BECC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9140" y="265113"/>
            <a:ext cx="8966994" cy="4270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035550" y="1600202"/>
            <a:ext cx="4375150" cy="2185988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035550" y="3938596"/>
            <a:ext cx="4375150" cy="2187575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021396"/>
            <a:ext cx="2311400" cy="700087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245231"/>
            <a:ext cx="3136900" cy="476251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245231"/>
            <a:ext cx="2311400" cy="476251"/>
          </a:xfrm>
        </p:spPr>
        <p:txBody>
          <a:bodyPr/>
          <a:lstStyle>
            <a:lvl1pPr>
              <a:defRPr/>
            </a:lvl1pPr>
          </a:lstStyle>
          <a:p>
            <a:fld id="{6E7EAD6F-2FB1-4284-8990-5DD4B6B1EB3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9D9E-BFF8-40F9-A3D9-26B63D8BDCA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21"/>
            <a:ext cx="8420100" cy="1500187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>
              <a:buNone/>
              <a:defRPr sz="2300"/>
            </a:lvl1pPr>
            <a:lvl2pPr marL="536433" indent="0">
              <a:buNone/>
              <a:defRPr sz="2100"/>
            </a:lvl2pPr>
            <a:lvl3pPr marL="1072866" indent="0">
              <a:buNone/>
              <a:defRPr sz="1900"/>
            </a:lvl3pPr>
            <a:lvl4pPr marL="1609298" indent="0">
              <a:buNone/>
              <a:defRPr sz="1600"/>
            </a:lvl4pPr>
            <a:lvl5pPr marL="2145731" indent="0">
              <a:buNone/>
              <a:defRPr sz="1600"/>
            </a:lvl5pPr>
            <a:lvl6pPr marL="2682164" indent="0">
              <a:buNone/>
              <a:defRPr sz="1600"/>
            </a:lvl6pPr>
            <a:lvl7pPr marL="3218597" indent="0">
              <a:buNone/>
              <a:defRPr sz="1600"/>
            </a:lvl7pPr>
            <a:lvl8pPr marL="3755029" indent="0">
              <a:buNone/>
              <a:defRPr sz="1600"/>
            </a:lvl8pPr>
            <a:lvl9pPr marL="4291462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A1A07-B19B-40A8-846D-1752FCF7390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303AC-6294-43FE-BFCC-7E8970F554F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382B6-4340-46A0-BA3D-122CB2C2A84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4C883-CE68-423A-B835-9AA30F8DA29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B3CFA-A0FA-420A-BE6E-84A6FF41AC3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6" y="273055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6" y="273059"/>
            <a:ext cx="5537730" cy="585311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6" y="1435103"/>
            <a:ext cx="3259006" cy="4691063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E00E9-A443-4668-8B50-99D02CE11E3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7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45"/>
            <a:ext cx="5943600" cy="804863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B65F4-09D2-4265-9494-500A0D75B67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021396"/>
            <a:ext cx="23114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31"/>
            <a:ext cx="31369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31"/>
            <a:ext cx="2311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9BF29D9E-BFF8-40F9-A3D9-26B63D8BDCAF}" type="slidenum">
              <a:rPr lang="es-ES"/>
              <a:pPr/>
              <a:t>‹Nº›</a:t>
            </a:fld>
            <a:endParaRPr lang="es-ES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6883" y="60325"/>
          <a:ext cx="939006" cy="838200"/>
        </p:xfrm>
        <a:graphic>
          <a:graphicData uri="http://schemas.openxmlformats.org/presentationml/2006/ole">
            <p:oleObj spid="_x0000_s1190" name="Documento" r:id="rId19" imgW="724228" imgH="702025" progId="">
              <p:embed/>
            </p:oleObj>
          </a:graphicData>
        </a:graphic>
      </p:graphicFrame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889140" y="265113"/>
            <a:ext cx="8966994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87414" y="847725"/>
            <a:ext cx="8966994" cy="1158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107287" tIns="53643" rIns="107287" bIns="53643" anchor="ctr"/>
          <a:lstStyle/>
          <a:p>
            <a:pPr algn="ctr"/>
            <a:endParaRPr lang="en-US" sz="2300" u="sng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53643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10728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60929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2145731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2325" indent="-402325" algn="l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rtl="0" fontAlgn="base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  <a:cs typeface="+mn-cs"/>
        </a:defRPr>
      </a:lvl2pPr>
      <a:lvl3pPr marL="1341082" indent="-268216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77515" indent="-268216" algn="l" rtl="0" fontAlgn="base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413947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950380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86813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4023246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559678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-87560" y="764704"/>
            <a:ext cx="1015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smtClean="0">
                <a:latin typeface="Times New Roman" pitchFamily="18" charset="0"/>
                <a:cs typeface="Times New Roman" pitchFamily="18" charset="0"/>
              </a:rPr>
              <a:t>Dielectric and plasmonic CdSe-PMMA waveguides </a:t>
            </a:r>
            <a:endParaRPr lang="es-E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1 Grupo"/>
          <p:cNvGrpSpPr/>
          <p:nvPr/>
        </p:nvGrpSpPr>
        <p:grpSpPr>
          <a:xfrm>
            <a:off x="0" y="0"/>
            <a:ext cx="10641632" cy="880244"/>
            <a:chOff x="0" y="0"/>
            <a:chExt cx="10641632" cy="880244"/>
          </a:xfrm>
        </p:grpSpPr>
        <p:sp>
          <p:nvSpPr>
            <p:cNvPr id="22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23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1 Título"/>
            <p:cNvSpPr txBox="1">
              <a:spLocks/>
            </p:cNvSpPr>
            <p:nvPr/>
          </p:nvSpPr>
          <p:spPr bwMode="auto">
            <a:xfrm>
              <a:off x="2360712" y="193653"/>
              <a:ext cx="828092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smtClean="0">
                  <a:solidFill>
                    <a:schemeClr val="bg1"/>
                  </a:solidFill>
                </a:rPr>
                <a:t>CdSe-PMMA waveguides</a:t>
              </a:r>
              <a:endParaRPr lang="en-GB" sz="2600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7331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336" y="3031884"/>
            <a:ext cx="1980000" cy="133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319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688" y="1628800"/>
            <a:ext cx="1980000" cy="12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319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1512" y="1252242"/>
            <a:ext cx="4680000" cy="39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5008" y="1807748"/>
            <a:ext cx="2880000" cy="88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5008" y="3103892"/>
            <a:ext cx="2880000" cy="88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31 CuadroTexto"/>
          <p:cNvSpPr txBox="1"/>
          <p:nvPr/>
        </p:nvSpPr>
        <p:spPr>
          <a:xfrm>
            <a:off x="56456" y="4869160"/>
            <a:ext cx="9849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smtClean="0">
                <a:latin typeface="Times New Roman" pitchFamily="18" charset="0"/>
                <a:cs typeface="Times New Roman" pitchFamily="18" charset="0"/>
              </a:rPr>
              <a:t>Maximum gain obtained of to 20 cm</a:t>
            </a:r>
            <a:r>
              <a:rPr lang="es-ES" sz="2800" baseline="3000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s-ES" sz="2800" smtClean="0">
                <a:latin typeface="Times New Roman" pitchFamily="18" charset="0"/>
                <a:cs typeface="Times New Roman" pitchFamily="18" charset="0"/>
              </a:rPr>
              <a:t>, but losses around 30 cm</a:t>
            </a:r>
            <a:r>
              <a:rPr lang="es-ES" sz="2800" baseline="30000" smtClean="0">
                <a:latin typeface="Times New Roman" pitchFamily="18" charset="0"/>
                <a:cs typeface="Times New Roman" pitchFamily="18" charset="0"/>
              </a:rPr>
              <a:t>-1</a:t>
            </a:r>
          </a:p>
          <a:p>
            <a:pPr>
              <a:buFont typeface="Arial" pitchFamily="34" charset="0"/>
              <a:buChar char="•"/>
            </a:pPr>
            <a:r>
              <a:rPr lang="es-ES" sz="2800" smtClean="0">
                <a:latin typeface="Times New Roman" pitchFamily="18" charset="0"/>
                <a:cs typeface="Times New Roman" pitchFamily="18" charset="0"/>
              </a:rPr>
              <a:t>Close to amplification but it needs more powerful laser or more efficient nanostructures</a:t>
            </a:r>
          </a:p>
          <a:p>
            <a:pPr>
              <a:buFont typeface="Arial" pitchFamily="34" charset="0"/>
              <a:buChar char="•"/>
            </a:pPr>
            <a:r>
              <a:rPr lang="es-ES" sz="2800" smtClean="0">
                <a:latin typeface="Times New Roman" pitchFamily="18" charset="0"/>
                <a:cs typeface="Times New Roman" pitchFamily="18" charset="0"/>
              </a:rPr>
              <a:t> Similar spectra with and without gold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1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6111" y="1340768"/>
            <a:ext cx="505142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1 Grupo"/>
          <p:cNvGrpSpPr/>
          <p:nvPr/>
        </p:nvGrpSpPr>
        <p:grpSpPr>
          <a:xfrm>
            <a:off x="0" y="0"/>
            <a:ext cx="10641632" cy="880244"/>
            <a:chOff x="0" y="0"/>
            <a:chExt cx="10641632" cy="880244"/>
          </a:xfrm>
        </p:grpSpPr>
        <p:sp>
          <p:nvSpPr>
            <p:cNvPr id="22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23" name="32 Imagen" descr="ICMUV_v4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1 Título"/>
            <p:cNvSpPr txBox="1">
              <a:spLocks/>
            </p:cNvSpPr>
            <p:nvPr/>
          </p:nvSpPr>
          <p:spPr bwMode="auto">
            <a:xfrm>
              <a:off x="2360712" y="193653"/>
              <a:ext cx="828092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smtClean="0">
                  <a:solidFill>
                    <a:schemeClr val="bg1"/>
                  </a:solidFill>
                </a:rPr>
                <a:t>PbS/CdS-PMMA waveguides</a:t>
              </a:r>
              <a:endParaRPr lang="en-GB" sz="26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5" name="24 CuadroTexto"/>
          <p:cNvSpPr txBox="1"/>
          <p:nvPr/>
        </p:nvSpPr>
        <p:spPr>
          <a:xfrm>
            <a:off x="344488" y="5356373"/>
            <a:ext cx="9289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smtClean="0">
                <a:latin typeface="Times New Roman" pitchFamily="18" charset="0"/>
                <a:cs typeface="Times New Roman" pitchFamily="18" charset="0"/>
              </a:rPr>
              <a:t>Broad band with emission between 1100 and 1600 nm</a:t>
            </a:r>
          </a:p>
          <a:p>
            <a:pPr>
              <a:buFont typeface="Arial" pitchFamily="34" charset="0"/>
              <a:buChar char="•"/>
            </a:pPr>
            <a:r>
              <a:rPr lang="es-ES" sz="2800" smtClean="0">
                <a:latin typeface="Times New Roman" pitchFamily="18" charset="0"/>
                <a:cs typeface="Times New Roman" pitchFamily="18" charset="0"/>
              </a:rPr>
              <a:t>High stokes-shift</a:t>
            </a:r>
          </a:p>
          <a:p>
            <a:pPr>
              <a:buFont typeface="Arial" pitchFamily="34" charset="0"/>
              <a:buChar char="•"/>
            </a:pPr>
            <a:r>
              <a:rPr lang="es-ES" sz="2800" smtClean="0">
                <a:latin typeface="Times New Roman" pitchFamily="18" charset="0"/>
                <a:cs typeface="Times New Roman" pitchFamily="18" charset="0"/>
              </a:rPr>
              <a:t>Good efficiency 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0472" y="908720"/>
            <a:ext cx="1015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smtClean="0">
                <a:latin typeface="Times New Roman" pitchFamily="18" charset="0"/>
                <a:cs typeface="Times New Roman" pitchFamily="18" charset="0"/>
              </a:rPr>
              <a:t>PbS-CdS quantum rods developped by UGENT</a:t>
            </a:r>
            <a:endParaRPr lang="es-E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2736"/>
            <a:ext cx="5400000" cy="45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11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00472" y="836712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smtClean="0">
                <a:latin typeface="Times New Roman" pitchFamily="18" charset="0"/>
                <a:cs typeface="Times New Roman" pitchFamily="18" charset="0"/>
              </a:rPr>
              <a:t>Quantum rods-PMMA nanocomposites</a:t>
            </a:r>
            <a:endParaRPr lang="es-E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0" y="0"/>
            <a:ext cx="10641632" cy="880244"/>
            <a:chOff x="0" y="0"/>
            <a:chExt cx="10641632" cy="880244"/>
          </a:xfrm>
        </p:grpSpPr>
        <p:sp>
          <p:nvSpPr>
            <p:cNvPr id="22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23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1 Título"/>
            <p:cNvSpPr txBox="1">
              <a:spLocks/>
            </p:cNvSpPr>
            <p:nvPr/>
          </p:nvSpPr>
          <p:spPr bwMode="auto">
            <a:xfrm>
              <a:off x="2360712" y="193653"/>
              <a:ext cx="828092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smtClean="0">
                  <a:solidFill>
                    <a:schemeClr val="bg1"/>
                  </a:solidFill>
                </a:rPr>
                <a:t>PbS/CdS-PMMA waveguides</a:t>
              </a:r>
              <a:endParaRPr lang="en-GB" sz="2600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7331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3632" y="1461448"/>
            <a:ext cx="3312368" cy="203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2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536" y="1340768"/>
            <a:ext cx="4734049" cy="264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13 Conector recto de flecha"/>
          <p:cNvCxnSpPr/>
          <p:nvPr/>
        </p:nvCxnSpPr>
        <p:spPr bwMode="auto">
          <a:xfrm flipV="1">
            <a:off x="5529064" y="2852936"/>
            <a:ext cx="1080120" cy="432048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288030" y="4206200"/>
          <a:ext cx="934549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098"/>
                <a:gridCol w="1869098"/>
                <a:gridCol w="1869098"/>
                <a:gridCol w="1869098"/>
                <a:gridCol w="1869098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mtClean="0">
                          <a:solidFill>
                            <a:schemeClr val="tx1"/>
                          </a:solidFill>
                        </a:rPr>
                        <a:t>filling factor</a:t>
                      </a:r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mtClean="0">
                          <a:solidFill>
                            <a:schemeClr val="tx1"/>
                          </a:solidFill>
                        </a:rPr>
                        <a:t>404 nm</a:t>
                      </a:r>
                    </a:p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mtClean="0">
                          <a:solidFill>
                            <a:schemeClr val="tx1"/>
                          </a:solidFill>
                        </a:rPr>
                        <a:t>633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>
                          <a:solidFill>
                            <a:schemeClr val="tx1"/>
                          </a:solidFill>
                        </a:rPr>
                        <a:t>1060 nm</a:t>
                      </a:r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mtClean="0">
                          <a:solidFill>
                            <a:schemeClr val="tx1"/>
                          </a:solidFill>
                        </a:rPr>
                        <a:t>waveguided PL</a:t>
                      </a:r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smtClean="0"/>
                        <a:t>8·10</a:t>
                      </a:r>
                      <a:r>
                        <a:rPr lang="es-ES" sz="2400" baseline="30000" smtClean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yes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yes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yes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no</a:t>
                      </a:r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smtClean="0"/>
                        <a:t>8·10</a:t>
                      </a:r>
                      <a:r>
                        <a:rPr lang="es-ES" sz="2400" baseline="30000" smtClean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no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yes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yes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yes</a:t>
                      </a:r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smtClean="0"/>
                        <a:t>4·10</a:t>
                      </a:r>
                      <a:r>
                        <a:rPr lang="es-ES" sz="2400" baseline="30000" smtClean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no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no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no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mtClean="0"/>
                        <a:t>yes</a:t>
                      </a:r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11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6456" y="90872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smtClean="0">
                <a:latin typeface="Times New Roman" pitchFamily="18" charset="0"/>
                <a:cs typeface="Times New Roman" pitchFamily="18" charset="0"/>
              </a:rPr>
              <a:t>Pumping power dependence</a:t>
            </a:r>
            <a:endParaRPr lang="es-E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0" y="0"/>
            <a:ext cx="10641632" cy="880244"/>
            <a:chOff x="0" y="0"/>
            <a:chExt cx="10641632" cy="880244"/>
          </a:xfrm>
        </p:grpSpPr>
        <p:sp>
          <p:nvSpPr>
            <p:cNvPr id="22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23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1 Título"/>
            <p:cNvSpPr txBox="1">
              <a:spLocks/>
            </p:cNvSpPr>
            <p:nvPr/>
          </p:nvSpPr>
          <p:spPr bwMode="auto">
            <a:xfrm>
              <a:off x="2360712" y="193653"/>
              <a:ext cx="828092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smtClean="0">
                  <a:solidFill>
                    <a:schemeClr val="bg1"/>
                  </a:solidFill>
                </a:rPr>
                <a:t>PbS/CdS-PMMA waveguides</a:t>
              </a:r>
              <a:endParaRPr lang="en-GB" sz="2600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7342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6628" y="908720"/>
            <a:ext cx="378689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421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6843" y="3717032"/>
            <a:ext cx="377270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27 Conector recto de flecha"/>
          <p:cNvCxnSpPr/>
          <p:nvPr/>
        </p:nvCxnSpPr>
        <p:spPr bwMode="auto">
          <a:xfrm>
            <a:off x="4664968" y="1916832"/>
            <a:ext cx="864096" cy="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" name="30 Conector recto de flecha"/>
          <p:cNvCxnSpPr/>
          <p:nvPr/>
        </p:nvCxnSpPr>
        <p:spPr bwMode="auto">
          <a:xfrm>
            <a:off x="4736976" y="3861048"/>
            <a:ext cx="936104" cy="36004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3" name="32 CuadroTexto"/>
          <p:cNvSpPr txBox="1"/>
          <p:nvPr/>
        </p:nvSpPr>
        <p:spPr>
          <a:xfrm>
            <a:off x="-15552" y="5283205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smtClean="0">
                <a:latin typeface="Times New Roman" pitchFamily="18" charset="0"/>
                <a:cs typeface="Times New Roman" pitchFamily="18" charset="0"/>
              </a:rPr>
              <a:t>Low concentration shows saturation due to the filling of quantum dots states, but a higher concentration is close to amplify!!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421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4016" y="1045004"/>
            <a:ext cx="5169024" cy="443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11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6456" y="69269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smtClean="0">
                <a:latin typeface="Times New Roman" pitchFamily="18" charset="0"/>
                <a:cs typeface="Times New Roman" pitchFamily="18" charset="0"/>
              </a:rPr>
              <a:t>Gain and losses characterization</a:t>
            </a:r>
            <a:endParaRPr lang="es-E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0" y="0"/>
            <a:ext cx="10641632" cy="880244"/>
            <a:chOff x="0" y="0"/>
            <a:chExt cx="10641632" cy="880244"/>
          </a:xfrm>
        </p:grpSpPr>
        <p:sp>
          <p:nvSpPr>
            <p:cNvPr id="22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23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1 Título"/>
            <p:cNvSpPr txBox="1">
              <a:spLocks/>
            </p:cNvSpPr>
            <p:nvPr/>
          </p:nvSpPr>
          <p:spPr bwMode="auto">
            <a:xfrm>
              <a:off x="2360712" y="193653"/>
              <a:ext cx="828092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smtClean="0">
                  <a:solidFill>
                    <a:schemeClr val="bg1"/>
                  </a:solidFill>
                </a:rPr>
                <a:t>PbS/CdS-PMMA waveguides</a:t>
              </a:r>
              <a:endParaRPr lang="en-GB" sz="26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344488" y="5445224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smtClean="0">
                <a:latin typeface="Times New Roman" pitchFamily="18" charset="0"/>
                <a:cs typeface="Times New Roman" pitchFamily="18" charset="0"/>
              </a:rPr>
              <a:t>Increase of gain/losses with </a:t>
            </a:r>
            <a:r>
              <a:rPr lang="es-ES" sz="2800" i="1" smtClean="0">
                <a:latin typeface="Times New Roman" pitchFamily="18" charset="0"/>
                <a:cs typeface="Times New Roman" pitchFamily="18" charset="0"/>
              </a:rPr>
              <a:t>ff</a:t>
            </a:r>
            <a:r>
              <a:rPr lang="es-ES" sz="2800" smtClean="0">
                <a:latin typeface="Times New Roman" pitchFamily="18" charset="0"/>
                <a:cs typeface="Times New Roman" pitchFamily="18" charset="0"/>
              </a:rPr>
              <a:t> due to QD emission/reabsorption and scattering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62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6000" y="1264344"/>
            <a:ext cx="5400000" cy="461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62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31576" y="1251152"/>
            <a:ext cx="5400000" cy="46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1992287" y="1393612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rgbClr val="83A62A"/>
                </a:solidFill>
              </a:rPr>
              <a:t>Gain</a:t>
            </a:r>
            <a:endParaRPr lang="es-ES" sz="2800" b="1">
              <a:solidFill>
                <a:srgbClr val="83A62A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753200" y="1412776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rgbClr val="83A62A"/>
                </a:solidFill>
              </a:rPr>
              <a:t>Losses</a:t>
            </a:r>
            <a:endParaRPr lang="es-ES" sz="2800" b="1">
              <a:solidFill>
                <a:srgbClr val="83A6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1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10641632" cy="880244"/>
            <a:chOff x="0" y="0"/>
            <a:chExt cx="10641632" cy="880244"/>
          </a:xfrm>
        </p:grpSpPr>
        <p:sp>
          <p:nvSpPr>
            <p:cNvPr id="22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23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1 Título"/>
            <p:cNvSpPr txBox="1">
              <a:spLocks/>
            </p:cNvSpPr>
            <p:nvPr/>
          </p:nvSpPr>
          <p:spPr bwMode="auto">
            <a:xfrm>
              <a:off x="2360712" y="193653"/>
              <a:ext cx="828092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smtClean="0">
                  <a:solidFill>
                    <a:schemeClr val="bg1"/>
                  </a:solidFill>
                </a:rPr>
                <a:t>New approaches</a:t>
              </a:r>
              <a:endParaRPr lang="en-GB" sz="26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3" name="32 CuadroTexto"/>
          <p:cNvSpPr txBox="1"/>
          <p:nvPr/>
        </p:nvSpPr>
        <p:spPr>
          <a:xfrm>
            <a:off x="488504" y="1683965"/>
            <a:ext cx="9649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smtClean="0">
                <a:latin typeface="Times New Roman" pitchFamily="18" charset="0"/>
                <a:cs typeface="Times New Roman" pitchFamily="18" charset="0"/>
              </a:rPr>
              <a:t> Increase QR concentration (with the expenses of optical losses) </a:t>
            </a:r>
          </a:p>
          <a:p>
            <a:endParaRPr lang="es-E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800" smtClean="0">
                <a:latin typeface="Times New Roman" pitchFamily="18" charset="0"/>
                <a:cs typeface="Times New Roman" pitchFamily="18" charset="0"/>
              </a:rPr>
              <a:t> Pumping with a high power Nd:Yag laser (1060 nm)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0473" y="98072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smtClean="0">
                <a:latin typeface="Times New Roman" pitchFamily="18" charset="0"/>
                <a:cs typeface="Times New Roman" pitchFamily="18" charset="0"/>
              </a:rPr>
              <a:t>to get amplification</a:t>
            </a:r>
            <a:endParaRPr lang="es-E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00472" y="3358733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smtClean="0">
                <a:latin typeface="Times New Roman" pitchFamily="18" charset="0"/>
                <a:cs typeface="Times New Roman" pitchFamily="18" charset="0"/>
              </a:rPr>
              <a:t>Plasmonic waveguide</a:t>
            </a:r>
            <a:endParaRPr lang="es-E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32520" y="4201924"/>
            <a:ext cx="964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smtClean="0">
                <a:latin typeface="Times New Roman" pitchFamily="18" charset="0"/>
                <a:cs typeface="Times New Roman" pitchFamily="18" charset="0"/>
              </a:rPr>
              <a:t> Deposite nanocomposite on a gold film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83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1432" y="3749906"/>
            <a:ext cx="1980000" cy="133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632520" y="5642084"/>
            <a:ext cx="964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smtClean="0">
                <a:latin typeface="Times New Roman" pitchFamily="18" charset="0"/>
                <a:cs typeface="Times New Roman" pitchFamily="18" charset="0"/>
              </a:rPr>
              <a:t>Stripe to improve confinement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83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7216" y="5157192"/>
            <a:ext cx="1980000" cy="133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11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10641632" cy="880244"/>
            <a:chOff x="0" y="0"/>
            <a:chExt cx="10641632" cy="880244"/>
          </a:xfrm>
        </p:grpSpPr>
        <p:sp>
          <p:nvSpPr>
            <p:cNvPr id="22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23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1 Título"/>
            <p:cNvSpPr txBox="1">
              <a:spLocks/>
            </p:cNvSpPr>
            <p:nvPr/>
          </p:nvSpPr>
          <p:spPr bwMode="auto">
            <a:xfrm>
              <a:off x="2360712" y="193653"/>
              <a:ext cx="828092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smtClean="0">
                  <a:solidFill>
                    <a:schemeClr val="bg1"/>
                  </a:solidFill>
                </a:rPr>
                <a:t>Papers and conferences</a:t>
              </a:r>
              <a:endParaRPr lang="en-GB" sz="26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3" name="32 CuadroTexto"/>
          <p:cNvSpPr txBox="1"/>
          <p:nvPr/>
        </p:nvSpPr>
        <p:spPr>
          <a:xfrm>
            <a:off x="560512" y="2132856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smtClean="0">
                <a:latin typeface="Times New Roman" pitchFamily="18" charset="0"/>
                <a:cs typeface="Times New Roman" pitchFamily="18" charset="0"/>
              </a:rPr>
              <a:t>Poster presentation at ECIO conference (17-20 april)</a:t>
            </a:r>
          </a:p>
          <a:p>
            <a:endParaRPr lang="es-E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800" smtClean="0">
                <a:latin typeface="Times New Roman" pitchFamily="18" charset="0"/>
                <a:cs typeface="Times New Roman" pitchFamily="18" charset="0"/>
              </a:rPr>
              <a:t>ICTON paper submitted (in collaboration with AIT)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8504" y="4653136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smtClean="0">
                <a:latin typeface="Times New Roman" pitchFamily="18" charset="0"/>
                <a:cs typeface="Times New Roman" pitchFamily="18" charset="0"/>
              </a:rPr>
              <a:t>Emmanouil Panagiotis (AIT) will visit our labs nest week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1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2010-04-14T05:10:06Z</outs:dateTime>
      <outs:isPinned>true</outs:isPinned>
    </outs:relatedDate>
    <outs:relatedDate>
      <outs:type>2</outs:type>
      <outs:displayName>Created</outs:displayName>
      <outs:dateTime>2006-03-18T12:09:53Z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rafa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Jpmartinep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32995FC8-9C28-44CD-993F-7D6DD1858375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102906</TotalTime>
  <Words>218</Words>
  <Application>Microsoft Office PowerPoint</Application>
  <PresentationFormat>A4 (210 x 297 mm)</PresentationFormat>
  <Paragraphs>60</Paragraphs>
  <Slides>7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Diseño predeterminado</vt:lpstr>
      <vt:lpstr>Documento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>Gebber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rafa</dc:creator>
  <cp:lastModifiedBy>-</cp:lastModifiedBy>
  <cp:revision>1621</cp:revision>
  <cp:lastPrinted>2011-11-14T21:28:30Z</cp:lastPrinted>
  <dcterms:created xsi:type="dcterms:W3CDTF">2006-03-18T12:09:53Z</dcterms:created>
  <dcterms:modified xsi:type="dcterms:W3CDTF">2012-05-07T09:47:14Z</dcterms:modified>
</cp:coreProperties>
</file>