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476"/>
    <a:srgbClr val="193157"/>
    <a:srgbClr val="133868"/>
    <a:srgbClr val="0A1E60"/>
    <a:srgbClr val="E46C0A"/>
    <a:srgbClr val="164B7C"/>
    <a:srgbClr val="DDDEFE"/>
    <a:srgbClr val="C4CBFD"/>
    <a:srgbClr val="1B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5" autoAdjust="0"/>
    <p:restoredTop sz="92140" autoAdjust="0"/>
  </p:normalViewPr>
  <p:slideViewPr>
    <p:cSldViewPr snapToGrid="0" snapToObjects="1">
      <p:cViewPr varScale="1">
        <p:scale>
          <a:sx n="93" d="100"/>
          <a:sy n="93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3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C2DD0-CCCF-2A41-A4EF-685D3D80AD4F}" type="datetimeFigureOut">
              <a:rPr lang="en-US" smtClean="0"/>
              <a:pPr/>
              <a:t>04/05/12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1C61D-55B6-8444-BCA1-F265A6F38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F961-DAC7-9E4C-966C-FF6577C77542}" type="datetimeFigureOut">
              <a:rPr lang="en-US" smtClean="0"/>
              <a:pPr/>
              <a:t>04/05/12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457200"/>
            <a:ext cx="5181600" cy="388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8932"/>
            <a:ext cx="5486400" cy="38692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6A39A-5ED0-1F44-A90D-266F491A6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4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9A6AA-9041-473A-AF09-6A6DA281837A}" type="slidenum">
              <a:rPr lang="nl-BE" smtClean="0">
                <a:solidFill>
                  <a:prstClr val="black"/>
                </a:solidFill>
              </a:rPr>
              <a:pPr/>
              <a:t>6</a:t>
            </a:fld>
            <a:endParaRPr lang="nl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9A6AA-9041-473A-AF09-6A6DA281837A}" type="slidenum">
              <a:rPr lang="nl-BE" smtClean="0">
                <a:solidFill>
                  <a:prstClr val="black"/>
                </a:solidFill>
              </a:rPr>
              <a:pPr/>
              <a:t>7</a:t>
            </a:fld>
            <a:endParaRPr lang="nl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9A6AA-9041-473A-AF09-6A6DA281837A}" type="slidenum">
              <a:rPr lang="nl-BE" smtClean="0">
                <a:solidFill>
                  <a:prstClr val="black"/>
                </a:solidFill>
              </a:rPr>
              <a:pPr/>
              <a:t>8</a:t>
            </a:fld>
            <a:endParaRPr lang="nl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955C6-727E-441A-9852-F138120C957C}" type="slidenum">
              <a:rPr lang="nl-BE" smtClean="0"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 - Confidential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62" r:id="rId4"/>
    <p:sldLayoutId id="2147483664" r:id="rId5"/>
    <p:sldLayoutId id="2147483650" r:id="rId6"/>
    <p:sldLayoutId id="2147483663" r:id="rId7"/>
    <p:sldLayoutId id="2147483651" r:id="rId8"/>
    <p:sldLayoutId id="2147483652" r:id="rId9"/>
    <p:sldLayoutId id="2147483667" r:id="rId10"/>
    <p:sldLayoutId id="2147483653" r:id="rId11"/>
    <p:sldLayoutId id="2147483654" r:id="rId12"/>
    <p:sldLayoutId id="2147483668" r:id="rId13"/>
    <p:sldLayoutId id="214748365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2.png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3.emf"/><Relationship Id="rId8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Navolchi</a:t>
            </a:r>
            <a:r>
              <a:rPr lang="en-US" dirty="0" smtClean="0"/>
              <a:t> Telco – 7 May 2012</a:t>
            </a:r>
            <a:br>
              <a:rPr lang="en-US" dirty="0" smtClean="0"/>
            </a:br>
            <a:r>
              <a:rPr lang="en-US" dirty="0" smtClean="0"/>
              <a:t>Part 1 : Beam Steering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Sukumar</a:t>
            </a:r>
            <a:r>
              <a:rPr lang="en-US" dirty="0" smtClean="0"/>
              <a:t> </a:t>
            </a:r>
            <a:r>
              <a:rPr lang="en-US" dirty="0" err="1" smtClean="0"/>
              <a:t>Rudra</a:t>
            </a:r>
            <a:r>
              <a:rPr lang="en-US" dirty="0" smtClean="0"/>
              <a:t>, Dries Van Thourhout, </a:t>
            </a:r>
            <a:r>
              <a:rPr lang="en-US" dirty="0" err="1" smtClean="0"/>
              <a:t>Kasia</a:t>
            </a:r>
            <a:r>
              <a:rPr lang="en-US" dirty="0" smtClean="0"/>
              <a:t> </a:t>
            </a:r>
            <a:r>
              <a:rPr lang="en-US" dirty="0" err="1" smtClean="0"/>
              <a:t>Komorowska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0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steering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640" y="829733"/>
            <a:ext cx="8691254" cy="677333"/>
          </a:xfrm>
        </p:spPr>
        <p:txBody>
          <a:bodyPr>
            <a:normAutofit/>
          </a:bodyPr>
          <a:lstStyle/>
          <a:p>
            <a:r>
              <a:rPr lang="en-US" dirty="0" smtClean="0"/>
              <a:t>Proposed structure: grating coupler on movable MEMS platform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058006"/>
              </p:ext>
            </p:extLst>
          </p:nvPr>
        </p:nvGraphicFramePr>
        <p:xfrm>
          <a:off x="496414" y="1377950"/>
          <a:ext cx="2585453" cy="2082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1435100" imgH="1155700" progId="Word.Document.12">
                  <p:embed/>
                </p:oleObj>
              </mc:Choice>
              <mc:Fallback>
                <p:oleObj name="Document" r:id="rId3" imgW="1435100" imgH="1155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414" y="1377950"/>
                        <a:ext cx="2585453" cy="2082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9866" y="1507066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electrodes allow applying force in 3 directions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2235200" y="1691732"/>
            <a:ext cx="1354666" cy="340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2489200" y="1691732"/>
            <a:ext cx="1100666" cy="695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2235200" y="1691732"/>
            <a:ext cx="1354666" cy="1068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866" y="3867986"/>
            <a:ext cx="3048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9866" y="3842513"/>
            <a:ext cx="3211400" cy="21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928571" y="3587735"/>
            <a:ext cx="191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Comsol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28571" y="5775218"/>
            <a:ext cx="20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Back pad actuation</a:t>
            </a:r>
            <a:endParaRPr lang="en-US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78139" y="5768674"/>
            <a:ext cx="202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Side pad actuation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1878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Processing:</a:t>
            </a:r>
          </a:p>
          <a:p>
            <a:pPr lvl="1"/>
            <a:r>
              <a:rPr lang="en-US" dirty="0" err="1" smtClean="0"/>
              <a:t>Underetching</a:t>
            </a:r>
            <a:r>
              <a:rPr lang="en-US" dirty="0" smtClean="0"/>
              <a:t> initially not controllable – currently OK</a:t>
            </a:r>
          </a:p>
          <a:p>
            <a:r>
              <a:rPr lang="en-US" dirty="0" smtClean="0"/>
              <a:t>Fiber </a:t>
            </a:r>
            <a:r>
              <a:rPr lang="en-US" dirty="0" err="1" smtClean="0"/>
              <a:t>Characterisation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Change in power + central wavelength measured when applying voltage</a:t>
            </a:r>
          </a:p>
          <a:p>
            <a:pPr lvl="1"/>
            <a:r>
              <a:rPr lang="en-US" dirty="0" smtClean="0"/>
              <a:t>Device dependent (sometimes increase, sometimes decrease)</a:t>
            </a:r>
          </a:p>
          <a:p>
            <a:pPr lvl="1"/>
            <a:r>
              <a:rPr lang="en-US" dirty="0" smtClean="0"/>
              <a:t>Change not in line with predictions</a:t>
            </a:r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18886"/>
              </p:ext>
            </p:extLst>
          </p:nvPr>
        </p:nvGraphicFramePr>
        <p:xfrm>
          <a:off x="360947" y="4121685"/>
          <a:ext cx="3327157" cy="256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3" imgW="2781300" imgH="2146300" progId="Word.Document.12">
                  <p:embed/>
                </p:oleObj>
              </mc:Choice>
              <mc:Fallback>
                <p:oleObj name="Document" r:id="rId3" imgW="2781300" imgH="214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947" y="4121685"/>
                        <a:ext cx="3327157" cy="2567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94097" y="3752353"/>
            <a:ext cx="102864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Back pad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842084"/>
              </p:ext>
            </p:extLst>
          </p:nvPr>
        </p:nvGraphicFramePr>
        <p:xfrm>
          <a:off x="3968924" y="4232912"/>
          <a:ext cx="3126206" cy="245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5" imgW="2844800" imgH="2235200" progId="Word.Document.12">
                  <p:embed/>
                </p:oleObj>
              </mc:Choice>
              <mc:Fallback>
                <p:oleObj name="Document" r:id="rId5" imgW="2844800" imgH="223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8924" y="4232912"/>
                        <a:ext cx="3126206" cy="2456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5806" y="3752353"/>
            <a:ext cx="98514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Side 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2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983008"/>
            <a:ext cx="8488947" cy="1753675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 using Laser Doppler </a:t>
            </a:r>
            <a:r>
              <a:rPr lang="en-US" dirty="0" err="1" smtClean="0"/>
              <a:t>Vibrometry</a:t>
            </a:r>
            <a:endParaRPr lang="en-US" dirty="0" smtClean="0"/>
          </a:p>
          <a:p>
            <a:pPr lvl="1"/>
            <a:r>
              <a:rPr lang="en-US" dirty="0" smtClean="0"/>
              <a:t>Gives image of displacement</a:t>
            </a:r>
          </a:p>
          <a:p>
            <a:pPr lvl="1"/>
            <a:r>
              <a:rPr lang="en-US" dirty="0" smtClean="0"/>
              <a:t>No difference seen between side and back pad actuation</a:t>
            </a:r>
          </a:p>
          <a:p>
            <a:pPr lvl="1"/>
            <a:r>
              <a:rPr lang="en-US" dirty="0" smtClean="0"/>
              <a:t>Always tilt to front – Discrepancy with fiber based measurements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right pad actu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50" y="2537751"/>
            <a:ext cx="4596750" cy="2530967"/>
          </a:xfrm>
          <a:prstGeom prst="rect">
            <a:avLst/>
          </a:prstGeom>
        </p:spPr>
      </p:pic>
      <p:pic>
        <p:nvPicPr>
          <p:cNvPr id="5" name="Picture 4" descr="top pad actu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75" y="2551406"/>
            <a:ext cx="4596750" cy="2530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4142" y="4587924"/>
            <a:ext cx="262621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Green = low  -- Red = High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5053" y="5180603"/>
            <a:ext cx="8488947" cy="17536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SzPct val="60000"/>
              <a:buFont typeface="Courier New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Next step</a:t>
            </a:r>
          </a:p>
          <a:p>
            <a:pPr lvl="1"/>
            <a:r>
              <a:rPr lang="en-US" dirty="0" smtClean="0"/>
              <a:t>Reprocessing current samples</a:t>
            </a:r>
          </a:p>
          <a:p>
            <a:pPr lvl="1"/>
            <a:r>
              <a:rPr lang="en-US" dirty="0" smtClean="0"/>
              <a:t>Designed new version with simpler structure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729" y="2521447"/>
            <a:ext cx="102864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Back pad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5806" y="2521447"/>
            <a:ext cx="98514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Side 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7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Navolchi</a:t>
            </a:r>
            <a:r>
              <a:rPr lang="en-US" dirty="0" smtClean="0"/>
              <a:t> Telco – 7 May 2012</a:t>
            </a:r>
            <a:br>
              <a:rPr lang="en-US" dirty="0" smtClean="0"/>
            </a:br>
            <a:r>
              <a:rPr lang="en-US" dirty="0" smtClean="0"/>
              <a:t>Part 2 : Amplifier: current injection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Floris</a:t>
            </a:r>
            <a:r>
              <a:rPr lang="en-US" dirty="0" smtClean="0"/>
              <a:t> </a:t>
            </a:r>
            <a:r>
              <a:rPr lang="en-US" dirty="0" err="1" smtClean="0"/>
              <a:t>Tailleu</a:t>
            </a:r>
            <a:r>
              <a:rPr lang="en-US" dirty="0" smtClean="0"/>
              <a:t>, </a:t>
            </a:r>
            <a:r>
              <a:rPr lang="en-US" dirty="0" err="1" smtClean="0"/>
              <a:t>Kasia</a:t>
            </a:r>
            <a:r>
              <a:rPr lang="en-US" dirty="0" smtClean="0"/>
              <a:t> </a:t>
            </a:r>
            <a:r>
              <a:rPr lang="en-US" dirty="0" err="1" smtClean="0"/>
              <a:t>Komorowska</a:t>
            </a:r>
            <a:r>
              <a:rPr lang="en-US" dirty="0" smtClean="0"/>
              <a:t>, Pieter </a:t>
            </a:r>
            <a:r>
              <a:rPr lang="en-US" dirty="0" err="1" smtClean="0"/>
              <a:t>Geiregat</a:t>
            </a:r>
            <a:r>
              <a:rPr lang="en-US" dirty="0" smtClean="0"/>
              <a:t>, </a:t>
            </a:r>
            <a:r>
              <a:rPr lang="en-US" dirty="0" err="1" smtClean="0"/>
              <a:t>Zeger</a:t>
            </a:r>
            <a:r>
              <a:rPr lang="en-US" dirty="0" smtClean="0"/>
              <a:t> Hens, Dries Van Thourhout </a:t>
            </a:r>
            <a:endParaRPr lang="en-US" dirty="0"/>
          </a:p>
        </p:txBody>
      </p:sp>
      <p:pic>
        <p:nvPicPr>
          <p:cNvPr id="4" name="Picture 2" descr="C:\Users\Tallieu\Documents\PrintScreen Files\ScreenShot0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5190" y="178076"/>
            <a:ext cx="814090" cy="792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13181" y="1297179"/>
            <a:ext cx="4725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small" dirty="0">
                <a:solidFill>
                  <a:srgbClr val="1C4476"/>
                </a:solidFill>
              </a:rPr>
              <a:t>Physics and Chemistry of Nanostructures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7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947" y="308697"/>
            <a:ext cx="8488947" cy="600023"/>
          </a:xfrm>
        </p:spPr>
        <p:txBody>
          <a:bodyPr>
            <a:noAutofit/>
          </a:bodyPr>
          <a:lstStyle/>
          <a:p>
            <a:r>
              <a:rPr lang="nl-BE" sz="2600" dirty="0" err="1" smtClean="0"/>
              <a:t>Two</a:t>
            </a:r>
            <a:r>
              <a:rPr lang="nl-BE" sz="2600" dirty="0" smtClean="0"/>
              <a:t> </a:t>
            </a:r>
            <a:r>
              <a:rPr lang="nl-BE" sz="2600" dirty="0" err="1" smtClean="0"/>
              <a:t>ways</a:t>
            </a:r>
            <a:r>
              <a:rPr lang="nl-BE" sz="2600" dirty="0" smtClean="0"/>
              <a:t> of </a:t>
            </a:r>
            <a:r>
              <a:rPr lang="nl-BE" sz="2600" dirty="0" err="1" smtClean="0"/>
              <a:t>inducing</a:t>
            </a:r>
            <a:r>
              <a:rPr lang="nl-BE" sz="2600" dirty="0" smtClean="0"/>
              <a:t> </a:t>
            </a:r>
            <a:r>
              <a:rPr lang="nl-BE" sz="2600" dirty="0" err="1" smtClean="0"/>
              <a:t>e-h</a:t>
            </a:r>
            <a:r>
              <a:rPr lang="nl-BE" sz="2600" dirty="0" smtClean="0"/>
              <a:t> </a:t>
            </a:r>
            <a:r>
              <a:rPr lang="nl-BE" sz="2600" dirty="0" err="1" smtClean="0"/>
              <a:t>recombination</a:t>
            </a:r>
            <a:r>
              <a:rPr lang="nl-BE" sz="2600" dirty="0" smtClean="0"/>
              <a:t> in the </a:t>
            </a:r>
            <a:r>
              <a:rPr lang="nl-BE" sz="2600" dirty="0" err="1" smtClean="0"/>
              <a:t>QDs</a:t>
            </a:r>
            <a:endParaRPr lang="nl-BE" sz="26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457200" y="1600200"/>
            <a:ext cx="396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chemeClr val="tx2"/>
            </a:outerShdw>
          </a:effectLst>
        </p:spPr>
        <p:txBody>
          <a:bodyPr anchor="b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Direct charge injection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gray">
          <a:xfrm>
            <a:off x="4714056" y="1599456"/>
            <a:ext cx="396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chemeClr val="tx2"/>
            </a:outerShdw>
          </a:effectLst>
        </p:spPr>
        <p:txBody>
          <a:bodyPr anchor="b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Field-driven ionization (</a:t>
            </a:r>
            <a:r>
              <a:rPr lang="en-US" i="1" dirty="0" smtClean="0">
                <a:solidFill>
                  <a:prstClr val="black"/>
                </a:solidFill>
              </a:rPr>
              <a:t>“</a:t>
            </a:r>
            <a:r>
              <a:rPr lang="en-US" i="1" dirty="0" err="1" smtClean="0">
                <a:solidFill>
                  <a:prstClr val="black"/>
                </a:solidFill>
              </a:rPr>
              <a:t>isoLED</a:t>
            </a:r>
            <a:r>
              <a:rPr lang="en-US" i="1" dirty="0" smtClean="0">
                <a:solidFill>
                  <a:prstClr val="black"/>
                </a:solidFill>
              </a:rPr>
              <a:t>”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gray">
          <a:xfrm>
            <a:off x="323528" y="1628800"/>
            <a:ext cx="295275" cy="295275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gray">
          <a:xfrm>
            <a:off x="4716016" y="1628800"/>
            <a:ext cx="295275" cy="295275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026" name="Picture 2" descr="C:\Thesis\Tekst\Figures\st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2915816" cy="3137405"/>
          </a:xfrm>
          <a:prstGeom prst="rect">
            <a:avLst/>
          </a:prstGeom>
          <a:noFill/>
        </p:spPr>
      </p:pic>
      <p:pic>
        <p:nvPicPr>
          <p:cNvPr id="1027" name="Picture 3" descr="C:\Thesis\Tekst\Figures\ACst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852936"/>
            <a:ext cx="3051354" cy="2418507"/>
          </a:xfrm>
          <a:prstGeom prst="rect">
            <a:avLst/>
          </a:prstGeom>
          <a:noFill/>
        </p:spPr>
      </p:pic>
      <p:sp>
        <p:nvSpPr>
          <p:cNvPr id="15" name="Freeform 30"/>
          <p:cNvSpPr>
            <a:spLocks/>
          </p:cNvSpPr>
          <p:nvPr/>
        </p:nvSpPr>
        <p:spPr bwMode="gray">
          <a:xfrm>
            <a:off x="899592" y="4005064"/>
            <a:ext cx="936105" cy="501650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DC6E00"/>
          </a:solidFill>
          <a:ln w="9525">
            <a:solidFill>
              <a:srgbClr val="DC6E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6" name="Rechte verbindingslijn 15"/>
          <p:cNvCxnSpPr>
            <a:endCxn id="17" idx="2"/>
          </p:cNvCxnSpPr>
          <p:nvPr/>
        </p:nvCxnSpPr>
        <p:spPr>
          <a:xfrm flipH="1" flipV="1">
            <a:off x="602665" y="3859307"/>
            <a:ext cx="296927" cy="36178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0" y="3212976"/>
            <a:ext cx="120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DC voltage</a:t>
            </a:r>
          </a:p>
          <a:p>
            <a:r>
              <a:rPr lang="nl-BE" i="1" dirty="0"/>
              <a:t>u</a:t>
            </a:r>
            <a:r>
              <a:rPr lang="nl-BE" i="1" dirty="0" smtClean="0"/>
              <a:t>p to 10 V</a:t>
            </a:r>
          </a:p>
        </p:txBody>
      </p:sp>
      <p:sp>
        <p:nvSpPr>
          <p:cNvPr id="19" name="Freeform 30"/>
          <p:cNvSpPr>
            <a:spLocks/>
          </p:cNvSpPr>
          <p:nvPr/>
        </p:nvSpPr>
        <p:spPr bwMode="gray">
          <a:xfrm>
            <a:off x="4895528" y="3717032"/>
            <a:ext cx="936105" cy="501650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DC6E00"/>
          </a:solidFill>
          <a:ln w="9525">
            <a:solidFill>
              <a:srgbClr val="DC6E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20" name="Rechte verbindingslijn 19"/>
          <p:cNvCxnSpPr>
            <a:endCxn id="21" idx="2"/>
          </p:cNvCxnSpPr>
          <p:nvPr/>
        </p:nvCxnSpPr>
        <p:spPr>
          <a:xfrm flipH="1" flipV="1">
            <a:off x="4689588" y="3632250"/>
            <a:ext cx="232376" cy="31358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3995936" y="2708920"/>
            <a:ext cx="1387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A</a:t>
            </a:r>
            <a:r>
              <a:rPr lang="nl-BE" b="1" dirty="0" smtClean="0"/>
              <a:t>C voltage</a:t>
            </a:r>
          </a:p>
          <a:p>
            <a:r>
              <a:rPr lang="nl-BE" i="1" dirty="0"/>
              <a:t>u</a:t>
            </a:r>
            <a:r>
              <a:rPr lang="nl-BE" i="1" dirty="0" smtClean="0"/>
              <a:t>p to 100 V</a:t>
            </a:r>
          </a:p>
          <a:p>
            <a:r>
              <a:rPr lang="nl-BE" i="1" dirty="0" err="1"/>
              <a:t>p</a:t>
            </a:r>
            <a:r>
              <a:rPr lang="nl-BE" i="1" dirty="0" err="1" smtClean="0"/>
              <a:t>eak</a:t>
            </a:r>
            <a:r>
              <a:rPr lang="nl-BE" i="1" dirty="0" smtClean="0"/>
              <a:t> to </a:t>
            </a:r>
            <a:r>
              <a:rPr lang="nl-BE" i="1" dirty="0" err="1" smtClean="0"/>
              <a:t>peak</a:t>
            </a:r>
            <a:endParaRPr lang="nl-BE" i="1" dirty="0" smtClean="0"/>
          </a:p>
        </p:txBody>
      </p:sp>
      <p:sp>
        <p:nvSpPr>
          <p:cNvPr id="23" name="Freeform 30"/>
          <p:cNvSpPr>
            <a:spLocks/>
          </p:cNvSpPr>
          <p:nvPr/>
        </p:nvSpPr>
        <p:spPr bwMode="gray">
          <a:xfrm>
            <a:off x="6387763" y="4254955"/>
            <a:ext cx="936105" cy="501650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DC6E00"/>
          </a:solidFill>
          <a:ln w="9525">
            <a:solidFill>
              <a:srgbClr val="DC6E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24" name="Rechte verbindingslijn 23"/>
          <p:cNvCxnSpPr>
            <a:stCxn id="25" idx="1"/>
            <a:endCxn id="23" idx="2"/>
          </p:cNvCxnSpPr>
          <p:nvPr/>
        </p:nvCxnSpPr>
        <p:spPr>
          <a:xfrm flipH="1">
            <a:off x="7306033" y="3968190"/>
            <a:ext cx="938375" cy="56392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8244408" y="3645024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/>
              <a:t>Alumina</a:t>
            </a:r>
            <a:endParaRPr lang="nl-BE" b="1" dirty="0" smtClean="0"/>
          </a:p>
          <a:p>
            <a:r>
              <a:rPr lang="nl-BE" i="1" dirty="0" smtClean="0"/>
              <a:t>ALD</a:t>
            </a:r>
          </a:p>
        </p:txBody>
      </p:sp>
      <p:sp>
        <p:nvSpPr>
          <p:cNvPr id="27" name="Freeform 30"/>
          <p:cNvSpPr>
            <a:spLocks/>
          </p:cNvSpPr>
          <p:nvPr/>
        </p:nvSpPr>
        <p:spPr bwMode="gray">
          <a:xfrm>
            <a:off x="6399052" y="3462867"/>
            <a:ext cx="936105" cy="501650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DC6E00"/>
          </a:solidFill>
          <a:ln w="9525">
            <a:solidFill>
              <a:srgbClr val="DC6E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28" name="Rechte verbindingslijn 27"/>
          <p:cNvCxnSpPr>
            <a:stCxn id="25" idx="1"/>
            <a:endCxn id="27" idx="8"/>
          </p:cNvCxnSpPr>
          <p:nvPr/>
        </p:nvCxnSpPr>
        <p:spPr>
          <a:xfrm flipH="1" flipV="1">
            <a:off x="7333711" y="3740029"/>
            <a:ext cx="910697" cy="2281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allieu\Documents\PrintScreen Files\ScreenShot00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2406" y="188640"/>
            <a:ext cx="81409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474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947" y="308697"/>
            <a:ext cx="8488947" cy="600023"/>
          </a:xfrm>
        </p:spPr>
        <p:txBody>
          <a:bodyPr>
            <a:noAutofit/>
          </a:bodyPr>
          <a:lstStyle/>
          <a:p>
            <a:r>
              <a:rPr lang="nl-BE" dirty="0" err="1" smtClean="0"/>
              <a:t>Current-voltage</a:t>
            </a:r>
            <a:r>
              <a:rPr lang="nl-BE" dirty="0" smtClean="0"/>
              <a:t> </a:t>
            </a:r>
            <a:r>
              <a:rPr lang="nl-BE" dirty="0" err="1" smtClean="0"/>
              <a:t>characteristic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direct charge </a:t>
            </a:r>
            <a:r>
              <a:rPr lang="nl-BE" dirty="0" err="1" smtClean="0"/>
              <a:t>injection</a:t>
            </a:r>
            <a:endParaRPr lang="nl-BE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gray">
          <a:xfrm>
            <a:off x="100261" y="116632"/>
            <a:ext cx="295275" cy="295275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050" name="Picture 2" descr="\\DELL\Users\Tallieu\Documents\5e jaar\Thesis Floris\EL results presentation\IVdir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4094862" cy="2161356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4644008" y="1556792"/>
            <a:ext cx="4499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lvl="1">
              <a:buClr>
                <a:srgbClr val="1F497D"/>
              </a:buClr>
            </a:pPr>
            <a:r>
              <a:rPr lang="en-US" sz="1600" b="1" dirty="0" smtClean="0">
                <a:solidFill>
                  <a:prstClr val="black"/>
                </a:solidFill>
              </a:rPr>
              <a:t>Multiple reasons for unsuccessful measurements and irreproducibility</a:t>
            </a:r>
          </a:p>
          <a:p>
            <a:pPr marL="285750" lvl="1" indent="-171450">
              <a:buClr>
                <a:srgbClr val="1F497D"/>
              </a:buClr>
              <a:buFontTx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High concentration of free carriers</a:t>
            </a:r>
            <a:endParaRPr lang="en-US" sz="1600" dirty="0">
              <a:solidFill>
                <a:prstClr val="black"/>
              </a:solidFill>
            </a:endParaRPr>
          </a:p>
          <a:p>
            <a:pPr marL="571500" lvl="2" indent="-171450">
              <a:buClr>
                <a:srgbClr val="1F497D"/>
              </a:buClr>
              <a:buFont typeface="Arial" pitchFamily="34" charset="0"/>
              <a:buChar char="–"/>
            </a:pPr>
            <a:r>
              <a:rPr lang="en-US" sz="1600" dirty="0" smtClean="0">
                <a:solidFill>
                  <a:prstClr val="black"/>
                </a:solidFill>
              </a:rPr>
              <a:t>Quenching of the electroluminescence by non-</a:t>
            </a:r>
            <a:r>
              <a:rPr lang="en-US" sz="1600" dirty="0" err="1" smtClean="0">
                <a:solidFill>
                  <a:prstClr val="black"/>
                </a:solidFill>
              </a:rPr>
              <a:t>radiative</a:t>
            </a:r>
            <a:r>
              <a:rPr lang="en-US" sz="1600" dirty="0" smtClean="0">
                <a:solidFill>
                  <a:prstClr val="black"/>
                </a:solidFill>
              </a:rPr>
              <a:t> processes (especially Auger)</a:t>
            </a:r>
          </a:p>
          <a:p>
            <a:pPr marL="571500" lvl="2" indent="-171450">
              <a:buClr>
                <a:srgbClr val="1F497D"/>
              </a:buClr>
              <a:buFont typeface="Arial" pitchFamily="34" charset="0"/>
              <a:buChar char="–"/>
            </a:pPr>
            <a:r>
              <a:rPr lang="en-US" sz="1600" dirty="0" smtClean="0">
                <a:solidFill>
                  <a:prstClr val="black"/>
                </a:solidFill>
              </a:rPr>
              <a:t>Could be solved by adding an insulating layer between the quantum dots and the electron transport layer (ETL)</a:t>
            </a:r>
            <a:endParaRPr lang="en-US" sz="1600" dirty="0">
              <a:solidFill>
                <a:prstClr val="black"/>
              </a:solidFill>
            </a:endParaRPr>
          </a:p>
          <a:p>
            <a:pPr marL="285750" lvl="1" indent="-171450">
              <a:buClr>
                <a:srgbClr val="1F497D"/>
              </a:buClr>
              <a:buFontTx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Charging of the quantum dot layers</a:t>
            </a:r>
            <a:endParaRPr lang="en-US" sz="1600" dirty="0">
              <a:solidFill>
                <a:prstClr val="black"/>
              </a:solidFill>
            </a:endParaRPr>
          </a:p>
          <a:p>
            <a:pPr marL="571500" lvl="2" indent="-171450">
              <a:buClr>
                <a:srgbClr val="1F497D"/>
              </a:buClr>
              <a:buFont typeface="Arial" pitchFamily="34" charset="0"/>
              <a:buChar char="–"/>
            </a:pPr>
            <a:r>
              <a:rPr lang="en-US" sz="1600" dirty="0" smtClean="0">
                <a:solidFill>
                  <a:prstClr val="black"/>
                </a:solidFill>
              </a:rPr>
              <a:t>Imbalance of number of injected electrons and holes</a:t>
            </a:r>
            <a:endParaRPr lang="en-US" sz="1600" dirty="0">
              <a:solidFill>
                <a:prstClr val="black"/>
              </a:solidFill>
            </a:endParaRPr>
          </a:p>
          <a:p>
            <a:pPr marL="571500" lvl="2" indent="-171450">
              <a:buClr>
                <a:srgbClr val="1F497D"/>
              </a:buClr>
              <a:buFont typeface="Arial" pitchFamily="34" charset="0"/>
              <a:buChar char="–"/>
            </a:pPr>
            <a:r>
              <a:rPr lang="en-US" sz="1600" dirty="0" smtClean="0">
                <a:solidFill>
                  <a:prstClr val="black"/>
                </a:solidFill>
              </a:rPr>
              <a:t>Could be solved by adding an insulating layer in the ETL:</a:t>
            </a:r>
          </a:p>
          <a:p>
            <a:pPr marL="571500" lvl="2" indent="-171450">
              <a:buClr>
                <a:srgbClr val="1F497D"/>
              </a:buClr>
            </a:pPr>
            <a:r>
              <a:rPr lang="en-US" sz="1600" dirty="0">
                <a:solidFill>
                  <a:prstClr val="black"/>
                </a:solidFill>
              </a:rPr>
              <a:t>	</a:t>
            </a:r>
            <a:r>
              <a:rPr lang="en-US" sz="1600" dirty="0" smtClean="0">
                <a:solidFill>
                  <a:prstClr val="black"/>
                </a:solidFill>
              </a:rPr>
              <a:t>Wide band gap  material induces additional energy barrier for the electrons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1560" y="4718953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171450">
              <a:buClr>
                <a:srgbClr val="1F497D"/>
              </a:buClr>
            </a:pPr>
            <a:r>
              <a:rPr lang="en-US" sz="1600" i="1" dirty="0" smtClean="0">
                <a:solidFill>
                  <a:prstClr val="black"/>
                </a:solidFill>
              </a:rPr>
              <a:t>Repeated IV-measurements on same sample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051720" y="5580529"/>
            <a:ext cx="4896544" cy="5847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marR="0" lvl="0" indent="0"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b="1" dirty="0" smtClean="0">
                <a:solidFill>
                  <a:schemeClr val="bg1"/>
                </a:solidFill>
              </a:rPr>
              <a:t>No </a:t>
            </a:r>
            <a:r>
              <a:rPr lang="nl-BE" sz="1600" b="1" dirty="0" err="1" smtClean="0">
                <a:solidFill>
                  <a:schemeClr val="bg1"/>
                </a:solidFill>
              </a:rPr>
              <a:t>successful</a:t>
            </a:r>
            <a:r>
              <a:rPr lang="nl-BE" sz="1600" b="1" dirty="0" smtClean="0">
                <a:solidFill>
                  <a:schemeClr val="bg1"/>
                </a:solidFill>
              </a:rPr>
              <a:t> </a:t>
            </a:r>
            <a:r>
              <a:rPr lang="nl-BE" sz="1600" b="1" dirty="0" err="1" smtClean="0">
                <a:solidFill>
                  <a:schemeClr val="bg1"/>
                </a:solidFill>
              </a:rPr>
              <a:t>light</a:t>
            </a:r>
            <a:r>
              <a:rPr lang="nl-BE" sz="1600" b="1" dirty="0" smtClean="0">
                <a:solidFill>
                  <a:schemeClr val="bg1"/>
                </a:solidFill>
              </a:rPr>
              <a:t> </a:t>
            </a:r>
            <a:r>
              <a:rPr lang="nl-BE" sz="1600" b="1" dirty="0" err="1" smtClean="0">
                <a:solidFill>
                  <a:schemeClr val="bg1"/>
                </a:solidFill>
              </a:rPr>
              <a:t>emission</a:t>
            </a:r>
            <a:r>
              <a:rPr lang="nl-BE" sz="1600" b="1" dirty="0" smtClean="0">
                <a:solidFill>
                  <a:schemeClr val="bg1"/>
                </a:solidFill>
              </a:rPr>
              <a:t> have been </a:t>
            </a:r>
            <a:r>
              <a:rPr lang="nl-BE" sz="1600" b="1" dirty="0" err="1" smtClean="0">
                <a:solidFill>
                  <a:schemeClr val="bg1"/>
                </a:solidFill>
              </a:rPr>
              <a:t>measured</a:t>
            </a:r>
            <a:endParaRPr lang="nl-BE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Tallieu\Documents\PrintScreen Files\ScreenShot00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2406" y="188640"/>
            <a:ext cx="81409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89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947" y="308697"/>
            <a:ext cx="8488947" cy="600023"/>
          </a:xfrm>
        </p:spPr>
        <p:txBody>
          <a:bodyPr>
            <a:noAutofit/>
          </a:bodyPr>
          <a:lstStyle/>
          <a:p>
            <a:r>
              <a:rPr lang="nl-BE" dirty="0" err="1" smtClean="0"/>
              <a:t>Field-driven</a:t>
            </a:r>
            <a:r>
              <a:rPr lang="nl-BE" dirty="0" smtClean="0"/>
              <a:t> </a:t>
            </a:r>
            <a:r>
              <a:rPr lang="nl-BE" dirty="0" err="1" smtClean="0"/>
              <a:t>ionization</a:t>
            </a:r>
            <a:r>
              <a:rPr lang="nl-BE" dirty="0" smtClean="0"/>
              <a:t>: </a:t>
            </a:r>
            <a:r>
              <a:rPr lang="nl-BE" dirty="0" err="1" smtClean="0"/>
              <a:t>theoretical</a:t>
            </a:r>
            <a:r>
              <a:rPr lang="nl-BE" dirty="0" smtClean="0"/>
              <a:t> </a:t>
            </a:r>
            <a:r>
              <a:rPr lang="nl-BE" dirty="0" err="1" smtClean="0"/>
              <a:t>approach</a:t>
            </a:r>
            <a:endParaRPr lang="nl-BE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gray">
          <a:xfrm>
            <a:off x="100261" y="116632"/>
            <a:ext cx="295275" cy="295275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2</a:t>
            </a: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3074" name="Picture 2" descr="C:\Thesis\Tekst\Figures\detailband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29715"/>
            <a:ext cx="5688632" cy="2487317"/>
          </a:xfrm>
          <a:prstGeom prst="rect">
            <a:avLst/>
          </a:prstGeom>
          <a:noFill/>
        </p:spPr>
      </p:pic>
      <p:pic>
        <p:nvPicPr>
          <p:cNvPr id="3075" name="Picture 3" descr="C:\Thesis\Tekst\Figures\detailbanddiagram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85304"/>
            <a:ext cx="5436294" cy="1452008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683568" y="2060848"/>
            <a:ext cx="1440160" cy="1006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8" defTabSz="457200">
              <a:lnSpc>
                <a:spcPct val="110000"/>
              </a:lnSpc>
            </a:pPr>
            <a:r>
              <a:rPr lang="nl-BE" b="1" dirty="0" err="1" smtClean="0"/>
              <a:t>Influence</a:t>
            </a:r>
            <a:r>
              <a:rPr lang="nl-BE" b="1" dirty="0" smtClean="0"/>
              <a:t> of </a:t>
            </a:r>
          </a:p>
          <a:p>
            <a:pPr marL="0" lvl="8" defTabSz="457200">
              <a:lnSpc>
                <a:spcPct val="110000"/>
              </a:lnSpc>
            </a:pPr>
            <a:r>
              <a:rPr lang="nl-BE" b="1" dirty="0" err="1"/>
              <a:t>e</a:t>
            </a:r>
            <a:r>
              <a:rPr lang="nl-BE" b="1" dirty="0" err="1" smtClean="0"/>
              <a:t>xternal</a:t>
            </a:r>
            <a:r>
              <a:rPr lang="nl-BE" b="1" dirty="0" smtClean="0"/>
              <a:t> </a:t>
            </a:r>
            <a:r>
              <a:rPr lang="nl-BE" b="1" dirty="0" err="1" smtClean="0"/>
              <a:t>electric</a:t>
            </a:r>
            <a:r>
              <a:rPr lang="nl-BE" b="1" dirty="0" smtClean="0"/>
              <a:t> field</a:t>
            </a:r>
            <a:endParaRPr lang="nl-BE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683568" y="4870843"/>
            <a:ext cx="1440160" cy="1006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8" defTabSz="457200">
              <a:lnSpc>
                <a:spcPct val="110000"/>
              </a:lnSpc>
            </a:pPr>
            <a:r>
              <a:rPr lang="nl-BE" b="1" dirty="0" err="1" smtClean="0"/>
              <a:t>Influence</a:t>
            </a:r>
            <a:r>
              <a:rPr lang="nl-BE" b="1" dirty="0" smtClean="0"/>
              <a:t> of </a:t>
            </a:r>
          </a:p>
          <a:p>
            <a:pPr marL="0" lvl="8" defTabSz="457200">
              <a:lnSpc>
                <a:spcPct val="110000"/>
              </a:lnSpc>
            </a:pPr>
            <a:r>
              <a:rPr lang="nl-BE" b="1" dirty="0" err="1"/>
              <a:t>r</a:t>
            </a:r>
            <a:r>
              <a:rPr lang="nl-BE" b="1" dirty="0" err="1" smtClean="0"/>
              <a:t>emaining</a:t>
            </a:r>
            <a:r>
              <a:rPr lang="nl-BE" b="1" dirty="0" smtClean="0"/>
              <a:t> </a:t>
            </a:r>
            <a:r>
              <a:rPr lang="nl-BE" b="1" dirty="0" err="1" smtClean="0"/>
              <a:t>internal</a:t>
            </a:r>
            <a:r>
              <a:rPr lang="nl-BE" b="1" dirty="0" smtClean="0"/>
              <a:t> field</a:t>
            </a:r>
            <a:endParaRPr lang="nl-BE" b="1" dirty="0"/>
          </a:p>
        </p:txBody>
      </p:sp>
      <p:pic>
        <p:nvPicPr>
          <p:cNvPr id="8" name="Picture 2" descr="C:\Users\Tallieu\Documents\PrintScreen Files\ScreenShot00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2406" y="188640"/>
            <a:ext cx="81409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368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IsoLED</a:t>
            </a:r>
            <a:r>
              <a:rPr lang="nl-BE" dirty="0" smtClean="0"/>
              <a:t> </a:t>
            </a:r>
            <a:r>
              <a:rPr lang="nl-BE" dirty="0" err="1" smtClean="0"/>
              <a:t>electroluminescence</a:t>
            </a:r>
            <a:r>
              <a:rPr lang="nl-BE" dirty="0" smtClean="0"/>
              <a:t> </a:t>
            </a:r>
            <a:r>
              <a:rPr lang="nl-BE" dirty="0" err="1" smtClean="0"/>
              <a:t>results</a:t>
            </a:r>
            <a:endParaRPr lang="nl-BE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-180528" y="2689677"/>
          <a:ext cx="4970739" cy="261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crobat Document" r:id="rId4" imgW="3752730" imgH="1971675" progId="AcroExch.Document.7">
                  <p:embed/>
                </p:oleObj>
              </mc:Choice>
              <mc:Fallback>
                <p:oleObj name="Acrobat Document" r:id="rId4" imgW="3752730" imgH="197167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2689677"/>
                        <a:ext cx="4970739" cy="2611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644008" y="2492896"/>
          <a:ext cx="4520029" cy="27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Acrobat Document" r:id="rId6" imgW="3924180" imgH="2371725" progId="AcroExch.Document.7">
                  <p:embed/>
                </p:oleObj>
              </mc:Choice>
              <mc:Fallback>
                <p:oleObj name="Acrobat Document" r:id="rId6" imgW="3924180" imgH="237172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492896"/>
                        <a:ext cx="4520029" cy="2731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457200" y="1600200"/>
            <a:ext cx="396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chemeClr val="tx2"/>
            </a:outerShdw>
          </a:effectLst>
        </p:spPr>
        <p:txBody>
          <a:bodyPr anchor="b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Applied block pulse (20 kHz) at </a:t>
            </a:r>
            <a:r>
              <a:rPr lang="en-US" sz="1600" dirty="0" err="1" smtClean="0">
                <a:solidFill>
                  <a:prstClr val="black"/>
                </a:solidFill>
              </a:rPr>
              <a:t>V</a:t>
            </a:r>
            <a:r>
              <a:rPr lang="en-US" sz="1600" baseline="-25000" dirty="0" err="1" smtClean="0">
                <a:solidFill>
                  <a:prstClr val="black"/>
                </a:solidFill>
              </a:rPr>
              <a:t>pp</a:t>
            </a:r>
            <a:r>
              <a:rPr lang="en-US" sz="1600" dirty="0" smtClean="0">
                <a:solidFill>
                  <a:prstClr val="black"/>
                </a:solidFill>
              </a:rPr>
              <a:t> = 100 V and corresponding EL intensity</a:t>
            </a:r>
            <a:endParaRPr lang="en-US" sz="1600" baseline="-25000" dirty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4714056" y="1599456"/>
            <a:ext cx="396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chemeClr val="tx2"/>
            </a:outerShdw>
          </a:effectLst>
        </p:spPr>
        <p:txBody>
          <a:bodyPr anchor="b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Resulting EL spectrum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30"/>
          <p:cNvSpPr>
            <a:spLocks/>
          </p:cNvSpPr>
          <p:nvPr/>
        </p:nvSpPr>
        <p:spPr bwMode="gray">
          <a:xfrm>
            <a:off x="6732240" y="2492896"/>
            <a:ext cx="1080120" cy="720080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DC6E00"/>
          </a:solidFill>
          <a:ln w="9525">
            <a:solidFill>
              <a:srgbClr val="DC6E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9" name="Rechte verbindingslijn 8"/>
          <p:cNvCxnSpPr>
            <a:stCxn id="13" idx="0"/>
            <a:endCxn id="8" idx="4"/>
          </p:cNvCxnSpPr>
          <p:nvPr/>
        </p:nvCxnSpPr>
        <p:spPr>
          <a:xfrm flipV="1">
            <a:off x="6336196" y="2818732"/>
            <a:ext cx="416623" cy="6822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508104" y="3501008"/>
            <a:ext cx="1656184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err="1" smtClean="0"/>
              <a:t>Good</a:t>
            </a:r>
            <a:r>
              <a:rPr lang="nl-BE" sz="1200" dirty="0" smtClean="0"/>
              <a:t> </a:t>
            </a:r>
            <a:r>
              <a:rPr lang="nl-BE" sz="1200" dirty="0" err="1" smtClean="0"/>
              <a:t>correspondence</a:t>
            </a:r>
            <a:endParaRPr lang="nl-BE" sz="1200" dirty="0" smtClean="0"/>
          </a:p>
          <a:p>
            <a:r>
              <a:rPr lang="nl-BE" sz="1200" dirty="0" err="1"/>
              <a:t>w</a:t>
            </a:r>
            <a:r>
              <a:rPr lang="nl-BE" sz="1200" dirty="0" err="1" smtClean="0"/>
              <a:t>ith</a:t>
            </a:r>
            <a:r>
              <a:rPr lang="nl-BE" sz="1200" dirty="0" smtClean="0"/>
              <a:t> PL spectrum</a:t>
            </a:r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gray">
          <a:xfrm>
            <a:off x="100261" y="116632"/>
            <a:ext cx="295275" cy="295275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2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051720" y="5580529"/>
            <a:ext cx="4896544" cy="5847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marR="0" lvl="0" indent="0"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b="1" dirty="0" smtClean="0">
                <a:solidFill>
                  <a:schemeClr val="bg1"/>
                </a:solidFill>
              </a:rPr>
              <a:t>Persistent </a:t>
            </a:r>
            <a:r>
              <a:rPr lang="nl-BE" sz="1600" b="1" dirty="0" err="1" smtClean="0">
                <a:solidFill>
                  <a:schemeClr val="bg1"/>
                </a:solidFill>
              </a:rPr>
              <a:t>light</a:t>
            </a:r>
            <a:r>
              <a:rPr lang="nl-BE" sz="1600" b="1" dirty="0" smtClean="0">
                <a:solidFill>
                  <a:schemeClr val="bg1"/>
                </a:solidFill>
              </a:rPr>
              <a:t> </a:t>
            </a:r>
            <a:r>
              <a:rPr lang="nl-BE" sz="1600" b="1" dirty="0" err="1" smtClean="0">
                <a:solidFill>
                  <a:schemeClr val="bg1"/>
                </a:solidFill>
              </a:rPr>
              <a:t>emission</a:t>
            </a:r>
            <a:r>
              <a:rPr lang="nl-BE" sz="1600" b="1" dirty="0" smtClean="0">
                <a:solidFill>
                  <a:schemeClr val="bg1"/>
                </a:solidFill>
              </a:rPr>
              <a:t>, </a:t>
            </a:r>
            <a:r>
              <a:rPr lang="nl-BE" sz="1600" b="1" dirty="0" err="1" smtClean="0">
                <a:solidFill>
                  <a:schemeClr val="bg1"/>
                </a:solidFill>
              </a:rPr>
              <a:t>clearly</a:t>
            </a:r>
            <a:r>
              <a:rPr lang="nl-BE" sz="1600" b="1" dirty="0" smtClean="0">
                <a:solidFill>
                  <a:schemeClr val="bg1"/>
                </a:solidFill>
              </a:rPr>
              <a:t> </a:t>
            </a:r>
            <a:r>
              <a:rPr lang="nl-BE" sz="1600" b="1" dirty="0" err="1" smtClean="0">
                <a:solidFill>
                  <a:schemeClr val="bg1"/>
                </a:solidFill>
              </a:rPr>
              <a:t>visible</a:t>
            </a:r>
            <a:r>
              <a:rPr lang="nl-BE" sz="1600" b="1" dirty="0" smtClean="0">
                <a:solidFill>
                  <a:schemeClr val="bg1"/>
                </a:solidFill>
              </a:rPr>
              <a:t> </a:t>
            </a:r>
            <a:r>
              <a:rPr lang="nl-BE" sz="1600" b="1" dirty="0" err="1" smtClean="0">
                <a:solidFill>
                  <a:schemeClr val="bg1"/>
                </a:solidFill>
              </a:rPr>
              <a:t>by</a:t>
            </a:r>
            <a:r>
              <a:rPr lang="nl-BE" sz="1600" b="1" dirty="0" smtClean="0">
                <a:solidFill>
                  <a:schemeClr val="bg1"/>
                </a:solidFill>
              </a:rPr>
              <a:t> </a:t>
            </a:r>
            <a:r>
              <a:rPr lang="nl-BE" sz="1600" b="1" dirty="0" err="1" smtClean="0">
                <a:solidFill>
                  <a:schemeClr val="bg1"/>
                </a:solidFill>
              </a:rPr>
              <a:t>eye</a:t>
            </a:r>
            <a:endParaRPr lang="nl-BE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Tallieu\Documents\PrintScreen Files\ScreenShot001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2406" y="188640"/>
            <a:ext cx="81409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5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otoni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nics - Confidenti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photonics.potx</Template>
  <TotalTime>11270</TotalTime>
  <Words>359</Words>
  <Application>Microsoft Macintosh PowerPoint</Application>
  <PresentationFormat>On-screen Show (4:3)</PresentationFormat>
  <Paragraphs>72</Paragraphs>
  <Slides>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photonics</vt:lpstr>
      <vt:lpstr>Photonics - Confidential</vt:lpstr>
      <vt:lpstr>Microsoft Word Document</vt:lpstr>
      <vt:lpstr>Acrobat Document</vt:lpstr>
      <vt:lpstr>Navolchi Telco – 7 May 2012 Part 1 : Beam Steering</vt:lpstr>
      <vt:lpstr>Beam steering</vt:lpstr>
      <vt:lpstr>Beam steering</vt:lpstr>
      <vt:lpstr>Beam steering</vt:lpstr>
      <vt:lpstr>Navolchi Telco – 7 May 2012 Part 2 : Amplifier: current injection</vt:lpstr>
      <vt:lpstr>Two ways of inducing e-h recombination in the QDs</vt:lpstr>
      <vt:lpstr>Current-voltage characteristic by direct charge injection</vt:lpstr>
      <vt:lpstr>Field-driven ionization: theoretical approach</vt:lpstr>
      <vt:lpstr>IsoLED electroluminescence results</vt:lpstr>
    </vt:vector>
  </TitlesOfParts>
  <Company>MacBook 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Verbist</dc:creator>
  <cp:lastModifiedBy>Dries Van Thourhout</cp:lastModifiedBy>
  <cp:revision>128</cp:revision>
  <cp:lastPrinted>2010-11-30T16:32:30Z</cp:lastPrinted>
  <dcterms:created xsi:type="dcterms:W3CDTF">2010-10-27T15:19:42Z</dcterms:created>
  <dcterms:modified xsi:type="dcterms:W3CDTF">2012-05-04T12:11:55Z</dcterms:modified>
</cp:coreProperties>
</file>