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56" r:id="rId2"/>
    <p:sldId id="257" r:id="rId3"/>
  </p:sldIdLst>
  <p:sldSz cx="9144000" cy="6858000" type="screen4x3"/>
  <p:notesSz cx="6797675" cy="9926638"/>
  <p:custDataLst>
    <p:tags r:id="rId6"/>
  </p:custDataLst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A7"/>
    <a:srgbClr val="038374"/>
    <a:srgbClr val="CAC09A"/>
    <a:srgbClr val="B3A46D"/>
    <a:srgbClr val="FFDF8F"/>
    <a:srgbClr val="7E0000"/>
    <a:srgbClr val="CC0000"/>
    <a:srgbClr val="FFB90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ttlere Formatvorlage 2 - Akz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2838BEF-8BB2-4498-84A7-C5851F593DF1}" styleName="Mittlere Formatvorlage 4 - Akz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2D5ABB26-0587-4C30-8999-92F81FD0307C}" styleName="Keine Formatvorlage, kein Gitternetz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Helle Formatvorlage 2 - Akz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69012ECD-51FC-41F1-AA8D-1B2483CD663E}" styleName="Helle Formatvorlage 2 - Akz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28" autoAdjust="0"/>
    <p:restoredTop sz="93073" autoAdjust="0"/>
  </p:normalViewPr>
  <p:slideViewPr>
    <p:cSldViewPr>
      <p:cViewPr>
        <p:scale>
          <a:sx n="116" d="100"/>
          <a:sy n="116" d="100"/>
        </p:scale>
        <p:origin x="-1542" y="-72"/>
      </p:cViewPr>
      <p:guideLst>
        <p:guide orient="horz"/>
        <p:guide orient="horz" pos="4161"/>
        <p:guide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2" d="100"/>
          <a:sy n="82" d="100"/>
        </p:scale>
        <p:origin x="-3906" y="-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gs" Target="tags/tag1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111125" y="9331325"/>
            <a:ext cx="92868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12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000125" y="9329738"/>
            <a:ext cx="497205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12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21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043613" y="9329738"/>
            <a:ext cx="6096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12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fld id="{6DD6455E-A887-47AF-BD1B-C73DB6C512E5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3360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82563" y="9405938"/>
            <a:ext cx="1000125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l">
              <a:buClrTx/>
              <a:buFontTx/>
              <a:buNone/>
              <a:defRPr sz="9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17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309563"/>
            <a:ext cx="4962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gray">
          <a:xfrm>
            <a:off x="396875" y="4248150"/>
            <a:ext cx="6003925" cy="4867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dirty="0" smtClean="0"/>
              <a:t>Textmasterformate durch Klicken bearbeiten</a:t>
            </a:r>
          </a:p>
          <a:p>
            <a:pPr lvl="1"/>
            <a:r>
              <a:rPr lang="de-DE" noProof="0" dirty="0" smtClean="0"/>
              <a:t>Zweite Ebene</a:t>
            </a:r>
          </a:p>
          <a:p>
            <a:pPr lvl="2"/>
            <a:r>
              <a:rPr lang="de-DE" noProof="0" dirty="0" smtClean="0"/>
              <a:t>Dritte Ebene</a:t>
            </a:r>
          </a:p>
          <a:p>
            <a:pPr lvl="3"/>
            <a:r>
              <a:rPr lang="de-DE" noProof="0" dirty="0" smtClean="0"/>
              <a:t>Vierte Ebene</a:t>
            </a:r>
          </a:p>
          <a:p>
            <a:pPr lvl="4"/>
            <a:r>
              <a:rPr lang="de-DE" noProof="0" dirty="0" smtClean="0"/>
              <a:t>Fünfte Ebene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182688" y="9401175"/>
            <a:ext cx="49323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defRPr sz="9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6115050" y="9401175"/>
            <a:ext cx="538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4" rIns="91568" bIns="45784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defRPr sz="900">
                <a:solidFill>
                  <a:srgbClr val="808080"/>
                </a:solidFill>
              </a:defRPr>
            </a:lvl1pPr>
          </a:lstStyle>
          <a:p>
            <a:pPr>
              <a:defRPr/>
            </a:pPr>
            <a:fld id="{A27A321F-5709-4991-9409-4FAB13AE497B}" type="slidenum">
              <a:rPr lang="de-DE"/>
              <a:pPr>
                <a:defRPr/>
              </a:pPr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925081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10000"/>
      </a:spcBef>
      <a:spcAft>
        <a:spcPct val="10000"/>
      </a:spcAft>
      <a:defRPr sz="1200" b="1" kern="1200">
        <a:solidFill>
          <a:schemeClr val="tx1"/>
        </a:solidFill>
        <a:latin typeface="Arial" charset="0"/>
        <a:ea typeface="+mn-ea"/>
        <a:cs typeface="+mn-cs"/>
      </a:defRPr>
    </a:lvl1pPr>
    <a:lvl2pPr marL="1588" algn="l" rtl="0" eaLnBrk="0" fontAlgn="base" hangingPunct="0">
      <a:spcBef>
        <a:spcPct val="10000"/>
      </a:spcBef>
      <a:spcAft>
        <a:spcPct val="1000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195263" indent="-192088" algn="l" rtl="0" eaLnBrk="0" fontAlgn="base" hangingPunct="0">
      <a:spcBef>
        <a:spcPct val="10000"/>
      </a:spcBef>
      <a:spcAft>
        <a:spcPct val="10000"/>
      </a:spcAft>
      <a:buClr>
        <a:schemeClr val="accent1"/>
      </a:buClr>
      <a:buFont typeface="Wingdings 2" pitchFamily="18" charset="2"/>
      <a:buChar char="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363538" indent="-166688" algn="l" rtl="0" eaLnBrk="0" fontAlgn="base" hangingPunct="0">
      <a:spcBef>
        <a:spcPct val="10000"/>
      </a:spcBef>
      <a:spcAft>
        <a:spcPct val="10000"/>
      </a:spcAft>
      <a:buClr>
        <a:schemeClr val="accent1"/>
      </a:buClr>
      <a:buFont typeface="Arial" charset="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550863" indent="-185738" algn="l" rtl="0" eaLnBrk="0" fontAlgn="base" hangingPunct="0">
      <a:spcBef>
        <a:spcPct val="10000"/>
      </a:spcBef>
      <a:spcAft>
        <a:spcPct val="10000"/>
      </a:spcAft>
      <a:buClr>
        <a:schemeClr val="accent1"/>
      </a:buClr>
      <a:buFont typeface="Arial" charset="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/>
          <a:stretch>
            <a:fillRect/>
          </a:stretch>
        </p:blipFill>
        <p:spPr bwMode="auto">
          <a:xfrm>
            <a:off x="88661" y="4141130"/>
            <a:ext cx="8966846" cy="23502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9" descr="II_rahmen_neu_titel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-12700"/>
            <a:ext cx="9144000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 Box 14"/>
          <p:cNvSpPr txBox="1">
            <a:spLocks noChangeArrowheads="1"/>
          </p:cNvSpPr>
          <p:nvPr userDrawn="1"/>
        </p:nvSpPr>
        <p:spPr bwMode="auto">
          <a:xfrm>
            <a:off x="147692" y="6467462"/>
            <a:ext cx="36703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800" u="none" dirty="0">
                <a:ea typeface="ＭＳ Ｐゴシック" pitchFamily="-32" charset="-128"/>
              </a:rPr>
              <a:t>KIT – University of the State of Baden-Wuerttemberg and </a:t>
            </a:r>
            <a:br>
              <a:rPr lang="en-US" sz="800" u="none" dirty="0">
                <a:ea typeface="ＭＳ Ｐゴシック" pitchFamily="-32" charset="-128"/>
              </a:rPr>
            </a:br>
            <a:r>
              <a:rPr lang="en-US" sz="800" u="none" dirty="0">
                <a:ea typeface="ＭＳ Ｐゴシック" pitchFamily="-32" charset="-128"/>
              </a:rPr>
              <a:t>National Research Center of the Helmholtz Association</a:t>
            </a:r>
            <a:r>
              <a:rPr lang="de-DE" sz="800" u="none" dirty="0">
                <a:ea typeface="ＭＳ Ｐゴシック" pitchFamily="-32" charset="-128"/>
              </a:rPr>
              <a:t> </a:t>
            </a:r>
            <a:endParaRPr lang="en-US" sz="800" u="none" dirty="0">
              <a:ea typeface="ＭＳ Ｐゴシック" pitchFamily="-32" charset="-128"/>
            </a:endParaRPr>
          </a:p>
        </p:txBody>
      </p:sp>
      <p:pic>
        <p:nvPicPr>
          <p:cNvPr id="11" name="Picture 13" descr="KIT-Logo-rgb_en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27092" y="325424"/>
            <a:ext cx="1619250" cy="74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14"/>
          <p:cNvSpPr txBox="1">
            <a:spLocks noChangeArrowheads="1"/>
          </p:cNvSpPr>
          <p:nvPr userDrawn="1"/>
        </p:nvSpPr>
        <p:spPr bwMode="auto">
          <a:xfrm>
            <a:off x="7350179" y="6462699"/>
            <a:ext cx="17272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 algn="r">
              <a:defRPr/>
            </a:pPr>
            <a:r>
              <a:rPr lang="de-DE" sz="1600" b="1" u="none" dirty="0">
                <a:solidFill>
                  <a:schemeClr val="bg1"/>
                </a:solidFill>
                <a:ea typeface="+mn-ea"/>
              </a:rPr>
              <a:t>www.ipq.kit.edu</a:t>
            </a:r>
          </a:p>
        </p:txBody>
      </p:sp>
      <p:pic>
        <p:nvPicPr>
          <p:cNvPr id="14" name="Picture 1" descr="Logo_IPQ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746929" y="333362"/>
            <a:ext cx="2071688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hteck 1"/>
          <p:cNvSpPr/>
          <p:nvPr userDrawn="1"/>
        </p:nvSpPr>
        <p:spPr bwMode="gray">
          <a:xfrm>
            <a:off x="107504" y="3205025"/>
            <a:ext cx="8928992" cy="936104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 cap="flat" cmpd="sng" algn="ctr">
            <a:solidFill>
              <a:schemeClr val="bg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/>
            </a:pPr>
            <a:endParaRPr kumimoji="0" lang="de-DE" sz="1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Q-Standard-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428596" y="1124744"/>
            <a:ext cx="8286807" cy="5112569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SzPct val="100000"/>
              <a:buFont typeface="Arial" pitchFamily="34" charset="0"/>
              <a:buChar char="●"/>
              <a:defRPr b="0" i="0" baseline="0"/>
            </a:lvl1pPr>
            <a:lvl2pPr marL="180975" indent="276225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/>
            </a:lvl2pPr>
            <a:lvl3pPr marL="361950" indent="260350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800"/>
            </a:lvl3pPr>
            <a:lvl4pPr marL="542925" indent="260350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800"/>
            </a:lvl4pPr>
            <a:lvl5pPr marL="712788" indent="271463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5" name="Titel 5"/>
          <p:cNvSpPr>
            <a:spLocks noGrp="1"/>
          </p:cNvSpPr>
          <p:nvPr>
            <p:ph type="title"/>
          </p:nvPr>
        </p:nvSpPr>
        <p:spPr>
          <a:xfrm>
            <a:off x="457200" y="164577"/>
            <a:ext cx="7139136" cy="70609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pc="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Q-Summary S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platzhalter 12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4" y="1844824"/>
            <a:ext cx="8286807" cy="1656184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SzPct val="100000"/>
              <a:buFont typeface="Arial" pitchFamily="34" charset="0"/>
              <a:buChar char="●"/>
              <a:defRPr b="0" i="0" baseline="0"/>
            </a:lvl1pPr>
            <a:lvl2pPr marL="180975" indent="276225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/>
            </a:lvl2pPr>
            <a:lvl3pPr marL="361950" indent="260350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800"/>
            </a:lvl3pPr>
            <a:lvl4pPr marL="542925" indent="260350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800"/>
            </a:lvl4pPr>
            <a:lvl5pPr marL="712788" indent="271463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dirty="0" smtClean="0"/>
              <a:t> Summary 1</a:t>
            </a:r>
          </a:p>
          <a:p>
            <a:pPr lvl="0"/>
            <a:r>
              <a:rPr lang="de-DE" dirty="0" smtClean="0"/>
              <a:t> Summary 2</a:t>
            </a:r>
          </a:p>
          <a:p>
            <a:pPr lvl="0"/>
            <a:r>
              <a:rPr lang="de-DE" dirty="0" smtClean="0"/>
              <a:t> Summary 3</a:t>
            </a:r>
          </a:p>
        </p:txBody>
      </p:sp>
      <p:sp>
        <p:nvSpPr>
          <p:cNvPr id="7" name="Titel 5"/>
          <p:cNvSpPr>
            <a:spLocks noGrp="1"/>
          </p:cNvSpPr>
          <p:nvPr>
            <p:ph type="title" hasCustomPrompt="1"/>
          </p:nvPr>
        </p:nvSpPr>
        <p:spPr>
          <a:xfrm>
            <a:off x="457200" y="154685"/>
            <a:ext cx="7139136" cy="70609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pc="0" baseline="0"/>
            </a:lvl1pPr>
          </a:lstStyle>
          <a:p>
            <a:r>
              <a:rPr lang="de-DE" dirty="0" smtClean="0"/>
              <a:t>Summary / </a:t>
            </a:r>
            <a:r>
              <a:rPr lang="de-DE" dirty="0" err="1" smtClean="0"/>
              <a:t>Conclusions</a:t>
            </a:r>
            <a:endParaRPr lang="de-D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Q-No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428596" y="1124744"/>
            <a:ext cx="8286807" cy="5112569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SzPct val="100000"/>
              <a:buFont typeface="Arial" pitchFamily="34" charset="0"/>
              <a:buChar char="●"/>
              <a:defRPr b="0" i="0" baseline="0"/>
            </a:lvl1pPr>
            <a:lvl2pPr marL="180975" indent="276225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/>
            </a:lvl2pPr>
            <a:lvl3pPr marL="361950" indent="260350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800"/>
            </a:lvl3pPr>
            <a:lvl4pPr marL="542925" indent="260350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800"/>
            </a:lvl4pPr>
            <a:lvl5pPr marL="712788" indent="271463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Q_Empty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PQ-Picture-Sl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5"/>
          <p:cNvSpPr>
            <a:spLocks noGrp="1"/>
          </p:cNvSpPr>
          <p:nvPr>
            <p:ph type="title"/>
          </p:nvPr>
        </p:nvSpPr>
        <p:spPr>
          <a:xfrm>
            <a:off x="457200" y="164577"/>
            <a:ext cx="7139136" cy="706090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90000"/>
              </a:lnSpc>
              <a:defRPr spc="0" baseline="0"/>
            </a:lvl1pPr>
          </a:lstStyle>
          <a:p>
            <a:r>
              <a:rPr lang="de-DE" smtClean="0"/>
              <a:t>Titelmasterformat durch Klicken bearbeiten</a:t>
            </a:r>
            <a:endParaRPr lang="de-DE" dirty="0"/>
          </a:p>
        </p:txBody>
      </p:sp>
      <p:sp>
        <p:nvSpPr>
          <p:cNvPr id="6" name="Textplatzhalter 12"/>
          <p:cNvSpPr>
            <a:spLocks noGrp="1"/>
          </p:cNvSpPr>
          <p:nvPr>
            <p:ph type="body" sz="quarter" idx="17"/>
          </p:nvPr>
        </p:nvSpPr>
        <p:spPr>
          <a:xfrm>
            <a:off x="5508104" y="1412777"/>
            <a:ext cx="3207299" cy="4392488"/>
          </a:xfrm>
          <a:prstGeom prst="rect">
            <a:avLst/>
          </a:prstGeom>
        </p:spPr>
        <p:txBody>
          <a:bodyPr/>
          <a:lstStyle>
            <a:lvl1pPr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SzPct val="100000"/>
              <a:buFont typeface="Arial" pitchFamily="34" charset="0"/>
              <a:buChar char="●"/>
              <a:defRPr b="0" i="0" baseline="0"/>
            </a:lvl1pPr>
            <a:lvl2pPr marL="180975" indent="276225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/>
            </a:lvl2pPr>
            <a:lvl3pPr marL="361950" indent="260350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800"/>
            </a:lvl3pPr>
            <a:lvl4pPr marL="542925" indent="260350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800"/>
            </a:lvl4pPr>
            <a:lvl5pPr marL="712788" indent="271463">
              <a:spcBef>
                <a:spcPts val="300"/>
              </a:spcBef>
              <a:spcAft>
                <a:spcPts val="0"/>
              </a:spcAft>
              <a:buClr>
                <a:srgbClr val="0000A7"/>
              </a:buClr>
              <a:buFont typeface="Arial" pitchFamily="34" charset="0"/>
              <a:buChar char="•"/>
              <a:defRPr sz="1600"/>
            </a:lvl5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 dirty="0"/>
          </a:p>
        </p:txBody>
      </p:sp>
      <p:sp>
        <p:nvSpPr>
          <p:cNvPr id="7" name="Textplatzhalter 8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4" y="6021288"/>
            <a:ext cx="8247859" cy="265212"/>
          </a:xfrm>
          <a:prstGeom prst="rect">
            <a:avLst/>
          </a:prstGeom>
        </p:spPr>
        <p:txBody>
          <a:bodyPr/>
          <a:lstStyle>
            <a:lvl1pPr>
              <a:buFontTx/>
              <a:buNone/>
              <a:defRPr sz="1400" b="0" baseline="0"/>
            </a:lvl1pPr>
          </a:lstStyle>
          <a:p>
            <a:pPr lvl="0"/>
            <a:r>
              <a:rPr lang="de-DE" dirty="0" err="1" smtClean="0"/>
              <a:t>Ref</a:t>
            </a:r>
            <a:r>
              <a:rPr lang="de-DE" dirty="0" smtClean="0"/>
              <a:t>.: Source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Picture</a:t>
            </a:r>
            <a:endParaRPr lang="de-DE" dirty="0"/>
          </a:p>
        </p:txBody>
      </p:sp>
      <p:sp>
        <p:nvSpPr>
          <p:cNvPr id="8" name="Bildplatzhalter 2"/>
          <p:cNvSpPr>
            <a:spLocks noGrp="1"/>
          </p:cNvSpPr>
          <p:nvPr>
            <p:ph type="pic" sz="quarter" idx="18"/>
          </p:nvPr>
        </p:nvSpPr>
        <p:spPr>
          <a:xfrm>
            <a:off x="467544" y="1412875"/>
            <a:ext cx="4609281" cy="4392613"/>
          </a:xfrm>
          <a:prstGeom prst="rect">
            <a:avLst/>
          </a:prstGeom>
        </p:spPr>
        <p:txBody>
          <a:bodyPr/>
          <a:lstStyle/>
          <a:p>
            <a:r>
              <a:rPr lang="de-DE" smtClean="0"/>
              <a:t>Bild durch Klicken auf Symbol hinzufügen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hteck 2"/>
          <p:cNvSpPr/>
          <p:nvPr userDrawn="1"/>
        </p:nvSpPr>
        <p:spPr bwMode="gray"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 bwMode="gray">
          <a:xfrm>
            <a:off x="0" y="6381328"/>
            <a:ext cx="9144000" cy="47667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chemeClr val="accent1"/>
              </a:buClr>
              <a:buSzTx/>
              <a:tabLst/>
            </a:pPr>
            <a:endParaRPr kumimoji="0" lang="en-GB" sz="1600" b="0" i="0" u="none" strike="noStrike" cap="none" normalizeH="0" baseline="0" dirty="0" err="1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pic>
        <p:nvPicPr>
          <p:cNvPr id="14" name="Picture 9" descr="KITlogo_4c_frutiger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667625" y="219075"/>
            <a:ext cx="1084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" descr="Logo_IPQ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715250" y="6427788"/>
            <a:ext cx="1071563" cy="37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Text Box 11"/>
          <p:cNvSpPr txBox="1">
            <a:spLocks noChangeArrowheads="1"/>
          </p:cNvSpPr>
          <p:nvPr/>
        </p:nvSpPr>
        <p:spPr bwMode="auto">
          <a:xfrm>
            <a:off x="357188" y="6552640"/>
            <a:ext cx="325437" cy="17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spcBef>
                <a:spcPct val="50000"/>
              </a:spcBef>
              <a:defRPr/>
            </a:pPr>
            <a:fld id="{724AB184-7988-4AA5-9715-870666B7BF37}" type="slidenum">
              <a:rPr lang="de-DE" sz="1000" b="0">
                <a:ea typeface="ＭＳ Ｐゴシック" pitchFamily="-32" charset="-128"/>
              </a:rPr>
              <a:pPr>
                <a:spcBef>
                  <a:spcPct val="50000"/>
                </a:spcBef>
                <a:defRPr/>
              </a:pPr>
              <a:t>‹Nr.›</a:t>
            </a:fld>
            <a:endParaRPr lang="de-DE" sz="1000" b="0" dirty="0">
              <a:ea typeface="ＭＳ Ｐゴシック" pitchFamily="-32" charset="-128"/>
            </a:endParaRPr>
          </a:p>
        </p:txBody>
      </p:sp>
      <p:sp>
        <p:nvSpPr>
          <p:cNvPr id="19" name="Rectangle 11"/>
          <p:cNvSpPr>
            <a:spLocks noChangeArrowheads="1"/>
          </p:cNvSpPr>
          <p:nvPr/>
        </p:nvSpPr>
        <p:spPr bwMode="auto">
          <a:xfrm>
            <a:off x="719138" y="6552640"/>
            <a:ext cx="863600" cy="171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/>
          <a:lstStyle/>
          <a:p>
            <a:pPr>
              <a:defRPr/>
            </a:pPr>
            <a:fld id="{4E22B05F-DA6B-41C2-A4DE-985520CE3BCF}" type="datetime1">
              <a:rPr lang="de-DE" sz="1000">
                <a:ea typeface="ＭＳ Ｐゴシック" pitchFamily="-32" charset="-128"/>
              </a:rPr>
              <a:pPr>
                <a:defRPr/>
              </a:pPr>
              <a:t>07.05.2012</a:t>
            </a:fld>
            <a:endParaRPr lang="de-DE" sz="1000" dirty="0">
              <a:ea typeface="ＭＳ Ｐゴシック" pitchFamily="-32" charset="-128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610147" y="6504672"/>
            <a:ext cx="245779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/>
              <a:t>Karlsruhe Institute</a:t>
            </a:r>
            <a:r>
              <a:rPr lang="en-GB" sz="1000" baseline="0" dirty="0" smtClean="0"/>
              <a:t> of Technology (KIT)</a:t>
            </a:r>
            <a:endParaRPr lang="en-GB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2400" b="1" spc="-15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A7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A7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A7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800" b="1">
          <a:solidFill>
            <a:srgbClr val="0000A7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000" b="1">
          <a:solidFill>
            <a:schemeClr val="accent1"/>
          </a:solidFill>
          <a:latin typeface="Arial" charset="0"/>
        </a:defRPr>
      </a:lvl9pPr>
    </p:titleStyle>
    <p:bodyStyle>
      <a:lvl1pPr marL="0" indent="0" algn="l" rtl="0" eaLnBrk="1" fontAlgn="base" hangingPunct="1">
        <a:spcBef>
          <a:spcPts val="400"/>
        </a:spcBef>
        <a:spcAft>
          <a:spcPts val="0"/>
        </a:spcAft>
        <a:buFont typeface="Arial" pitchFamily="34" charset="0"/>
        <a:buNone/>
        <a:defRPr sz="2000" b="0" baseline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1588" indent="455613" algn="l" rtl="0" eaLnBrk="1" fontAlgn="base" hangingPunct="1">
        <a:spcBef>
          <a:spcPts val="400"/>
        </a:spcBef>
        <a:spcAft>
          <a:spcPts val="0"/>
        </a:spcAft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195263" indent="-192088" algn="l" rtl="0" eaLnBrk="1" fontAlgn="base" hangingPunct="1">
        <a:spcBef>
          <a:spcPts val="400"/>
        </a:spcBef>
        <a:spcAft>
          <a:spcPts val="0"/>
        </a:spcAft>
        <a:buClr>
          <a:schemeClr val="tx1"/>
        </a:buClr>
        <a:buFont typeface="Wingdings 2" pitchFamily="18" charset="2"/>
        <a:buChar char="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363538" indent="-166688" algn="l" rtl="0" eaLnBrk="1" fontAlgn="base" hangingPunct="1">
        <a:spcBef>
          <a:spcPts val="400"/>
        </a:spcBef>
        <a:spcAft>
          <a:spcPts val="0"/>
        </a:spcAft>
        <a:buClr>
          <a:schemeClr val="tx1"/>
        </a:buClr>
        <a:buFont typeface="Arial" charset="0"/>
        <a:buChar char="–"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365125" indent="0" algn="l" rtl="0" eaLnBrk="1" fontAlgn="base" hangingPunct="1">
        <a:spcBef>
          <a:spcPts val="400"/>
        </a:spcBef>
        <a:spcAft>
          <a:spcPts val="0"/>
        </a:spcAft>
        <a:buClr>
          <a:schemeClr val="tx1"/>
        </a:buClr>
        <a:buFont typeface="Arial" charset="0"/>
        <a:buNone/>
        <a:defRPr sz="2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008063" indent="-185738" algn="l" rtl="0" eaLnBrk="1" fontAlgn="base" hangingPunct="1">
        <a:spcBef>
          <a:spcPct val="30000"/>
        </a:spcBef>
        <a:spcAft>
          <a:spcPct val="30000"/>
        </a:spcAft>
        <a:buClr>
          <a:schemeClr val="accent1"/>
        </a:buClr>
        <a:buFont typeface="Arial" charset="0"/>
        <a:buChar char="–"/>
        <a:tabLst>
          <a:tab pos="177800" algn="l"/>
          <a:tab pos="541338" algn="l"/>
        </a:tabLst>
        <a:defRPr sz="1600">
          <a:solidFill>
            <a:schemeClr val="tx1"/>
          </a:solidFill>
          <a:latin typeface="+mn-lt"/>
        </a:defRPr>
      </a:lvl6pPr>
      <a:lvl7pPr marL="1465263" indent="-185738" algn="l" rtl="0" eaLnBrk="1" fontAlgn="base" hangingPunct="1">
        <a:spcBef>
          <a:spcPct val="30000"/>
        </a:spcBef>
        <a:spcAft>
          <a:spcPct val="30000"/>
        </a:spcAft>
        <a:buClr>
          <a:schemeClr val="accent1"/>
        </a:buClr>
        <a:buFont typeface="Arial" charset="0"/>
        <a:buChar char="–"/>
        <a:tabLst>
          <a:tab pos="177800" algn="l"/>
          <a:tab pos="541338" algn="l"/>
        </a:tabLst>
        <a:defRPr sz="1600">
          <a:solidFill>
            <a:schemeClr val="tx1"/>
          </a:solidFill>
          <a:latin typeface="+mn-lt"/>
        </a:defRPr>
      </a:lvl7pPr>
      <a:lvl8pPr marL="1922463" indent="-185738" algn="l" rtl="0" eaLnBrk="1" fontAlgn="base" hangingPunct="1">
        <a:spcBef>
          <a:spcPct val="30000"/>
        </a:spcBef>
        <a:spcAft>
          <a:spcPct val="30000"/>
        </a:spcAft>
        <a:buClr>
          <a:schemeClr val="accent1"/>
        </a:buClr>
        <a:buFont typeface="Arial" charset="0"/>
        <a:buChar char="–"/>
        <a:tabLst>
          <a:tab pos="177800" algn="l"/>
          <a:tab pos="541338" algn="l"/>
        </a:tabLst>
        <a:defRPr sz="1600">
          <a:solidFill>
            <a:schemeClr val="tx1"/>
          </a:solidFill>
          <a:latin typeface="+mn-lt"/>
        </a:defRPr>
      </a:lvl8pPr>
      <a:lvl9pPr marL="2379663" indent="-185738" algn="l" rtl="0" eaLnBrk="1" fontAlgn="base" hangingPunct="1">
        <a:spcBef>
          <a:spcPct val="30000"/>
        </a:spcBef>
        <a:spcAft>
          <a:spcPct val="30000"/>
        </a:spcAft>
        <a:buClr>
          <a:schemeClr val="accent1"/>
        </a:buClr>
        <a:buFont typeface="Arial" charset="0"/>
        <a:buChar char="–"/>
        <a:tabLst>
          <a:tab pos="177800" algn="l"/>
          <a:tab pos="541338" algn="l"/>
        </a:tabLst>
        <a:defRPr sz="16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396875" y="2060848"/>
            <a:ext cx="8370888" cy="10557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/>
            <a:endParaRPr lang="en-US" dirty="0" smtClean="0">
              <a:solidFill>
                <a:srgbClr val="000000"/>
              </a:solidFill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396875" y="1196752"/>
            <a:ext cx="8389938" cy="1054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 anchor="ctr"/>
          <a:lstStyle/>
          <a:p>
            <a:pPr algn="ctr">
              <a:lnSpc>
                <a:spcPct val="90000"/>
              </a:lnSpc>
            </a:pPr>
            <a:r>
              <a:rPr lang="en-US" sz="2800" b="1" dirty="0" smtClean="0"/>
              <a:t>NAVOLCHI </a:t>
            </a:r>
            <a:r>
              <a:rPr lang="en-US" sz="2800" b="1" dirty="0" err="1" smtClean="0"/>
              <a:t>TeleConf</a:t>
            </a:r>
            <a:r>
              <a:rPr lang="en-US" sz="2800" b="1" dirty="0" smtClean="0"/>
              <a:t>. 07.05.2012</a:t>
            </a:r>
            <a:endParaRPr lang="en-US" sz="2800" b="1" dirty="0"/>
          </a:p>
        </p:txBody>
      </p:sp>
      <p:sp>
        <p:nvSpPr>
          <p:cNvPr id="6" name="Textfeld 5"/>
          <p:cNvSpPr txBox="1"/>
          <p:nvPr/>
        </p:nvSpPr>
        <p:spPr>
          <a:xfrm>
            <a:off x="283324" y="3262706"/>
            <a:ext cx="83861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>
                <a:solidFill>
                  <a:schemeClr val="accent3"/>
                </a:solidFill>
              </a:rPr>
              <a:t>Institute </a:t>
            </a:r>
            <a:r>
              <a:rPr lang="de-DE" dirty="0" err="1" smtClean="0">
                <a:solidFill>
                  <a:schemeClr val="accent3"/>
                </a:solidFill>
              </a:rPr>
              <a:t>of</a:t>
            </a:r>
            <a:r>
              <a:rPr lang="de-DE" dirty="0" smtClean="0">
                <a:solidFill>
                  <a:schemeClr val="accent3"/>
                </a:solidFill>
              </a:rPr>
              <a:t> </a:t>
            </a:r>
            <a:r>
              <a:rPr lang="de-DE" dirty="0" err="1" smtClean="0">
                <a:solidFill>
                  <a:schemeClr val="accent3"/>
                </a:solidFill>
              </a:rPr>
              <a:t>Photonics</a:t>
            </a:r>
            <a:r>
              <a:rPr lang="de-DE" dirty="0" smtClean="0">
                <a:solidFill>
                  <a:schemeClr val="accent3"/>
                </a:solidFill>
              </a:rPr>
              <a:t> </a:t>
            </a:r>
            <a:r>
              <a:rPr lang="de-DE" dirty="0" err="1" smtClean="0">
                <a:solidFill>
                  <a:schemeClr val="accent3"/>
                </a:solidFill>
              </a:rPr>
              <a:t>and</a:t>
            </a:r>
            <a:r>
              <a:rPr lang="de-DE" dirty="0" smtClean="0">
                <a:solidFill>
                  <a:schemeClr val="accent3"/>
                </a:solidFill>
              </a:rPr>
              <a:t> Quantum Electronics (IPQ), Karlsruhe, Germany</a:t>
            </a:r>
          </a:p>
          <a:p>
            <a:r>
              <a:rPr lang="de-DE" dirty="0">
                <a:solidFill>
                  <a:schemeClr val="accent3"/>
                </a:solidFill>
              </a:rPr>
              <a:t>Institute </a:t>
            </a:r>
            <a:r>
              <a:rPr lang="de-DE" dirty="0" err="1">
                <a:solidFill>
                  <a:schemeClr val="accent3"/>
                </a:solidFill>
              </a:rPr>
              <a:t>of</a:t>
            </a:r>
            <a:r>
              <a:rPr lang="de-DE" dirty="0">
                <a:solidFill>
                  <a:schemeClr val="accent3"/>
                </a:solidFill>
              </a:rPr>
              <a:t> </a:t>
            </a:r>
            <a:r>
              <a:rPr lang="de-DE" dirty="0" err="1">
                <a:solidFill>
                  <a:schemeClr val="accent3"/>
                </a:solidFill>
              </a:rPr>
              <a:t>Microstructural</a:t>
            </a:r>
            <a:r>
              <a:rPr lang="de-DE" dirty="0">
                <a:solidFill>
                  <a:schemeClr val="accent3"/>
                </a:solidFill>
              </a:rPr>
              <a:t> Technology, </a:t>
            </a:r>
            <a:r>
              <a:rPr lang="de-DE" dirty="0" smtClean="0">
                <a:solidFill>
                  <a:schemeClr val="accent3"/>
                </a:solidFill>
              </a:rPr>
              <a:t>Karlsruhe, Germany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Phase Modulator </a:t>
            </a:r>
            <a:r>
              <a:rPr lang="de-DE" dirty="0" err="1" smtClean="0"/>
              <a:t>Specifications</a:t>
            </a:r>
            <a:endParaRPr lang="de-DE" dirty="0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3864661"/>
              </p:ext>
            </p:extLst>
          </p:nvPr>
        </p:nvGraphicFramePr>
        <p:xfrm>
          <a:off x="971600" y="1844824"/>
          <a:ext cx="6816080" cy="21962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08040"/>
                <a:gridCol w="3408040"/>
              </a:tblGrid>
              <a:tr h="496854">
                <a:tc>
                  <a:txBody>
                    <a:bodyPr/>
                    <a:lstStyle/>
                    <a:p>
                      <a:r>
                        <a:rPr lang="de-DE" dirty="0" smtClean="0"/>
                        <a:t>Parameter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Target</a:t>
                      </a:r>
                      <a:r>
                        <a:rPr lang="de-DE" baseline="0" dirty="0" smtClean="0"/>
                        <a:t> Value</a:t>
                      </a:r>
                      <a:endParaRPr lang="de-DE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de-DE" dirty="0" smtClean="0"/>
                        <a:t>Overall</a:t>
                      </a:r>
                      <a:r>
                        <a:rPr lang="de-DE" baseline="0" dirty="0" smtClean="0"/>
                        <a:t> Loss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&lt; 30dB</a:t>
                      </a:r>
                      <a:endParaRPr lang="de-DE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Length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&lt; 50µm</a:t>
                      </a:r>
                      <a:endParaRPr lang="de-DE" dirty="0"/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Latency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e-DE" dirty="0" smtClean="0"/>
                        <a:t>&gt; 10µm</a:t>
                      </a:r>
                    </a:p>
                  </a:txBody>
                  <a:tcPr/>
                </a:tc>
              </a:tr>
              <a:tr h="424846">
                <a:tc>
                  <a:txBody>
                    <a:bodyPr/>
                    <a:lstStyle/>
                    <a:p>
                      <a:r>
                        <a:rPr lang="de-DE" dirty="0" err="1" smtClean="0"/>
                        <a:t>Driving</a:t>
                      </a:r>
                      <a:r>
                        <a:rPr lang="de-DE" dirty="0" smtClean="0"/>
                        <a:t> </a:t>
                      </a:r>
                      <a:r>
                        <a:rPr lang="de-DE" dirty="0" err="1" smtClean="0"/>
                        <a:t>Voltage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de-DE" dirty="0" smtClean="0"/>
                        <a:t>≤ 4.5V</a:t>
                      </a:r>
                      <a:r>
                        <a:rPr lang="de-DE" baseline="-25000" dirty="0" smtClean="0"/>
                        <a:t>pp</a:t>
                      </a:r>
                      <a:endParaRPr lang="de-DE" baseline="-25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323528" y="1019720"/>
            <a:ext cx="84969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dirty="0" smtClean="0"/>
              <a:t>Target </a:t>
            </a:r>
            <a:r>
              <a:rPr lang="de-DE" dirty="0" err="1" smtClean="0"/>
              <a:t>specifications</a:t>
            </a:r>
            <a:r>
              <a:rPr lang="de-DE" dirty="0" smtClean="0"/>
              <a:t> </a:t>
            </a:r>
            <a:r>
              <a:rPr lang="de-DE" dirty="0" err="1" smtClean="0"/>
              <a:t>for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plasmonic </a:t>
            </a:r>
            <a:r>
              <a:rPr lang="de-DE" dirty="0" err="1" smtClean="0"/>
              <a:t>phase</a:t>
            </a:r>
            <a:r>
              <a:rPr lang="de-DE" dirty="0" smtClean="0"/>
              <a:t> </a:t>
            </a:r>
            <a:r>
              <a:rPr lang="de-DE" dirty="0" err="1" smtClean="0"/>
              <a:t>modulator</a:t>
            </a:r>
            <a:r>
              <a:rPr lang="de-DE" dirty="0" smtClean="0"/>
              <a:t> 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found</a:t>
            </a:r>
            <a:r>
              <a:rPr lang="de-DE" dirty="0" smtClean="0"/>
              <a:t> </a:t>
            </a:r>
            <a:r>
              <a:rPr lang="de-DE" dirty="0" err="1" smtClean="0"/>
              <a:t>below</a:t>
            </a:r>
            <a:r>
              <a:rPr lang="de-DE" dirty="0" smtClean="0"/>
              <a:t>. 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140954" y="4509120"/>
            <a:ext cx="90364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b="1" dirty="0" err="1" smtClean="0"/>
              <a:t>Based</a:t>
            </a:r>
            <a:r>
              <a:rPr lang="de-DE" b="1" dirty="0" smtClean="0"/>
              <a:t> on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initial</a:t>
            </a:r>
            <a:r>
              <a:rPr lang="de-DE" b="1" dirty="0" smtClean="0"/>
              <a:t> </a:t>
            </a:r>
            <a:r>
              <a:rPr lang="de-DE" b="1" dirty="0" err="1" smtClean="0"/>
              <a:t>experiments</a:t>
            </a:r>
            <a:r>
              <a:rPr lang="de-DE" b="1" dirty="0" smtClean="0"/>
              <a:t>, </a:t>
            </a:r>
            <a:r>
              <a:rPr lang="de-DE" b="1" dirty="0" err="1" smtClean="0"/>
              <a:t>the</a:t>
            </a:r>
            <a:r>
              <a:rPr lang="de-DE" b="1" dirty="0" smtClean="0"/>
              <a:t> </a:t>
            </a:r>
            <a:r>
              <a:rPr lang="de-DE" b="1" dirty="0" err="1" smtClean="0"/>
              <a:t>modulator</a:t>
            </a:r>
            <a:r>
              <a:rPr lang="de-DE" b="1" dirty="0" smtClean="0"/>
              <a:t> </a:t>
            </a:r>
            <a:r>
              <a:rPr lang="de-DE" b="1" dirty="0" err="1" smtClean="0"/>
              <a:t>is</a:t>
            </a:r>
            <a:r>
              <a:rPr lang="de-DE" b="1" dirty="0" smtClean="0"/>
              <a:t> </a:t>
            </a:r>
            <a:r>
              <a:rPr lang="de-DE" b="1" dirty="0" err="1" smtClean="0"/>
              <a:t>expected</a:t>
            </a:r>
            <a:r>
              <a:rPr lang="de-DE" b="1" dirty="0" smtClean="0"/>
              <a:t> </a:t>
            </a:r>
            <a:r>
              <a:rPr lang="de-DE" b="1" dirty="0" err="1" smtClean="0"/>
              <a:t>to</a:t>
            </a:r>
            <a:r>
              <a:rPr lang="de-DE" b="1" dirty="0" smtClean="0"/>
              <a:t> </a:t>
            </a:r>
            <a:r>
              <a:rPr lang="de-DE" b="1" dirty="0" err="1" smtClean="0"/>
              <a:t>have</a:t>
            </a:r>
            <a:endParaRPr lang="de-DE" b="1" dirty="0" smtClean="0"/>
          </a:p>
          <a:p>
            <a:pPr algn="ctr"/>
            <a:r>
              <a:rPr lang="de-DE" b="1" dirty="0" smtClean="0"/>
              <a:t>an </a:t>
            </a:r>
            <a:r>
              <a:rPr lang="de-DE" b="1" dirty="0" err="1" smtClean="0"/>
              <a:t>internal</a:t>
            </a:r>
            <a:r>
              <a:rPr lang="de-DE" b="1" dirty="0" smtClean="0"/>
              <a:t> </a:t>
            </a:r>
            <a:r>
              <a:rPr lang="de-DE" b="1" dirty="0" err="1"/>
              <a:t>impedance</a:t>
            </a:r>
            <a:r>
              <a:rPr lang="de-DE" b="1" dirty="0"/>
              <a:t> </a:t>
            </a:r>
            <a:r>
              <a:rPr lang="de-DE" b="1" dirty="0" smtClean="0"/>
              <a:t> &gt;&gt; </a:t>
            </a:r>
            <a:r>
              <a:rPr lang="de-DE" b="1" dirty="0" smtClean="0"/>
              <a:t>50 </a:t>
            </a:r>
            <a:r>
              <a:rPr lang="de-DE" b="1" dirty="0" smtClean="0">
                <a:latin typeface="Symbol" pitchFamily="18" charset="2"/>
              </a:rPr>
              <a:t>W!</a:t>
            </a:r>
            <a:endParaRPr lang="de-DE" b="1" dirty="0">
              <a:latin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1641405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DISPLAYSOURCE" val="\documentclass{article}\pagestyle{empty}&#10;\usepackage[T1]{fontenc}&#10;\usepackage{textcomp}&#10;\usepackage{mathptmx, courier}&#10;\usepackage[scaled]{helvet}&#10;\usepackage{mathpazo}&#10;\begin{document}&#10;&#10;\end{document}&#10;"/>
  <p:tag name="EMBEDFONTS" val="0"/>
  <p:tag name="TEXPOINTINIT" val=""/>
  <p:tag name="ACCESSLIST" val=""/>
</p:tagLst>
</file>

<file path=ppt/theme/theme1.xml><?xml version="1.0" encoding="utf-8"?>
<a:theme xmlns:a="http://schemas.openxmlformats.org/drawingml/2006/main" name="KIT-PPT-TemplateIPQ_2010_v3">
  <a:themeElements>
    <a:clrScheme name="KSRI Standardmaster 1">
      <a:dk1>
        <a:srgbClr val="000000"/>
      </a:dk1>
      <a:lt1>
        <a:srgbClr val="FFFFFF"/>
      </a:lt1>
      <a:dk2>
        <a:srgbClr val="669DC1"/>
      </a:dk2>
      <a:lt2>
        <a:srgbClr val="004798"/>
      </a:lt2>
      <a:accent1>
        <a:srgbClr val="009682"/>
      </a:accent1>
      <a:accent2>
        <a:srgbClr val="4CB5A7"/>
      </a:accent2>
      <a:accent3>
        <a:srgbClr val="FFFFFF"/>
      </a:accent3>
      <a:accent4>
        <a:srgbClr val="000000"/>
      </a:accent4>
      <a:accent5>
        <a:srgbClr val="AAC9C1"/>
      </a:accent5>
      <a:accent6>
        <a:srgbClr val="44A497"/>
      </a:accent6>
      <a:hlink>
        <a:srgbClr val="7FCAC0"/>
      </a:hlink>
      <a:folHlink>
        <a:srgbClr val="B2DFD9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rtlCol="0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1"/>
          </a:buClr>
          <a:buSzTx/>
          <a:tabLst/>
          <a:defRPr kumimoji="0" sz="1600" b="0" i="0" u="none" strike="noStrike" cap="none" normalizeH="0" baseline="0" dirty="0" err="1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0000" tIns="46800" rIns="90000" bIns="4680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chemeClr val="accent1"/>
          </a:buClr>
          <a:buSzTx/>
          <a:buFont typeface="Wingdings 2" pitchFamily="18" charset="2"/>
          <a:buNone/>
          <a:tabLst/>
          <a:defRPr kumimoji="0" lang="de-DE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KSRI Standardmaster 1">
        <a:dk1>
          <a:srgbClr val="000000"/>
        </a:dk1>
        <a:lt1>
          <a:srgbClr val="FFFFFF"/>
        </a:lt1>
        <a:dk2>
          <a:srgbClr val="669DC1"/>
        </a:dk2>
        <a:lt2>
          <a:srgbClr val="004798"/>
        </a:lt2>
        <a:accent1>
          <a:srgbClr val="009682"/>
        </a:accent1>
        <a:accent2>
          <a:srgbClr val="4CB5A7"/>
        </a:accent2>
        <a:accent3>
          <a:srgbClr val="FFFFFF"/>
        </a:accent3>
        <a:accent4>
          <a:srgbClr val="000000"/>
        </a:accent4>
        <a:accent5>
          <a:srgbClr val="AAC9C1"/>
        </a:accent5>
        <a:accent6>
          <a:srgbClr val="44A497"/>
        </a:accent6>
        <a:hlink>
          <a:srgbClr val="7FCAC0"/>
        </a:hlink>
        <a:folHlink>
          <a:srgbClr val="B2DFD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669DC1"/>
      </a:dk2>
      <a:lt2>
        <a:srgbClr val="004798"/>
      </a:lt2>
      <a:accent1>
        <a:srgbClr val="009682"/>
      </a:accent1>
      <a:accent2>
        <a:srgbClr val="4CB5A7"/>
      </a:accent2>
      <a:accent3>
        <a:srgbClr val="FFFFFF"/>
      </a:accent3>
      <a:accent4>
        <a:srgbClr val="000000"/>
      </a:accent4>
      <a:accent5>
        <a:srgbClr val="AAC9C1"/>
      </a:accent5>
      <a:accent6>
        <a:srgbClr val="44A497"/>
      </a:accent6>
      <a:hlink>
        <a:srgbClr val="7FCAC0"/>
      </a:hlink>
      <a:folHlink>
        <a:srgbClr val="B2DFD9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669DC1"/>
      </a:dk2>
      <a:lt2>
        <a:srgbClr val="004798"/>
      </a:lt2>
      <a:accent1>
        <a:srgbClr val="009682"/>
      </a:accent1>
      <a:accent2>
        <a:srgbClr val="4CB5A7"/>
      </a:accent2>
      <a:accent3>
        <a:srgbClr val="FFFFFF"/>
      </a:accent3>
      <a:accent4>
        <a:srgbClr val="000000"/>
      </a:accent4>
      <a:accent5>
        <a:srgbClr val="AAC9C1"/>
      </a:accent5>
      <a:accent6>
        <a:srgbClr val="44A497"/>
      </a:accent6>
      <a:hlink>
        <a:srgbClr val="7FCAC0"/>
      </a:hlink>
      <a:folHlink>
        <a:srgbClr val="B2DFD9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KIT-PPT-TemplateIPQ_2010_v3</Template>
  <TotalTime>0</TotalTime>
  <Words>75</Words>
  <Application>Microsoft Office PowerPoint</Application>
  <PresentationFormat>Bildschirmpräsentation (4:3)</PresentationFormat>
  <Paragraphs>17</Paragraphs>
  <Slides>2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3" baseType="lpstr">
      <vt:lpstr>KIT-PPT-TemplateIPQ_2010_v3</vt:lpstr>
      <vt:lpstr>PowerPoint-Präsentation</vt:lpstr>
      <vt:lpstr>Phase Modulator Specifications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stud</dc:creator>
  <cp:lastModifiedBy>Melikyan</cp:lastModifiedBy>
  <cp:revision>41</cp:revision>
  <dcterms:created xsi:type="dcterms:W3CDTF">2010-12-15T15:27:12Z</dcterms:created>
  <dcterms:modified xsi:type="dcterms:W3CDTF">2012-05-07T11:10:47Z</dcterms:modified>
</cp:coreProperties>
</file>