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"/>
  </p:notesMasterIdLst>
  <p:sldIdLst>
    <p:sldId id="284" r:id="rId2"/>
    <p:sldId id="500" r:id="rId3"/>
    <p:sldId id="503" r:id="rId4"/>
    <p:sldId id="502" r:id="rId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0C0C0"/>
    <a:srgbClr val="B2B2B2"/>
    <a:srgbClr val="000000"/>
    <a:srgbClr val="FFFF00"/>
    <a:srgbClr val="D5E0E5"/>
    <a:srgbClr val="14096A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83657" autoAdjust="0"/>
  </p:normalViewPr>
  <p:slideViewPr>
    <p:cSldViewPr>
      <p:cViewPr>
        <p:scale>
          <a:sx n="100" d="100"/>
          <a:sy n="100" d="100"/>
        </p:scale>
        <p:origin x="-1992" y="0"/>
      </p:cViewPr>
      <p:guideLst>
        <p:guide orient="horz" pos="2160"/>
        <p:guide pos="2200"/>
        <p:guide pos="2653"/>
        <p:guide pos="2880"/>
        <p:guide pos="3107"/>
        <p:guide pos="3560"/>
        <p:guide pos="4014"/>
        <p:guide pos="2426"/>
        <p:guide pos="17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7881F690-8F99-422C-863D-8B29C4422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34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lue phot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1125538"/>
            <a:ext cx="35718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blue tit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5516563"/>
            <a:ext cx="223202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1619250"/>
            <a:ext cx="5616575" cy="1470025"/>
          </a:xfrm>
        </p:spPr>
        <p:txBody>
          <a:bodyPr anchor="t"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4198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238500"/>
            <a:ext cx="5113337" cy="550863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D0DBE-0599-491C-BD46-CE48106286D0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E30BC-D104-4B89-97CA-8F6043CC4D3D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lue bar 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8982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0"/>
            <a:ext cx="80248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418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925" y="6535738"/>
            <a:ext cx="371157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 dirty="0"/>
          </a:p>
        </p:txBody>
      </p:sp>
      <p:sp>
        <p:nvSpPr>
          <p:cNvPr id="4188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1175" y="6524625"/>
            <a:ext cx="322263" cy="230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tabLst>
                <a:tab pos="3857625" algn="r"/>
              </a:tabLst>
              <a:defRPr sz="900" b="0" smtClean="0">
                <a:latin typeface="Arial" charset="0"/>
              </a:defRPr>
            </a:lvl1pPr>
          </a:lstStyle>
          <a:p>
            <a:pPr>
              <a:defRPr/>
            </a:pPr>
            <a:fld id="{C7D3E4C2-64ED-461C-8F0D-99C18DAA7D2E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  <p:pic>
        <p:nvPicPr>
          <p:cNvPr id="2054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6750" y="6332538"/>
            <a:ext cx="20304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7993062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Click to </a:t>
            </a:r>
            <a:r>
              <a:rPr lang="nl-NL" dirty="0" err="1" smtClean="0"/>
              <a:t>edit</a:t>
            </a:r>
            <a:r>
              <a:rPr lang="nl-NL" dirty="0" smtClean="0"/>
              <a:t> </a:t>
            </a:r>
            <a:r>
              <a:rPr lang="nl-NL" dirty="0" err="1" smtClean="0"/>
              <a:t>Master</a:t>
            </a:r>
            <a:r>
              <a:rPr lang="nl-NL" dirty="0" smtClean="0"/>
              <a:t> </a:t>
            </a:r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styles</a:t>
            </a:r>
            <a:endParaRPr lang="nl-NL" dirty="0" smtClean="0"/>
          </a:p>
          <a:p>
            <a:pPr lvl="1"/>
            <a:r>
              <a:rPr lang="nl-NL" dirty="0" err="1" smtClean="0"/>
              <a:t>Second</a:t>
            </a:r>
            <a:r>
              <a:rPr lang="nl-NL" dirty="0" smtClean="0"/>
              <a:t> level</a:t>
            </a:r>
          </a:p>
          <a:p>
            <a:pPr lvl="2"/>
            <a:r>
              <a:rPr lang="nl-NL" dirty="0" err="1" smtClean="0"/>
              <a:t>Third</a:t>
            </a:r>
            <a:r>
              <a:rPr lang="nl-NL" dirty="0" smtClean="0"/>
              <a:t> level</a:t>
            </a:r>
          </a:p>
          <a:p>
            <a:pPr lvl="3"/>
            <a:r>
              <a:rPr lang="nl-NL" dirty="0" err="1" smtClean="0"/>
              <a:t>Fourth</a:t>
            </a:r>
            <a:r>
              <a:rPr lang="nl-NL" dirty="0" smtClean="0"/>
              <a:t> level</a:t>
            </a:r>
          </a:p>
          <a:p>
            <a:pPr lvl="4"/>
            <a:r>
              <a:rPr lang="nl-NL" dirty="0" err="1" smtClean="0"/>
              <a:t>Fifth</a:t>
            </a:r>
            <a:r>
              <a:rPr lang="nl-NL" dirty="0" smtClean="0"/>
              <a:t> level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1288" y="616585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68" r:id="rId2"/>
    <p:sldLayoutId id="214748386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34988" indent="-2651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 b="1">
          <a:solidFill>
            <a:schemeClr val="tx1"/>
          </a:solidFill>
          <a:latin typeface="+mn-lt"/>
        </a:defRPr>
      </a:lvl2pPr>
      <a:lvl3pPr marL="814388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3pPr>
      <a:lvl4pPr marL="1069975" indent="-2540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4pPr>
      <a:lvl5pPr marL="1349375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5pPr>
      <a:lvl6pPr marL="18065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6pPr>
      <a:lvl7pPr marL="22637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7pPr>
      <a:lvl8pPr marL="27209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8pPr>
      <a:lvl9pPr marL="31781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5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95536" y="2204864"/>
            <a:ext cx="5720531" cy="1296144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Progress meeting</a:t>
            </a:r>
            <a:br>
              <a:rPr lang="en-US" sz="3600" dirty="0" smtClean="0"/>
            </a:br>
            <a:endParaRPr lang="en-US" sz="1800" dirty="0" smtClean="0"/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212976"/>
            <a:ext cx="5113338" cy="1440160"/>
          </a:xfrm>
        </p:spPr>
        <p:txBody>
          <a:bodyPr/>
          <a:lstStyle/>
          <a:p>
            <a:pPr eaLnBrk="1" hangingPunct="1"/>
            <a:r>
              <a:rPr lang="nl-NL" sz="2200" b="0" dirty="0" smtClean="0"/>
              <a:t>Victor Calzadilla</a:t>
            </a:r>
          </a:p>
          <a:p>
            <a:pPr eaLnBrk="1" hangingPunct="1"/>
            <a:r>
              <a:rPr lang="nl-NL" sz="2200" b="0" dirty="0" err="1" smtClean="0"/>
              <a:t>Meint</a:t>
            </a:r>
            <a:r>
              <a:rPr lang="nl-NL" sz="2200" b="0" dirty="0" smtClean="0"/>
              <a:t> Smit</a:t>
            </a:r>
          </a:p>
          <a:p>
            <a:pPr eaLnBrk="1" hangingPunct="1"/>
            <a:r>
              <a:rPr lang="nl-NL" sz="2200" b="0" dirty="0" smtClean="0"/>
              <a:t>Andrea Fiore</a:t>
            </a:r>
          </a:p>
          <a:p>
            <a:pPr eaLnBrk="1" hangingPunct="1"/>
            <a:endParaRPr lang="nl-NL" sz="2200" b="0" dirty="0"/>
          </a:p>
          <a:p>
            <a:pPr eaLnBrk="1" hangingPunct="1"/>
            <a:r>
              <a:rPr lang="nl-NL" sz="2200" b="0" dirty="0" smtClean="0"/>
              <a:t>07/05/2012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17233"/>
            <a:ext cx="304313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82"/>
          <p:cNvSpPr>
            <a:spLocks noGrp="1"/>
          </p:cNvSpPr>
          <p:nvPr>
            <p:ph type="title"/>
          </p:nvPr>
        </p:nvSpPr>
        <p:spPr>
          <a:xfrm>
            <a:off x="611188" y="0"/>
            <a:ext cx="8024812" cy="895350"/>
          </a:xfrm>
        </p:spPr>
        <p:txBody>
          <a:bodyPr/>
          <a:lstStyle/>
          <a:p>
            <a:r>
              <a:rPr lang="nl-NL" dirty="0" err="1" smtClean="0"/>
              <a:t>Coupling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open facet</a:t>
            </a:r>
            <a:endParaRPr lang="en-US" dirty="0" smtClean="0"/>
          </a:p>
        </p:txBody>
      </p:sp>
      <p:sp>
        <p:nvSpPr>
          <p:cNvPr id="16" name="Content Placeholder 83"/>
          <p:cNvSpPr>
            <a:spLocks noGrp="1"/>
          </p:cNvSpPr>
          <p:nvPr>
            <p:ph idx="1"/>
          </p:nvPr>
        </p:nvSpPr>
        <p:spPr>
          <a:xfrm>
            <a:off x="611188" y="1312168"/>
            <a:ext cx="7993062" cy="4637112"/>
          </a:xfrm>
        </p:spPr>
        <p:txBody>
          <a:bodyPr/>
          <a:lstStyle/>
          <a:p>
            <a:pPr marL="0" indent="0">
              <a:buNone/>
            </a:pPr>
            <a:endParaRPr lang="en-US" sz="16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600" b="0" dirty="0" smtClean="0"/>
          </a:p>
          <a:p>
            <a:pPr marL="271463" indent="-271463">
              <a:buNone/>
            </a:pPr>
            <a:r>
              <a:rPr lang="en-US" sz="1800" b="0" dirty="0" smtClean="0"/>
              <a:t>	</a:t>
            </a:r>
          </a:p>
          <a:p>
            <a:endParaRPr lang="en-US" sz="1800" dirty="0" smtClean="0"/>
          </a:p>
        </p:txBody>
      </p:sp>
      <p:pic>
        <p:nvPicPr>
          <p:cNvPr id="2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2</a:t>
            </a:fld>
            <a:r>
              <a:rPr lang="nl-NL" sz="1200" dirty="0" smtClean="0"/>
              <a:t>/4</a:t>
            </a:r>
            <a:endParaRPr lang="nl-NL" sz="12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5453136" y="4747202"/>
            <a:ext cx="3223320" cy="986054"/>
            <a:chOff x="5148064" y="4869160"/>
            <a:chExt cx="3223320" cy="986054"/>
          </a:xfrm>
        </p:grpSpPr>
        <p:pic>
          <p:nvPicPr>
            <p:cNvPr id="42" name="Picture 2" descr="C:\Users\vcalzadilla\Desktop\PhD\Modeling\LUMERICAL\FDTD Solutions\Laserv2_3D_27-04-2012\Results_27-April\coupling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39" t="24153" r="1432" b="18887"/>
            <a:stretch/>
          </p:blipFill>
          <p:spPr bwMode="auto">
            <a:xfrm>
              <a:off x="5148064" y="4869160"/>
              <a:ext cx="3223320" cy="986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Rectangle 42"/>
            <p:cNvSpPr/>
            <p:nvPr/>
          </p:nvSpPr>
          <p:spPr>
            <a:xfrm>
              <a:off x="5148064" y="4879702"/>
              <a:ext cx="43633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|</a:t>
              </a:r>
              <a:r>
                <a:rPr lang="en-US" dirty="0" smtClean="0">
                  <a:solidFill>
                    <a:schemeClr val="tx2"/>
                  </a:solidFill>
                </a:rPr>
                <a:t>E|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81" y="1844824"/>
            <a:ext cx="4364667" cy="322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Content Placeholder 83"/>
          <p:cNvSpPr txBox="1">
            <a:spLocks/>
          </p:cNvSpPr>
          <p:nvPr/>
        </p:nvSpPr>
        <p:spPr bwMode="auto">
          <a:xfrm>
            <a:off x="1043608" y="1424269"/>
            <a:ext cx="3960440" cy="42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/>
              <a:t>Reflection and </a:t>
            </a:r>
            <a:r>
              <a:rPr lang="en-US" sz="1600" b="0" dirty="0" err="1" smtClean="0"/>
              <a:t>outcoupling</a:t>
            </a:r>
            <a:r>
              <a:rPr lang="en-US" sz="1600" b="0" dirty="0" smtClean="0"/>
              <a:t> coefficients</a:t>
            </a:r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</p:txBody>
      </p:sp>
      <p:sp>
        <p:nvSpPr>
          <p:cNvPr id="50" name="Content Placeholder 83"/>
          <p:cNvSpPr txBox="1">
            <a:spLocks/>
          </p:cNvSpPr>
          <p:nvPr/>
        </p:nvSpPr>
        <p:spPr bwMode="auto">
          <a:xfrm>
            <a:off x="5189487" y="4315154"/>
            <a:ext cx="3240360" cy="42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/>
              <a:t>Longitudinal cross-section:</a:t>
            </a:r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</p:txBody>
      </p:sp>
      <p:sp>
        <p:nvSpPr>
          <p:cNvPr id="51" name="Content Placeholder 83"/>
          <p:cNvSpPr txBox="1">
            <a:spLocks/>
          </p:cNvSpPr>
          <p:nvPr/>
        </p:nvSpPr>
        <p:spPr bwMode="auto">
          <a:xfrm>
            <a:off x="1027584" y="5240692"/>
            <a:ext cx="3240360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/>
              <a:t>At 1.5 um:</a:t>
            </a:r>
          </a:p>
          <a:p>
            <a:pPr lvl="1"/>
            <a:r>
              <a:rPr lang="en-US" sz="1400" b="0" dirty="0" smtClean="0"/>
              <a:t>Reflection ~ 60%</a:t>
            </a:r>
          </a:p>
          <a:p>
            <a:pPr lvl="1"/>
            <a:r>
              <a:rPr lang="en-US" sz="1400" b="0" dirty="0" smtClean="0"/>
              <a:t>Coupling ~ 20%</a:t>
            </a:r>
          </a:p>
          <a:p>
            <a:pPr lvl="1"/>
            <a:r>
              <a:rPr lang="en-US" sz="1400" b="0" dirty="0" smtClean="0"/>
              <a:t>Radiation loss ~ 30%</a:t>
            </a:r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</p:txBody>
      </p:sp>
      <p:cxnSp>
        <p:nvCxnSpPr>
          <p:cNvPr id="7" name="Straight Arrow Connector 6"/>
          <p:cNvCxnSpPr>
            <a:stCxn id="1032" idx="2"/>
          </p:cNvCxnSpPr>
          <p:nvPr/>
        </p:nvCxnSpPr>
        <p:spPr bwMode="auto">
          <a:xfrm flipH="1">
            <a:off x="5936689" y="4077072"/>
            <a:ext cx="527586" cy="130763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5431806" y="1167716"/>
            <a:ext cx="3244650" cy="3054711"/>
            <a:chOff x="5431806" y="1167716"/>
            <a:chExt cx="3244650" cy="3054711"/>
          </a:xfrm>
        </p:grpSpPr>
        <p:grpSp>
          <p:nvGrpSpPr>
            <p:cNvPr id="4" name="Group 3"/>
            <p:cNvGrpSpPr/>
            <p:nvPr/>
          </p:nvGrpSpPr>
          <p:grpSpPr>
            <a:xfrm>
              <a:off x="5431806" y="1167716"/>
              <a:ext cx="3244650" cy="2981364"/>
              <a:chOff x="5766061" y="980728"/>
              <a:chExt cx="3244650" cy="2981364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986" y="980728"/>
                <a:ext cx="3133725" cy="2365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" name="Cube 2"/>
              <p:cNvSpPr/>
              <p:nvPr/>
            </p:nvSpPr>
            <p:spPr bwMode="auto">
              <a:xfrm>
                <a:off x="6274407" y="2780928"/>
                <a:ext cx="1728192" cy="936104"/>
              </a:xfrm>
              <a:prstGeom prst="cube">
                <a:avLst>
                  <a:gd name="adj" fmla="val 58815"/>
                </a:avLst>
              </a:prstGeom>
              <a:solidFill>
                <a:schemeClr val="accent1">
                  <a:alpha val="34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766061" y="3623538"/>
                <a:ext cx="43633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</a:rPr>
                  <a:t>|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E|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56" name="Cube 55"/>
            <p:cNvSpPr/>
            <p:nvPr/>
          </p:nvSpPr>
          <p:spPr bwMode="auto">
            <a:xfrm>
              <a:off x="5940152" y="2852936"/>
              <a:ext cx="1728192" cy="680155"/>
            </a:xfrm>
            <a:prstGeom prst="cube">
              <a:avLst>
                <a:gd name="adj" fmla="val 84101"/>
              </a:avLst>
            </a:prstGeom>
            <a:solidFill>
              <a:srgbClr val="00FF0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2" y="3413738"/>
              <a:ext cx="1768326" cy="663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6439" y="3789040"/>
              <a:ext cx="493713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1932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82"/>
          <p:cNvSpPr>
            <a:spLocks noGrp="1"/>
          </p:cNvSpPr>
          <p:nvPr>
            <p:ph type="title"/>
          </p:nvPr>
        </p:nvSpPr>
        <p:spPr>
          <a:xfrm>
            <a:off x="611188" y="0"/>
            <a:ext cx="8024812" cy="895350"/>
          </a:xfrm>
        </p:spPr>
        <p:txBody>
          <a:bodyPr/>
          <a:lstStyle/>
          <a:p>
            <a:r>
              <a:rPr lang="nl-NL" dirty="0" err="1" smtClean="0"/>
              <a:t>Butt</a:t>
            </a:r>
            <a:r>
              <a:rPr lang="nl-NL" dirty="0" smtClean="0"/>
              <a:t> </a:t>
            </a:r>
            <a:r>
              <a:rPr lang="nl-NL" dirty="0" err="1" smtClean="0"/>
              <a:t>coupling</a:t>
            </a:r>
            <a:endParaRPr lang="en-US" dirty="0" smtClean="0"/>
          </a:p>
        </p:txBody>
      </p:sp>
      <p:sp>
        <p:nvSpPr>
          <p:cNvPr id="16" name="Content Placeholder 83"/>
          <p:cNvSpPr>
            <a:spLocks noGrp="1"/>
          </p:cNvSpPr>
          <p:nvPr>
            <p:ph idx="1"/>
          </p:nvPr>
        </p:nvSpPr>
        <p:spPr>
          <a:xfrm>
            <a:off x="611188" y="1312168"/>
            <a:ext cx="7993062" cy="4637112"/>
          </a:xfrm>
        </p:spPr>
        <p:txBody>
          <a:bodyPr/>
          <a:lstStyle/>
          <a:p>
            <a:pPr marL="0" indent="0">
              <a:buNone/>
            </a:pPr>
            <a:endParaRPr lang="en-US" sz="16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600" b="0" dirty="0" smtClean="0"/>
          </a:p>
          <a:p>
            <a:pPr marL="271463" indent="-271463">
              <a:buNone/>
            </a:pPr>
            <a:r>
              <a:rPr lang="en-US" sz="1800" b="0" dirty="0" smtClean="0"/>
              <a:t>	</a:t>
            </a:r>
          </a:p>
          <a:p>
            <a:endParaRPr lang="en-US" sz="1800" dirty="0" smtClean="0"/>
          </a:p>
        </p:txBody>
      </p:sp>
      <p:pic>
        <p:nvPicPr>
          <p:cNvPr id="2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3</a:t>
            </a:fld>
            <a:r>
              <a:rPr lang="nl-NL" sz="1200" dirty="0" smtClean="0"/>
              <a:t>/4</a:t>
            </a:r>
            <a:endParaRPr lang="nl-NL" sz="1200" dirty="0"/>
          </a:p>
        </p:txBody>
      </p:sp>
      <p:sp>
        <p:nvSpPr>
          <p:cNvPr id="49" name="Content Placeholder 83"/>
          <p:cNvSpPr txBox="1">
            <a:spLocks/>
          </p:cNvSpPr>
          <p:nvPr/>
        </p:nvSpPr>
        <p:spPr bwMode="auto">
          <a:xfrm>
            <a:off x="1043608" y="1424269"/>
            <a:ext cx="3960440" cy="42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/>
              <a:t>Reflection and </a:t>
            </a:r>
            <a:r>
              <a:rPr lang="en-US" sz="1600" b="0" dirty="0" err="1" smtClean="0"/>
              <a:t>outcoupling</a:t>
            </a:r>
            <a:r>
              <a:rPr lang="en-US" sz="1600" b="0" dirty="0" smtClean="0"/>
              <a:t> coefficients</a:t>
            </a:r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</p:txBody>
      </p:sp>
      <p:sp>
        <p:nvSpPr>
          <p:cNvPr id="50" name="Content Placeholder 83"/>
          <p:cNvSpPr txBox="1">
            <a:spLocks/>
          </p:cNvSpPr>
          <p:nvPr/>
        </p:nvSpPr>
        <p:spPr bwMode="auto">
          <a:xfrm>
            <a:off x="5189487" y="4315154"/>
            <a:ext cx="3240360" cy="42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/>
              <a:t>Longitudinal cross-section:</a:t>
            </a:r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</p:txBody>
      </p:sp>
      <p:sp>
        <p:nvSpPr>
          <p:cNvPr id="51" name="Content Placeholder 83"/>
          <p:cNvSpPr txBox="1">
            <a:spLocks/>
          </p:cNvSpPr>
          <p:nvPr/>
        </p:nvSpPr>
        <p:spPr bwMode="auto">
          <a:xfrm>
            <a:off x="1027584" y="5240692"/>
            <a:ext cx="3240360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/>
              <a:t>For &lt; 1.4 </a:t>
            </a:r>
            <a:r>
              <a:rPr lang="en-US" sz="1600" b="0" dirty="0"/>
              <a:t>um</a:t>
            </a:r>
            <a:r>
              <a:rPr lang="en-US" sz="1600" b="0" dirty="0" smtClean="0"/>
              <a:t>:</a:t>
            </a:r>
          </a:p>
          <a:p>
            <a:pPr lvl="1"/>
            <a:r>
              <a:rPr lang="en-US" sz="1400" b="0" dirty="0" smtClean="0"/>
              <a:t>Reflection ~ 5%</a:t>
            </a:r>
          </a:p>
          <a:p>
            <a:pPr lvl="1"/>
            <a:r>
              <a:rPr lang="en-US" sz="1400" b="0" dirty="0" smtClean="0"/>
              <a:t>Coupling ~ 90%</a:t>
            </a:r>
          </a:p>
          <a:p>
            <a:pPr lvl="1"/>
            <a:r>
              <a:rPr lang="en-US" sz="1400" b="0" dirty="0" smtClean="0"/>
              <a:t>Radiation loss ~5%</a:t>
            </a: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72" y="1897326"/>
            <a:ext cx="4323884" cy="3198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11" t="8132" r="25203" b="13839"/>
          <a:stretch/>
        </p:blipFill>
        <p:spPr bwMode="auto">
          <a:xfrm rot="16200000">
            <a:off x="6473528" y="3907930"/>
            <a:ext cx="1169690" cy="30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95813"/>
            <a:ext cx="4937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Arrow Connector 25"/>
          <p:cNvCxnSpPr/>
          <p:nvPr/>
        </p:nvCxnSpPr>
        <p:spPr bwMode="auto">
          <a:xfrm flipH="1">
            <a:off x="5806479" y="4149080"/>
            <a:ext cx="804202" cy="109161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5542731" y="1239724"/>
            <a:ext cx="3133725" cy="3053372"/>
            <a:chOff x="5542731" y="1239724"/>
            <a:chExt cx="3133725" cy="3053372"/>
          </a:xfrm>
        </p:grpSpPr>
        <p:grpSp>
          <p:nvGrpSpPr>
            <p:cNvPr id="4" name="Group 3"/>
            <p:cNvGrpSpPr/>
            <p:nvPr/>
          </p:nvGrpSpPr>
          <p:grpSpPr>
            <a:xfrm>
              <a:off x="5542731" y="1239724"/>
              <a:ext cx="3133725" cy="2621324"/>
              <a:chOff x="5876986" y="980728"/>
              <a:chExt cx="3133725" cy="2621324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986" y="980728"/>
                <a:ext cx="3133725" cy="2365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" name="Cube 2"/>
              <p:cNvSpPr/>
              <p:nvPr/>
            </p:nvSpPr>
            <p:spPr bwMode="auto">
              <a:xfrm>
                <a:off x="6490431" y="2233900"/>
                <a:ext cx="1512168" cy="1368152"/>
              </a:xfrm>
              <a:prstGeom prst="cube">
                <a:avLst>
                  <a:gd name="adj" fmla="val 30402"/>
                </a:avLst>
              </a:prstGeom>
              <a:solidFill>
                <a:schemeClr val="accent1">
                  <a:alpha val="34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9" name="Cube 28"/>
            <p:cNvSpPr/>
            <p:nvPr/>
          </p:nvSpPr>
          <p:spPr bwMode="auto">
            <a:xfrm>
              <a:off x="5940152" y="2924944"/>
              <a:ext cx="1728192" cy="680155"/>
            </a:xfrm>
            <a:prstGeom prst="cube">
              <a:avLst>
                <a:gd name="adj" fmla="val 84101"/>
              </a:avLst>
            </a:prstGeom>
            <a:solidFill>
              <a:srgbClr val="00FF0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06479" y="2869038"/>
              <a:ext cx="1474730" cy="1424058"/>
              <a:chOff x="5806479" y="2869038"/>
              <a:chExt cx="1474730" cy="1424058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085" t="14473" r="11077" b="14172"/>
              <a:stretch/>
            </p:blipFill>
            <p:spPr bwMode="auto">
              <a:xfrm>
                <a:off x="5940152" y="2869038"/>
                <a:ext cx="1341057" cy="12800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2" name="Picture 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06479" y="3859709"/>
                <a:ext cx="493713" cy="4333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94550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82"/>
          <p:cNvSpPr>
            <a:spLocks noGrp="1"/>
          </p:cNvSpPr>
          <p:nvPr>
            <p:ph type="title"/>
          </p:nvPr>
        </p:nvSpPr>
        <p:spPr>
          <a:xfrm>
            <a:off x="611188" y="0"/>
            <a:ext cx="8024812" cy="895350"/>
          </a:xfrm>
        </p:spPr>
        <p:txBody>
          <a:bodyPr/>
          <a:lstStyle/>
          <a:p>
            <a:r>
              <a:rPr lang="nl-NL" dirty="0" err="1" smtClean="0"/>
              <a:t>Specifications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final</a:t>
            </a:r>
            <a:r>
              <a:rPr lang="nl-NL" dirty="0" smtClean="0"/>
              <a:t> </a:t>
            </a:r>
            <a:r>
              <a:rPr lang="nl-NL" dirty="0" err="1" smtClean="0"/>
              <a:t>comments</a:t>
            </a:r>
            <a:endParaRPr lang="en-US" dirty="0" smtClean="0"/>
          </a:p>
        </p:txBody>
      </p:sp>
      <p:sp>
        <p:nvSpPr>
          <p:cNvPr id="16" name="Content Placeholder 83"/>
          <p:cNvSpPr>
            <a:spLocks noGrp="1"/>
          </p:cNvSpPr>
          <p:nvPr>
            <p:ph idx="1"/>
          </p:nvPr>
        </p:nvSpPr>
        <p:spPr>
          <a:xfrm>
            <a:off x="611188" y="1312168"/>
            <a:ext cx="7993062" cy="4637112"/>
          </a:xfrm>
        </p:spPr>
        <p:txBody>
          <a:bodyPr/>
          <a:lstStyle/>
          <a:p>
            <a:pPr marL="0" indent="0">
              <a:buNone/>
            </a:pPr>
            <a:endParaRPr lang="en-US" sz="16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600" b="0" dirty="0" smtClean="0"/>
          </a:p>
          <a:p>
            <a:pPr marL="271463" indent="-271463">
              <a:buNone/>
            </a:pPr>
            <a:r>
              <a:rPr lang="en-US" sz="1800" b="0" dirty="0" smtClean="0"/>
              <a:t>	</a:t>
            </a:r>
          </a:p>
          <a:p>
            <a:endParaRPr lang="en-US" sz="1800" dirty="0" smtClean="0"/>
          </a:p>
        </p:txBody>
      </p:sp>
      <p:pic>
        <p:nvPicPr>
          <p:cNvPr id="2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4</a:t>
            </a:fld>
            <a:r>
              <a:rPr lang="nl-NL" sz="1200" dirty="0" smtClean="0"/>
              <a:t>/4</a:t>
            </a:r>
            <a:endParaRPr lang="nl-NL" sz="1200" dirty="0"/>
          </a:p>
        </p:txBody>
      </p:sp>
      <p:sp>
        <p:nvSpPr>
          <p:cNvPr id="49" name="Content Placeholder 83"/>
          <p:cNvSpPr txBox="1">
            <a:spLocks/>
          </p:cNvSpPr>
          <p:nvPr/>
        </p:nvSpPr>
        <p:spPr bwMode="auto">
          <a:xfrm>
            <a:off x="1043608" y="1424268"/>
            <a:ext cx="6984776" cy="366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/>
              <a:t>Expected specifications (at cryogenic </a:t>
            </a:r>
            <a:r>
              <a:rPr lang="en-US" sz="1600" dirty="0" smtClean="0"/>
              <a:t>temperatures)</a:t>
            </a:r>
          </a:p>
          <a:p>
            <a:endParaRPr lang="en-US" sz="1600" b="0" dirty="0" smtClean="0"/>
          </a:p>
          <a:p>
            <a:pPr lvl="1"/>
            <a:r>
              <a:rPr lang="en-US" sz="1400" b="0" dirty="0"/>
              <a:t>Driving voltage &gt; 1.5 V</a:t>
            </a:r>
          </a:p>
          <a:p>
            <a:pPr lvl="1"/>
            <a:r>
              <a:rPr lang="en-US" sz="1400" b="0" dirty="0"/>
              <a:t>Current &gt; 1mA (above 3 mA at room temperature)</a:t>
            </a:r>
          </a:p>
          <a:p>
            <a:pPr lvl="1"/>
            <a:r>
              <a:rPr lang="en-US" sz="1400" b="0" dirty="0"/>
              <a:t>Device length &gt; 10 um</a:t>
            </a:r>
          </a:p>
          <a:p>
            <a:pPr lvl="1"/>
            <a:r>
              <a:rPr lang="en-US" sz="1400" b="0" dirty="0"/>
              <a:t>Output power = 100 </a:t>
            </a:r>
            <a:r>
              <a:rPr lang="en-US" sz="1400" b="0" dirty="0" err="1"/>
              <a:t>uW</a:t>
            </a:r>
            <a:r>
              <a:rPr lang="en-US" sz="1400" b="0" dirty="0"/>
              <a:t> ± </a:t>
            </a:r>
            <a:r>
              <a:rPr lang="en-US" sz="1400" b="0" dirty="0" smtClean="0"/>
              <a:t>90uW</a:t>
            </a:r>
            <a:endParaRPr lang="en-US" sz="1400" b="0" dirty="0"/>
          </a:p>
          <a:p>
            <a:endParaRPr lang="en-US" sz="1600" b="0" dirty="0"/>
          </a:p>
          <a:p>
            <a:r>
              <a:rPr lang="en-US" sz="1600" dirty="0" smtClean="0"/>
              <a:t>Milestone 3.1</a:t>
            </a:r>
            <a:r>
              <a:rPr lang="en-US" sz="1600" dirty="0"/>
              <a:t>: Decision on an optimized structure for metallic/</a:t>
            </a:r>
            <a:r>
              <a:rPr lang="en-US" sz="1600" dirty="0" err="1"/>
              <a:t>plasmonic</a:t>
            </a:r>
            <a:r>
              <a:rPr lang="en-US" sz="1600" dirty="0"/>
              <a:t> </a:t>
            </a:r>
            <a:r>
              <a:rPr lang="en-US" sz="1600" dirty="0" err="1"/>
              <a:t>nano</a:t>
            </a:r>
            <a:r>
              <a:rPr lang="en-US" sz="1600" dirty="0"/>
              <a:t>-laser and its coupling to a </a:t>
            </a:r>
            <a:r>
              <a:rPr lang="en-US" sz="1600" dirty="0" smtClean="0"/>
              <a:t>Si-waveguide</a:t>
            </a:r>
          </a:p>
          <a:p>
            <a:pPr algn="just"/>
            <a:endParaRPr lang="en-US" sz="1600" dirty="0"/>
          </a:p>
          <a:p>
            <a:pPr lvl="1" algn="just"/>
            <a:r>
              <a:rPr lang="en-US" sz="1400" b="0" dirty="0" smtClean="0"/>
              <a:t>It has been postponed 1 month (to be reached next </a:t>
            </a:r>
            <a:r>
              <a:rPr lang="en-US" sz="1400" b="0" dirty="0" err="1" smtClean="0"/>
              <a:t>TelCo</a:t>
            </a:r>
            <a:r>
              <a:rPr lang="en-US" sz="1400" b="0" dirty="0" smtClean="0"/>
              <a:t>)</a:t>
            </a:r>
            <a:endParaRPr lang="en-US" sz="1400" b="0" dirty="0"/>
          </a:p>
          <a:p>
            <a:pPr lvl="1" algn="just"/>
            <a:r>
              <a:rPr lang="en-US" sz="1400" b="0" dirty="0" smtClean="0"/>
              <a:t>Currently investigating different coupling schemes</a:t>
            </a:r>
          </a:p>
          <a:p>
            <a:pPr lvl="1"/>
            <a:r>
              <a:rPr lang="en-US" sz="1400" b="0" dirty="0" smtClean="0"/>
              <a:t>The best coupling scheme will determine the final structure and layer stack</a:t>
            </a:r>
            <a:endParaRPr lang="en-US" sz="1600" b="0" dirty="0" smtClean="0"/>
          </a:p>
          <a:p>
            <a:pPr lvl="1"/>
            <a:endParaRPr lang="en-US" sz="1400" b="0" dirty="0" smtClean="0"/>
          </a:p>
          <a:p>
            <a:pPr lvl="1"/>
            <a:endParaRPr lang="en-US" sz="1600" b="0" dirty="0" smtClean="0"/>
          </a:p>
          <a:p>
            <a:pPr marL="269875" lvl="1" indent="0">
              <a:buNone/>
            </a:pPr>
            <a:endParaRPr lang="en-US" sz="1600" b="0" dirty="0"/>
          </a:p>
          <a:p>
            <a:pPr marL="269875" lvl="1" indent="0">
              <a:buNone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404756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D OH">
  <a:themeElements>
    <a:clrScheme name="OED OH 1">
      <a:dk1>
        <a:srgbClr val="101073"/>
      </a:dk1>
      <a:lt1>
        <a:srgbClr val="0066CC"/>
      </a:lt1>
      <a:dk2>
        <a:srgbClr val="FFFFFF"/>
      </a:dk2>
      <a:lt2>
        <a:srgbClr val="FF9A00"/>
      </a:lt2>
      <a:accent1>
        <a:srgbClr val="00AEEF"/>
      </a:accent1>
      <a:accent2>
        <a:srgbClr val="D6004A"/>
      </a:accent2>
      <a:accent3>
        <a:srgbClr val="AAB8E2"/>
      </a:accent3>
      <a:accent4>
        <a:srgbClr val="0C0C61"/>
      </a:accent4>
      <a:accent5>
        <a:srgbClr val="AAD3F6"/>
      </a:accent5>
      <a:accent6>
        <a:srgbClr val="C20042"/>
      </a:accent6>
      <a:hlink>
        <a:srgbClr val="AD20AD"/>
      </a:hlink>
      <a:folHlink>
        <a:srgbClr val="7FC241"/>
      </a:folHlink>
    </a:clrScheme>
    <a:fontScheme name="OED 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OED OH 1">
        <a:dk1>
          <a:srgbClr val="101073"/>
        </a:dk1>
        <a:lt1>
          <a:srgbClr val="0066CC"/>
        </a:lt1>
        <a:dk2>
          <a:srgbClr val="FFFFFF"/>
        </a:dk2>
        <a:lt2>
          <a:srgbClr val="FF9A00"/>
        </a:lt2>
        <a:accent1>
          <a:srgbClr val="00AEEF"/>
        </a:accent1>
        <a:accent2>
          <a:srgbClr val="D6004A"/>
        </a:accent2>
        <a:accent3>
          <a:srgbClr val="AAB8E2"/>
        </a:accent3>
        <a:accent4>
          <a:srgbClr val="0C0C61"/>
        </a:accent4>
        <a:accent5>
          <a:srgbClr val="AAD3F6"/>
        </a:accent5>
        <a:accent6>
          <a:srgbClr val="C20042"/>
        </a:accent6>
        <a:hlink>
          <a:srgbClr val="AD20AD"/>
        </a:hlink>
        <a:folHlink>
          <a:srgbClr val="7FC24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9636</TotalTime>
  <Words>160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OED OH</vt:lpstr>
      <vt:lpstr>Progress meeting </vt:lpstr>
      <vt:lpstr>Coupling by an open facet</vt:lpstr>
      <vt:lpstr>Butt coupling</vt:lpstr>
      <vt:lpstr>Specifications and final comments</vt:lpstr>
    </vt:vector>
  </TitlesOfParts>
  <Company>Technische Universiteit Eindhoven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smit</dc:creator>
  <cp:lastModifiedBy>Calzadilla, V.M.</cp:lastModifiedBy>
  <cp:revision>775</cp:revision>
  <cp:lastPrinted>2012-03-12T09:30:35Z</cp:lastPrinted>
  <dcterms:created xsi:type="dcterms:W3CDTF">2004-05-07T06:33:45Z</dcterms:created>
  <dcterms:modified xsi:type="dcterms:W3CDTF">2012-05-07T13:43:09Z</dcterms:modified>
</cp:coreProperties>
</file>