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574" r:id="rId3"/>
    <p:sldId id="575" r:id="rId4"/>
    <p:sldId id="576" r:id="rId5"/>
    <p:sldId id="578" r:id="rId6"/>
    <p:sldId id="579" r:id="rId7"/>
  </p:sldIdLst>
  <p:sldSz cx="9906000" cy="6858000" type="A4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53643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07286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929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14573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682164" algn="l" defTabSz="1072866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3218597" algn="l" defTabSz="1072866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755029" algn="l" defTabSz="1072866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4291462" algn="l" defTabSz="1072866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3A62A"/>
    <a:srgbClr val="0000FF"/>
    <a:srgbClr val="FF9933"/>
    <a:srgbClr val="9CBB2B"/>
    <a:srgbClr val="A7AA26"/>
    <a:srgbClr val="F8F8F8"/>
    <a:srgbClr val="FFFFFF"/>
    <a:srgbClr val="0033CC"/>
    <a:srgbClr val="A50021"/>
    <a:srgbClr val="99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41" autoAdjust="0"/>
    <p:restoredTop sz="98143" autoAdjust="0"/>
  </p:normalViewPr>
  <p:slideViewPr>
    <p:cSldViewPr showGuides="1">
      <p:cViewPr>
        <p:scale>
          <a:sx n="86" d="100"/>
          <a:sy n="86" d="100"/>
        </p:scale>
        <p:origin x="-654" y="-192"/>
      </p:cViewPr>
      <p:guideLst>
        <p:guide orient="horz" pos="157"/>
        <p:guide pos="161"/>
        <p:guide pos="4220"/>
        <p:guide pos="11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120" d="100"/>
          <a:sy n="120" d="100"/>
        </p:scale>
        <p:origin x="-354" y="48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75E37F-0460-478D-BC77-83A0D4DCC23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3881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A23D65-3196-4D20-AF24-7EFF9370723C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23141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36433" algn="just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72866" algn="just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9298" algn="just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145731" algn="just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682164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223D4-BE44-4279-8D95-C27C9C756D2C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223D4-BE44-4279-8D95-C27C9C756D2C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223D4-BE44-4279-8D95-C27C9C756D2C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223D4-BE44-4279-8D95-C27C9C756D2C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223D4-BE44-4279-8D95-C27C9C756D2C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 lIns="107287" tIns="53643" rIns="107287" bIns="53643"/>
          <a:lstStyle>
            <a:lvl1pPr marL="0" indent="0" algn="ctr">
              <a:buNone/>
              <a:defRPr/>
            </a:lvl1pPr>
            <a:lvl2pPr marL="536433" indent="0" algn="ctr">
              <a:buNone/>
              <a:defRPr/>
            </a:lvl2pPr>
            <a:lvl3pPr marL="1072866" indent="0" algn="ctr">
              <a:buNone/>
              <a:defRPr/>
            </a:lvl3pPr>
            <a:lvl4pPr marL="1609298" indent="0" algn="ctr">
              <a:buNone/>
              <a:defRPr/>
            </a:lvl4pPr>
            <a:lvl5pPr marL="2145731" indent="0" algn="ctr">
              <a:buNone/>
              <a:defRPr/>
            </a:lvl5pPr>
            <a:lvl6pPr marL="2682164" indent="0" algn="ctr">
              <a:buNone/>
              <a:defRPr/>
            </a:lvl6pPr>
            <a:lvl7pPr marL="3218597" indent="0" algn="ctr">
              <a:buNone/>
              <a:defRPr/>
            </a:lvl7pPr>
            <a:lvl8pPr marL="3755029" indent="0" algn="ctr">
              <a:buNone/>
              <a:defRPr/>
            </a:lvl8pPr>
            <a:lvl9pPr marL="4291462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E3BEE-E993-4786-B092-67BE72338DD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eaVert" lIns="107287" tIns="53643" rIns="107287" bIns="53643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8285A2-599F-4AA9-B72E-6A60A9D2849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517213" y="265119"/>
            <a:ext cx="2338917" cy="586105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95306" y="265119"/>
            <a:ext cx="6856810" cy="5861051"/>
          </a:xfrm>
          <a:prstGeom prst="rect">
            <a:avLst/>
          </a:prstGeom>
        </p:spPr>
        <p:txBody>
          <a:bodyPr vert="eaVert" lIns="107287" tIns="53643" rIns="107287" bIns="53643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521BA0-73A8-4E2C-82FF-25D6283CD6A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89140" y="265113"/>
            <a:ext cx="8966994" cy="4270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95300" y="1600206"/>
            <a:ext cx="4375150" cy="4525963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035550" y="1600202"/>
            <a:ext cx="4375150" cy="2185988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5035550" y="3938596"/>
            <a:ext cx="4375150" cy="2187575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495300" y="6021396"/>
            <a:ext cx="2311400" cy="700087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384550" y="6245231"/>
            <a:ext cx="3136900" cy="476251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99300" y="6245231"/>
            <a:ext cx="2311400" cy="476251"/>
          </a:xfrm>
        </p:spPr>
        <p:txBody>
          <a:bodyPr/>
          <a:lstStyle>
            <a:lvl1pPr>
              <a:defRPr/>
            </a:lvl1pPr>
          </a:lstStyle>
          <a:p>
            <a:fld id="{41015F89-C292-4548-BA12-FAAF0068E7C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89140" y="265113"/>
            <a:ext cx="8966994" cy="4270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95300" y="1600206"/>
            <a:ext cx="4375150" cy="4525963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95300" y="6021396"/>
            <a:ext cx="2311400" cy="700087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384550" y="6245231"/>
            <a:ext cx="3136900" cy="476251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99300" y="6245231"/>
            <a:ext cx="2311400" cy="476251"/>
          </a:xfrm>
        </p:spPr>
        <p:txBody>
          <a:bodyPr/>
          <a:lstStyle>
            <a:lvl1pPr>
              <a:defRPr/>
            </a:lvl1pPr>
          </a:lstStyle>
          <a:p>
            <a:fld id="{965274BF-6E23-4B93-8DC8-6C5DA23FAB47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ítulo y 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sz="quarter"/>
          </p:nvPr>
        </p:nvSpPr>
        <p:spPr>
          <a:xfrm>
            <a:off x="889140" y="265113"/>
            <a:ext cx="8966994" cy="4270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95300" y="1600202"/>
            <a:ext cx="4375150" cy="2185988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035550" y="1600202"/>
            <a:ext cx="4375150" cy="2185988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95300" y="3938596"/>
            <a:ext cx="4375150" cy="2187575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5550" y="3938596"/>
            <a:ext cx="4375150" cy="2187575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95300" y="6021396"/>
            <a:ext cx="2311400" cy="700087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384550" y="6245231"/>
            <a:ext cx="3136900" cy="476251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99300" y="6245231"/>
            <a:ext cx="2311400" cy="476251"/>
          </a:xfrm>
        </p:spPr>
        <p:txBody>
          <a:bodyPr/>
          <a:lstStyle>
            <a:lvl1pPr>
              <a:defRPr/>
            </a:lvl1pPr>
          </a:lstStyle>
          <a:p>
            <a:fld id="{89F5D033-285D-4EF8-897C-558AF35BECC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89140" y="265113"/>
            <a:ext cx="8966994" cy="4270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035550" y="1600202"/>
            <a:ext cx="4375150" cy="2185988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5035550" y="3938596"/>
            <a:ext cx="4375150" cy="2187575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495300" y="6021396"/>
            <a:ext cx="2311400" cy="700087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384550" y="6245231"/>
            <a:ext cx="3136900" cy="476251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99300" y="6245231"/>
            <a:ext cx="2311400" cy="476251"/>
          </a:xfrm>
        </p:spPr>
        <p:txBody>
          <a:bodyPr/>
          <a:lstStyle>
            <a:lvl1pPr>
              <a:defRPr/>
            </a:lvl1pPr>
          </a:lstStyle>
          <a:p>
            <a:fld id="{6E7EAD6F-2FB1-4284-8990-5DD4B6B1EB3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29D9E-BFF8-40F9-A3D9-26B63D8BDCA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lIns="107287" tIns="53643" rIns="107287" bIns="53643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21"/>
            <a:ext cx="8420100" cy="1500187"/>
          </a:xfrm>
          <a:prstGeom prst="rect">
            <a:avLst/>
          </a:prstGeom>
        </p:spPr>
        <p:txBody>
          <a:bodyPr lIns="107287" tIns="53643" rIns="107287" bIns="53643" anchor="b"/>
          <a:lstStyle>
            <a:lvl1pPr marL="0" indent="0">
              <a:buNone/>
              <a:defRPr sz="2300"/>
            </a:lvl1pPr>
            <a:lvl2pPr marL="536433" indent="0">
              <a:buNone/>
              <a:defRPr sz="2100"/>
            </a:lvl2pPr>
            <a:lvl3pPr marL="1072866" indent="0">
              <a:buNone/>
              <a:defRPr sz="1900"/>
            </a:lvl3pPr>
            <a:lvl4pPr marL="1609298" indent="0">
              <a:buNone/>
              <a:defRPr sz="1600"/>
            </a:lvl4pPr>
            <a:lvl5pPr marL="2145731" indent="0">
              <a:buNone/>
              <a:defRPr sz="1600"/>
            </a:lvl5pPr>
            <a:lvl6pPr marL="2682164" indent="0">
              <a:buNone/>
              <a:defRPr sz="1600"/>
            </a:lvl6pPr>
            <a:lvl7pPr marL="3218597" indent="0">
              <a:buNone/>
              <a:defRPr sz="1600"/>
            </a:lvl7pPr>
            <a:lvl8pPr marL="3755029" indent="0">
              <a:buNone/>
              <a:defRPr sz="1600"/>
            </a:lvl8pPr>
            <a:lvl9pPr marL="4291462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A1A07-B19B-40A8-846D-1752FCF7390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303AC-6294-43FE-BFCC-7E8970F554F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1" y="1535117"/>
            <a:ext cx="4376870" cy="639763"/>
          </a:xfrm>
          <a:prstGeom prst="rect">
            <a:avLst/>
          </a:prstGeom>
        </p:spPr>
        <p:txBody>
          <a:bodyPr lIns="107287" tIns="53643" rIns="107287" bIns="53643"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5" y="1535117"/>
            <a:ext cx="4378590" cy="639763"/>
          </a:xfrm>
          <a:prstGeom prst="rect">
            <a:avLst/>
          </a:prstGeom>
        </p:spPr>
        <p:txBody>
          <a:bodyPr lIns="107287" tIns="53643" rIns="107287" bIns="53643"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382B6-4340-46A0-BA3D-122CB2C2A84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4C883-CE68-423A-B835-9AA30F8DA29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0B3CFA-A0FA-420A-BE6E-84A6FF41AC3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6" y="273055"/>
            <a:ext cx="3259006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6" y="273059"/>
            <a:ext cx="5537730" cy="5853113"/>
          </a:xfrm>
          <a:prstGeom prst="rect">
            <a:avLst/>
          </a:prstGeom>
        </p:spPr>
        <p:txBody>
          <a:bodyPr lIns="107287" tIns="53643" rIns="107287" bIns="53643"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6" y="1435103"/>
            <a:ext cx="3259006" cy="4691063"/>
          </a:xfrm>
          <a:prstGeom prst="rect">
            <a:avLst/>
          </a:prstGeom>
        </p:spPr>
        <p:txBody>
          <a:bodyPr lIns="107287" tIns="53643" rIns="107287" bIns="53643"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E00E9-A443-4668-8B50-99D02CE11E3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7"/>
            <a:ext cx="59436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 lIns="107287" tIns="53643" rIns="107287" bIns="53643"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45"/>
            <a:ext cx="5943600" cy="804863"/>
          </a:xfrm>
          <a:prstGeom prst="rect">
            <a:avLst/>
          </a:prstGeom>
        </p:spPr>
        <p:txBody>
          <a:bodyPr lIns="107287" tIns="53643" rIns="107287" bIns="53643"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B65F4-09D2-4265-9494-500A0D75B67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021396"/>
            <a:ext cx="2311400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>
              <a:defRPr sz="16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31"/>
            <a:ext cx="31369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algn="ctr">
              <a:defRPr sz="16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31"/>
            <a:ext cx="23114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>
            <a:lvl1pPr algn="r">
              <a:defRPr sz="1600"/>
            </a:lvl1pPr>
          </a:lstStyle>
          <a:p>
            <a:fld id="{9BF29D9E-BFF8-40F9-A3D9-26B63D8BDCAF}" type="slidenum">
              <a:rPr lang="es-ES"/>
              <a:pPr/>
              <a:t>‹Nº›</a:t>
            </a:fld>
            <a:endParaRPr lang="es-ES"/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6883" y="60325"/>
          <a:ext cx="939006" cy="838200"/>
        </p:xfrm>
        <a:graphic>
          <a:graphicData uri="http://schemas.openxmlformats.org/presentationml/2006/ole">
            <p:oleObj spid="_x0000_s1190" name="Documento" r:id="rId19" imgW="724228" imgH="702025" progId="">
              <p:embed/>
            </p:oleObj>
          </a:graphicData>
        </a:graphic>
      </p:graphicFrame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889140" y="265113"/>
            <a:ext cx="8966994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87414" y="847725"/>
            <a:ext cx="8966994" cy="1158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107287" tIns="53643" rIns="107287" bIns="53643" anchor="ctr"/>
          <a:lstStyle/>
          <a:p>
            <a:pPr algn="ctr"/>
            <a:endParaRPr lang="en-US" sz="2300" u="sng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5" r:id="rId16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5pPr>
      <a:lvl6pPr marL="536433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6pPr>
      <a:lvl7pPr marL="1072866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7pPr>
      <a:lvl8pPr marL="1609298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8pPr>
      <a:lvl9pPr marL="2145731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02325" indent="-402325" algn="l" rtl="0" fontAlgn="base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1pPr>
      <a:lvl2pPr marL="871703" indent="-335270" algn="l" rtl="0" fontAlgn="base">
        <a:spcBef>
          <a:spcPct val="20000"/>
        </a:spcBef>
        <a:spcAft>
          <a:spcPct val="0"/>
        </a:spcAft>
        <a:buChar char="–"/>
        <a:defRPr sz="3300">
          <a:solidFill>
            <a:schemeClr val="tx1"/>
          </a:solidFill>
          <a:latin typeface="+mn-lt"/>
          <a:cs typeface="+mn-cs"/>
        </a:defRPr>
      </a:lvl2pPr>
      <a:lvl3pPr marL="1341082" indent="-268216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cs typeface="+mn-cs"/>
        </a:defRPr>
      </a:lvl3pPr>
      <a:lvl4pPr marL="1877515" indent="-268216" algn="l" rtl="0" fontAlgn="base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  <a:cs typeface="+mn-cs"/>
        </a:defRPr>
      </a:lvl4pPr>
      <a:lvl5pPr marL="2413947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cs typeface="+mn-cs"/>
        </a:defRPr>
      </a:lvl5pPr>
      <a:lvl6pPr marL="2950380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cs typeface="+mn-cs"/>
        </a:defRPr>
      </a:lvl6pPr>
      <a:lvl7pPr marL="3486813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cs typeface="+mn-cs"/>
        </a:defRPr>
      </a:lvl7pPr>
      <a:lvl8pPr marL="4023246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cs typeface="+mn-cs"/>
        </a:defRPr>
      </a:lvl8pPr>
      <a:lvl9pPr marL="4559678" indent="-268216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0" y="0"/>
            <a:ext cx="10641632" cy="880244"/>
            <a:chOff x="0" y="0"/>
            <a:chExt cx="10641632" cy="880244"/>
          </a:xfrm>
        </p:grpSpPr>
        <p:sp>
          <p:nvSpPr>
            <p:cNvPr id="22" name="28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23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1 Título"/>
            <p:cNvSpPr txBox="1">
              <a:spLocks/>
            </p:cNvSpPr>
            <p:nvPr/>
          </p:nvSpPr>
          <p:spPr bwMode="auto">
            <a:xfrm>
              <a:off x="2360712" y="193653"/>
              <a:ext cx="8280920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2600" b="1" smtClean="0">
                  <a:solidFill>
                    <a:schemeClr val="bg1"/>
                  </a:solidFill>
                </a:rPr>
                <a:t>PbS/CdS-PMMA waveguides</a:t>
              </a:r>
              <a:endParaRPr lang="en-GB" sz="26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25" name="24 CuadroTexto"/>
          <p:cNvSpPr txBox="1"/>
          <p:nvPr/>
        </p:nvSpPr>
        <p:spPr>
          <a:xfrm>
            <a:off x="272480" y="1052736"/>
            <a:ext cx="9289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smtClean="0">
                <a:latin typeface="Times New Roman" pitchFamily="18" charset="0"/>
                <a:cs typeface="Times New Roman" pitchFamily="18" charset="0"/>
              </a:rPr>
              <a:t>PbS/CdS Quantum rods </a:t>
            </a:r>
            <a:r>
              <a:rPr lang="es-ES" sz="2800" smtClean="0">
                <a:latin typeface="Times New Roman" pitchFamily="18" charset="0"/>
                <a:cs typeface="Times New Roman" pitchFamily="18" charset="0"/>
              </a:rPr>
              <a:t>developped by UGent:</a:t>
            </a:r>
            <a:endParaRPr lang="es-E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4608" y="4746368"/>
            <a:ext cx="3240000" cy="199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CuadroTexto"/>
          <p:cNvSpPr txBox="1"/>
          <p:nvPr/>
        </p:nvSpPr>
        <p:spPr>
          <a:xfrm>
            <a:off x="1208584" y="1916832"/>
            <a:ext cx="4528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smtClean="0">
                <a:latin typeface="Times New Roman" pitchFamily="18" charset="0"/>
                <a:cs typeface="Times New Roman" pitchFamily="18" charset="0"/>
              </a:rPr>
              <a:t>- Broad band: 1100-1600 nm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208584" y="2319263"/>
            <a:ext cx="4528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smtClean="0">
                <a:latin typeface="Times New Roman" pitchFamily="18" charset="0"/>
                <a:cs typeface="Times New Roman" pitchFamily="18" charset="0"/>
              </a:rPr>
              <a:t>- Good efficiency and Stokes-shift</a:t>
            </a:r>
            <a:endParaRPr lang="es-E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18 Conector recto"/>
          <p:cNvCxnSpPr/>
          <p:nvPr/>
        </p:nvCxnSpPr>
        <p:spPr bwMode="auto">
          <a:xfrm>
            <a:off x="704528" y="1700808"/>
            <a:ext cx="0" cy="2736304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19 Conector recto"/>
          <p:cNvCxnSpPr/>
          <p:nvPr/>
        </p:nvCxnSpPr>
        <p:spPr bwMode="auto">
          <a:xfrm flipH="1">
            <a:off x="704528" y="4437112"/>
            <a:ext cx="936104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6" name="25 CuadroTexto"/>
          <p:cNvSpPr txBox="1"/>
          <p:nvPr/>
        </p:nvSpPr>
        <p:spPr>
          <a:xfrm>
            <a:off x="1568624" y="4149080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smtClean="0">
                <a:latin typeface="Times New Roman" pitchFamily="18" charset="0"/>
                <a:cs typeface="Times New Roman" pitchFamily="18" charset="0"/>
              </a:rPr>
              <a:t>Plasmonic and dielectric </a:t>
            </a:r>
            <a:r>
              <a:rPr lang="es-ES" sz="2800" b="1" smtClean="0">
                <a:latin typeface="Times New Roman" pitchFamily="18" charset="0"/>
                <a:cs typeface="Times New Roman" pitchFamily="18" charset="0"/>
              </a:rPr>
              <a:t>QR-PMMA waveguides</a:t>
            </a:r>
            <a:endParaRPr lang="es-E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4628376"/>
            <a:ext cx="3240000" cy="218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27 Imagen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73080" y="1196752"/>
            <a:ext cx="3744416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14 CuadroTexto"/>
          <p:cNvSpPr txBox="1"/>
          <p:nvPr/>
        </p:nvSpPr>
        <p:spPr>
          <a:xfrm>
            <a:off x="9273480" y="2606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smtClean="0">
                <a:solidFill>
                  <a:schemeClr val="bg1"/>
                </a:solidFill>
              </a:rPr>
              <a:t>1</a:t>
            </a:r>
            <a:endParaRPr lang="es-E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1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0" y="0"/>
            <a:ext cx="10641632" cy="880244"/>
            <a:chOff x="0" y="0"/>
            <a:chExt cx="10641632" cy="880244"/>
          </a:xfrm>
        </p:grpSpPr>
        <p:sp>
          <p:nvSpPr>
            <p:cNvPr id="22" name="28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23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1 Título"/>
            <p:cNvSpPr txBox="1">
              <a:spLocks/>
            </p:cNvSpPr>
            <p:nvPr/>
          </p:nvSpPr>
          <p:spPr bwMode="auto">
            <a:xfrm>
              <a:off x="2360712" y="193653"/>
              <a:ext cx="8280920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2600" b="1" smtClean="0">
                  <a:solidFill>
                    <a:schemeClr val="bg1"/>
                  </a:solidFill>
                </a:rPr>
                <a:t>PbS/CdS-PMMA waveguides</a:t>
              </a:r>
              <a:endParaRPr lang="en-GB" sz="2600" b="1" dirty="0" smtClean="0">
                <a:solidFill>
                  <a:schemeClr val="bg1"/>
                </a:solidFill>
              </a:endParaRPr>
            </a:p>
          </p:txBody>
        </p:sp>
      </p:grpSp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08584" y="2655708"/>
            <a:ext cx="3503265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13040" y="2492896"/>
            <a:ext cx="3384376" cy="2899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CuadroTexto"/>
          <p:cNvSpPr txBox="1"/>
          <p:nvPr/>
        </p:nvSpPr>
        <p:spPr>
          <a:xfrm>
            <a:off x="344488" y="910461"/>
            <a:ext cx="914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mtClean="0">
                <a:latin typeface="Times New Roman" pitchFamily="18" charset="0"/>
                <a:cs typeface="Times New Roman" pitchFamily="18" charset="0"/>
              </a:rPr>
              <a:t>Dielectric waveguides</a:t>
            </a:r>
            <a:endParaRPr lang="es-E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632520" y="1589891"/>
            <a:ext cx="907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2400" smtClean="0">
                <a:latin typeface="Times New Roman" pitchFamily="18" charset="0"/>
                <a:cs typeface="Times New Roman" pitchFamily="18" charset="0"/>
              </a:rPr>
              <a:t>QR mixed in PMMA with different concentrations</a:t>
            </a:r>
          </a:p>
          <a:p>
            <a:pPr>
              <a:buFontTx/>
              <a:buChar char="-"/>
            </a:pPr>
            <a:r>
              <a:rPr lang="es-ES" sz="2400" smtClean="0">
                <a:latin typeface="Times New Roman" pitchFamily="18" charset="0"/>
                <a:cs typeface="Times New Roman" pitchFamily="18" charset="0"/>
              </a:rPr>
              <a:t>Good results with highest (filling factor): linear slope and </a:t>
            </a:r>
            <a:r>
              <a:rPr lang="es-ES" sz="2400" b="1" smtClean="0">
                <a:latin typeface="Times New Roman" pitchFamily="18" charset="0"/>
                <a:cs typeface="Times New Roman" pitchFamily="18" charset="0"/>
              </a:rPr>
              <a:t>g≈15 cm</a:t>
            </a:r>
            <a:r>
              <a:rPr lang="es-ES" sz="2400" b="1" baseline="3000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es-ES" sz="2400" b="1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17 Conector recto de flecha"/>
          <p:cNvCxnSpPr/>
          <p:nvPr/>
        </p:nvCxnSpPr>
        <p:spPr bwMode="auto">
          <a:xfrm flipV="1">
            <a:off x="4664968" y="3735828"/>
            <a:ext cx="648072" cy="0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18 CuadroTexto"/>
          <p:cNvSpPr txBox="1"/>
          <p:nvPr/>
        </p:nvSpPr>
        <p:spPr>
          <a:xfrm>
            <a:off x="344488" y="5343599"/>
            <a:ext cx="907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2400" smtClean="0">
                <a:latin typeface="Times New Roman" pitchFamily="18" charset="0"/>
                <a:cs typeface="Times New Roman" pitchFamily="18" charset="0"/>
              </a:rPr>
              <a:t>But not enough to obtain amplification:</a:t>
            </a:r>
            <a:endParaRPr lang="es-ES" sz="2400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416496" y="5766355"/>
            <a:ext cx="10369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400" smtClean="0">
                <a:latin typeface="Calibri" pitchFamily="34" charset="0"/>
                <a:cs typeface="Times New Roman" pitchFamily="18" charset="0"/>
              </a:rPr>
              <a:t> Experiments with doubled Nd:Yag laser</a:t>
            </a:r>
            <a:r>
              <a:rPr lang="es-ES" sz="240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s-ES" sz="240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s-ES" sz="2400" b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developing the set-up</a:t>
            </a:r>
            <a:endParaRPr lang="es-ES" sz="2400" b="1" baseline="30000" dirty="0" smtClean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s-ES" sz="2400" smtClean="0">
                <a:latin typeface="Calibri" pitchFamily="34" charset="0"/>
                <a:cs typeface="Times New Roman" pitchFamily="18" charset="0"/>
              </a:rPr>
              <a:t>with higher filling factors</a:t>
            </a:r>
            <a:r>
              <a:rPr lang="es-ES" sz="240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s-ES" sz="240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s-ES" sz="2400" b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in contact with Gent to obtain more material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9273480" y="2606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smtClean="0">
                <a:solidFill>
                  <a:schemeClr val="bg1"/>
                </a:solidFill>
              </a:rPr>
              <a:t>2</a:t>
            </a:r>
            <a:endParaRPr lang="es-E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1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0" y="0"/>
            <a:ext cx="10641632" cy="880244"/>
            <a:chOff x="0" y="0"/>
            <a:chExt cx="10641632" cy="880244"/>
          </a:xfrm>
        </p:grpSpPr>
        <p:sp>
          <p:nvSpPr>
            <p:cNvPr id="22" name="28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23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1 Título"/>
            <p:cNvSpPr txBox="1">
              <a:spLocks/>
            </p:cNvSpPr>
            <p:nvPr/>
          </p:nvSpPr>
          <p:spPr bwMode="auto">
            <a:xfrm>
              <a:off x="2360712" y="193653"/>
              <a:ext cx="8280920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2600" b="1" smtClean="0">
                  <a:solidFill>
                    <a:schemeClr val="bg1"/>
                  </a:solidFill>
                </a:rPr>
                <a:t>PbS/CdS-PMMA waveguides</a:t>
              </a:r>
              <a:endParaRPr lang="en-GB" sz="26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5" name="14 CuadroTexto"/>
          <p:cNvSpPr txBox="1"/>
          <p:nvPr/>
        </p:nvSpPr>
        <p:spPr>
          <a:xfrm>
            <a:off x="344488" y="910461"/>
            <a:ext cx="914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mtClean="0">
                <a:latin typeface="Times New Roman" pitchFamily="18" charset="0"/>
                <a:cs typeface="Times New Roman" pitchFamily="18" charset="0"/>
              </a:rPr>
              <a:t>Plasmonic waveguides</a:t>
            </a:r>
            <a:endParaRPr lang="es-E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632520" y="1589891"/>
            <a:ext cx="907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2400" smtClean="0">
                <a:latin typeface="Times New Roman" pitchFamily="18" charset="0"/>
                <a:cs typeface="Times New Roman" pitchFamily="18" charset="0"/>
              </a:rPr>
              <a:t> PL characterization:</a:t>
            </a:r>
          </a:p>
        </p:txBody>
      </p:sp>
      <p:pic>
        <p:nvPicPr>
          <p:cNvPr id="14" name="13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8072" y="1700808"/>
            <a:ext cx="372886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16 Imagen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57056" y="764704"/>
            <a:ext cx="266429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1" name="20 Conector recto de flecha"/>
          <p:cNvCxnSpPr/>
          <p:nvPr/>
        </p:nvCxnSpPr>
        <p:spPr bwMode="auto">
          <a:xfrm flipV="1">
            <a:off x="4232920" y="3212976"/>
            <a:ext cx="648072" cy="0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24 CuadroTexto"/>
          <p:cNvSpPr txBox="1"/>
          <p:nvPr/>
        </p:nvSpPr>
        <p:spPr>
          <a:xfrm>
            <a:off x="776536" y="4869160"/>
            <a:ext cx="907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smtClean="0">
                <a:latin typeface="Calibri" pitchFamily="34" charset="0"/>
                <a:cs typeface="Times New Roman" pitchFamily="18" charset="0"/>
              </a:rPr>
              <a:t>Saturation of the PL with the highest concentration used (ff=0.04)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21902" y="2636912"/>
            <a:ext cx="294556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CuadroTexto"/>
          <p:cNvSpPr txBox="1"/>
          <p:nvPr/>
        </p:nvSpPr>
        <p:spPr>
          <a:xfrm>
            <a:off x="776536" y="5201905"/>
            <a:ext cx="90730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smtClean="0">
                <a:latin typeface="Calibri" pitchFamily="34" charset="0"/>
                <a:cs typeface="Times New Roman" pitchFamily="18" charset="0"/>
              </a:rPr>
              <a:t>Low gain in the order of 3 cm</a:t>
            </a:r>
            <a:r>
              <a:rPr lang="es-ES" sz="2400" baseline="30000" smtClean="0">
                <a:latin typeface="Calibri" pitchFamily="34" charset="0"/>
                <a:cs typeface="Times New Roman" pitchFamily="18" charset="0"/>
              </a:rPr>
              <a:t>-1 </a:t>
            </a:r>
          </a:p>
          <a:p>
            <a:r>
              <a:rPr lang="es-ES" sz="2400" smtClean="0">
                <a:latin typeface="Calibri" pitchFamily="34" charset="0"/>
                <a:cs typeface="Times New Roman" pitchFamily="18" charset="0"/>
              </a:rPr>
              <a:t>Low signal</a:t>
            </a:r>
            <a:r>
              <a:rPr lang="es-ES" sz="2400" smtClean="0">
                <a:latin typeface="Calibri" pitchFamily="34" charset="0"/>
                <a:cs typeface="Times New Roman" pitchFamily="18" charset="0"/>
                <a:sym typeface="Wingdings" pitchFamily="2" charset="2"/>
              </a:rPr>
              <a:t>Difficult to obtain resolution with polarization </a:t>
            </a:r>
            <a:endParaRPr lang="es-ES" sz="2400" baseline="30000" smtClean="0">
              <a:latin typeface="Calibri" pitchFamily="34" charset="0"/>
              <a:cs typeface="Times New Roman" pitchFamily="18" charset="0"/>
            </a:endParaRPr>
          </a:p>
          <a:p>
            <a:endParaRPr lang="es-ES" sz="2400" baseline="30000" smtClean="0">
              <a:latin typeface="Calibri" pitchFamily="34" charset="0"/>
              <a:cs typeface="Times New Roman" pitchFamily="18" charset="0"/>
            </a:endParaRPr>
          </a:p>
          <a:p>
            <a:endParaRPr lang="es-ES" sz="2400" baseline="30000" smtClean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18" name="17 Abrir llave"/>
          <p:cNvSpPr/>
          <p:nvPr/>
        </p:nvSpPr>
        <p:spPr bwMode="auto">
          <a:xfrm>
            <a:off x="560512" y="5013176"/>
            <a:ext cx="216024" cy="936104"/>
          </a:xfrm>
          <a:prstGeom prst="leftBrac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18 Conector recto"/>
          <p:cNvCxnSpPr/>
          <p:nvPr/>
        </p:nvCxnSpPr>
        <p:spPr bwMode="auto">
          <a:xfrm flipH="1">
            <a:off x="488504" y="5373216"/>
            <a:ext cx="0" cy="100811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19 Conector recto"/>
          <p:cNvCxnSpPr/>
          <p:nvPr/>
        </p:nvCxnSpPr>
        <p:spPr bwMode="auto">
          <a:xfrm rot="5400000" flipH="1">
            <a:off x="978705" y="5877272"/>
            <a:ext cx="0" cy="100811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26" name="25 Rectángulo"/>
          <p:cNvSpPr/>
          <p:nvPr/>
        </p:nvSpPr>
        <p:spPr>
          <a:xfrm>
            <a:off x="1496616" y="5949280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new samples will be necessary (in contact with Gent to obtain more material)</a:t>
            </a:r>
            <a:endParaRPr lang="es-ES" sz="2400"/>
          </a:p>
        </p:txBody>
      </p:sp>
      <p:sp>
        <p:nvSpPr>
          <p:cNvPr id="27" name="26 CuadroTexto"/>
          <p:cNvSpPr txBox="1"/>
          <p:nvPr/>
        </p:nvSpPr>
        <p:spPr>
          <a:xfrm>
            <a:off x="9273480" y="2606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smtClean="0">
                <a:solidFill>
                  <a:schemeClr val="bg1"/>
                </a:solidFill>
              </a:rPr>
              <a:t>3</a:t>
            </a:r>
            <a:endParaRPr lang="es-E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1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0" y="0"/>
            <a:ext cx="10641632" cy="880244"/>
            <a:chOff x="0" y="0"/>
            <a:chExt cx="10641632" cy="880244"/>
          </a:xfrm>
        </p:grpSpPr>
        <p:sp>
          <p:nvSpPr>
            <p:cNvPr id="22" name="28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23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1 Título"/>
            <p:cNvSpPr txBox="1">
              <a:spLocks/>
            </p:cNvSpPr>
            <p:nvPr/>
          </p:nvSpPr>
          <p:spPr bwMode="auto">
            <a:xfrm>
              <a:off x="2360712" y="193653"/>
              <a:ext cx="8280920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2600" b="1" smtClean="0">
                  <a:solidFill>
                    <a:schemeClr val="bg1"/>
                  </a:solidFill>
                </a:rPr>
                <a:t>Plasmonic waveguides</a:t>
              </a:r>
              <a:endParaRPr lang="en-GB" sz="26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5" name="14 CuadroTexto"/>
          <p:cNvSpPr txBox="1"/>
          <p:nvPr/>
        </p:nvSpPr>
        <p:spPr>
          <a:xfrm>
            <a:off x="344488" y="910461"/>
            <a:ext cx="914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mtClean="0">
                <a:latin typeface="Times New Roman" pitchFamily="18" charset="0"/>
                <a:cs typeface="Times New Roman" pitchFamily="18" charset="0"/>
              </a:rPr>
              <a:t>SPP Propagation length</a:t>
            </a:r>
            <a:endParaRPr lang="es-E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60512" y="2670011"/>
            <a:ext cx="9073008" cy="11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400" smtClean="0">
                <a:latin typeface="Times New Roman" pitchFamily="18" charset="0"/>
                <a:cs typeface="Times New Roman" pitchFamily="18" charset="0"/>
              </a:rPr>
              <a:t>propagation losses=f(propagation length) in TE and TM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400" smtClean="0">
                <a:latin typeface="Times New Roman" pitchFamily="18" charset="0"/>
                <a:cs typeface="Times New Roman" pitchFamily="18" charset="0"/>
              </a:rPr>
              <a:t>A first fast slope in TM should be the SPP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200472" y="1628800"/>
            <a:ext cx="907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2400" smtClean="0">
                <a:latin typeface="Arial" pitchFamily="34" charset="0"/>
                <a:cs typeface="Arial" pitchFamily="34" charset="0"/>
              </a:rPr>
              <a:t>SPP propagates only in TM</a:t>
            </a:r>
          </a:p>
          <a:p>
            <a:pPr>
              <a:buFontTx/>
              <a:buChar char="-"/>
            </a:pPr>
            <a:r>
              <a:rPr lang="es-ES" sz="2400" smtClean="0">
                <a:latin typeface="Arial" pitchFamily="34" charset="0"/>
                <a:cs typeface="Arial" pitchFamily="34" charset="0"/>
              </a:rPr>
              <a:t> Photonic modes in TE and TM </a:t>
            </a:r>
          </a:p>
        </p:txBody>
      </p:sp>
      <p:sp>
        <p:nvSpPr>
          <p:cNvPr id="19" name="18 Cerrar llave"/>
          <p:cNvSpPr/>
          <p:nvPr/>
        </p:nvSpPr>
        <p:spPr bwMode="auto">
          <a:xfrm>
            <a:off x="4403225" y="1628800"/>
            <a:ext cx="405759" cy="864096"/>
          </a:xfrm>
          <a:prstGeom prst="rightBrac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4782262" y="1815207"/>
            <a:ext cx="5211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smtClean="0">
                <a:solidFill>
                  <a:srgbClr val="FF0000"/>
                </a:solidFill>
                <a:latin typeface="Calibri" pitchFamily="34" charset="0"/>
              </a:rPr>
              <a:t>How can we separate SPP contribution ?</a:t>
            </a:r>
            <a:endParaRPr lang="es-ES" sz="24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44488" y="6237312"/>
            <a:ext cx="907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smtClean="0">
                <a:latin typeface="Times New Roman" pitchFamily="18" charset="0"/>
                <a:cs typeface="Times New Roman" pitchFamily="18" charset="0"/>
              </a:rPr>
              <a:t>In colaboration with E. Panagiotis (AIT)</a:t>
            </a:r>
          </a:p>
        </p:txBody>
      </p:sp>
      <p:sp>
        <p:nvSpPr>
          <p:cNvPr id="29" name="28 CuadroTexto"/>
          <p:cNvSpPr txBox="1"/>
          <p:nvPr/>
        </p:nvSpPr>
        <p:spPr>
          <a:xfrm>
            <a:off x="200472" y="3966155"/>
            <a:ext cx="907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ES" sz="2400" smtClean="0">
                <a:latin typeface="Arial" pitchFamily="34" charset="0"/>
                <a:cs typeface="Arial" pitchFamily="34" charset="0"/>
              </a:rPr>
              <a:t> But... 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560512" y="4509120"/>
            <a:ext cx="90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400" smtClean="0">
                <a:latin typeface="Times New Roman" pitchFamily="18" charset="0"/>
                <a:cs typeface="Times New Roman" pitchFamily="18" charset="0"/>
              </a:rPr>
              <a:t>it has to be enough signal in TE and TM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s-ES" sz="2400" smtClean="0">
                <a:latin typeface="Times New Roman" pitchFamily="18" charset="0"/>
                <a:cs typeface="Times New Roman" pitchFamily="18" charset="0"/>
              </a:rPr>
              <a:t>it has to be enough resolution to see the decay of SPP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9273480" y="2606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smtClean="0">
                <a:solidFill>
                  <a:schemeClr val="bg1"/>
                </a:solidFill>
              </a:rPr>
              <a:t>4</a:t>
            </a:r>
            <a:endParaRPr lang="es-E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1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0" y="0"/>
            <a:ext cx="10641632" cy="880244"/>
            <a:chOff x="0" y="0"/>
            <a:chExt cx="10641632" cy="880244"/>
          </a:xfrm>
        </p:grpSpPr>
        <p:sp>
          <p:nvSpPr>
            <p:cNvPr id="22" name="28 Rectángulo"/>
            <p:cNvSpPr/>
            <p:nvPr/>
          </p:nvSpPr>
          <p:spPr bwMode="auto">
            <a:xfrm>
              <a:off x="0" y="0"/>
              <a:ext cx="9906000" cy="836712"/>
            </a:xfrm>
            <a:prstGeom prst="rect">
              <a:avLst/>
            </a:prstGeom>
            <a:solidFill>
              <a:srgbClr val="83A62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23" name="32 Imagen" descr="ICMUV_v4.jp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0"/>
              <a:ext cx="2257171" cy="8802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1 Título"/>
            <p:cNvSpPr txBox="1">
              <a:spLocks/>
            </p:cNvSpPr>
            <p:nvPr/>
          </p:nvSpPr>
          <p:spPr bwMode="auto">
            <a:xfrm>
              <a:off x="2360712" y="193653"/>
              <a:ext cx="8280920" cy="427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342479" indent="-342479" defTabSz="914257">
                <a:spcBef>
                  <a:spcPct val="50000"/>
                </a:spcBef>
                <a:defRPr/>
              </a:pPr>
              <a:r>
                <a:rPr lang="en-GB" sz="2600" b="1" smtClean="0">
                  <a:solidFill>
                    <a:schemeClr val="bg1"/>
                  </a:solidFill>
                </a:rPr>
                <a:t>Plasmonic waveguides</a:t>
              </a:r>
              <a:endParaRPr lang="en-GB" sz="2600" b="1" dirty="0" smtClean="0">
                <a:solidFill>
                  <a:schemeClr val="bg1"/>
                </a:solidFill>
              </a:endParaRPr>
            </a:p>
          </p:txBody>
        </p:sp>
      </p:grpSp>
      <p:sp>
        <p:nvSpPr>
          <p:cNvPr id="15" name="14 CuadroTexto"/>
          <p:cNvSpPr txBox="1"/>
          <p:nvPr/>
        </p:nvSpPr>
        <p:spPr>
          <a:xfrm>
            <a:off x="344488" y="910461"/>
            <a:ext cx="914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smtClean="0">
                <a:latin typeface="Times New Roman" pitchFamily="18" charset="0"/>
                <a:cs typeface="Times New Roman" pitchFamily="18" charset="0"/>
              </a:rPr>
              <a:t>SPP Propagation length</a:t>
            </a:r>
            <a:endParaRPr lang="es-E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200472" y="1628800"/>
            <a:ext cx="907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smtClean="0">
                <a:latin typeface="Arial" pitchFamily="34" charset="0"/>
                <a:cs typeface="Arial" pitchFamily="34" charset="0"/>
              </a:rPr>
              <a:t>Preliminary results in a CdSe-PMMA plasmonic waveguide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344488" y="6237312"/>
            <a:ext cx="907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smtClean="0">
                <a:latin typeface="Times New Roman" pitchFamily="18" charset="0"/>
                <a:cs typeface="Times New Roman" pitchFamily="18" charset="0"/>
              </a:rPr>
              <a:t>In colaboration with E. Panagiotis (AIT)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6536" y="2132856"/>
            <a:ext cx="3600000" cy="307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92960" y="1988840"/>
            <a:ext cx="3600000" cy="3250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19 Elipse"/>
          <p:cNvSpPr/>
          <p:nvPr/>
        </p:nvSpPr>
        <p:spPr bwMode="auto">
          <a:xfrm>
            <a:off x="1136576" y="2492896"/>
            <a:ext cx="360040" cy="1008112"/>
          </a:xfrm>
          <a:prstGeom prst="ellips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 w="76200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25 Conector recto de flecha"/>
          <p:cNvCxnSpPr/>
          <p:nvPr/>
        </p:nvCxnSpPr>
        <p:spPr bwMode="auto">
          <a:xfrm>
            <a:off x="1568624" y="3068960"/>
            <a:ext cx="2952328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3" name="12 CuadroTexto"/>
          <p:cNvSpPr txBox="1"/>
          <p:nvPr/>
        </p:nvSpPr>
        <p:spPr>
          <a:xfrm>
            <a:off x="272480" y="5517232"/>
            <a:ext cx="907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smtClean="0">
                <a:latin typeface="Arial" pitchFamily="34" charset="0"/>
                <a:cs typeface="Arial" pitchFamily="34" charset="0"/>
              </a:rPr>
              <a:t>E. Panagiotis is simmulating the structures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9273480" y="26064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smtClean="0">
                <a:solidFill>
                  <a:schemeClr val="bg1"/>
                </a:solidFill>
              </a:rPr>
              <a:t>5</a:t>
            </a:r>
            <a:endParaRPr lang="es-E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11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2010-04-14T05:10:06Z</outs:dateTime>
      <outs:isPinned>true</outs:isPinned>
    </outs:relatedDate>
    <outs:relatedDate>
      <outs:type>2</outs:type>
      <outs:displayName>Created</outs:displayName>
      <outs:dateTime>2006-03-18T12:09:53Z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rafa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Jpmartinep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32995FC8-9C28-44CD-993F-7D6DD1858375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103169</TotalTime>
  <Words>247</Words>
  <Application>Microsoft Office PowerPoint</Application>
  <PresentationFormat>A4 (210 x 297 mm)</PresentationFormat>
  <Paragraphs>45</Paragraphs>
  <Slides>5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Diseño predeterminado</vt:lpstr>
      <vt:lpstr>Documento</vt:lpstr>
      <vt:lpstr>Diapositiva 1</vt:lpstr>
      <vt:lpstr>Diapositiva 2</vt:lpstr>
      <vt:lpstr>Diapositiva 3</vt:lpstr>
      <vt:lpstr>Diapositiva 4</vt:lpstr>
      <vt:lpstr>Diapositiva 5</vt:lpstr>
    </vt:vector>
  </TitlesOfParts>
  <Company>Gebber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rafa</dc:creator>
  <cp:lastModifiedBy>-</cp:lastModifiedBy>
  <cp:revision>1636</cp:revision>
  <cp:lastPrinted>2011-11-14T21:28:30Z</cp:lastPrinted>
  <dcterms:created xsi:type="dcterms:W3CDTF">2006-03-18T12:09:53Z</dcterms:created>
  <dcterms:modified xsi:type="dcterms:W3CDTF">2012-06-04T13:16:21Z</dcterms:modified>
</cp:coreProperties>
</file>