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9"/>
  </p:notesMasterIdLst>
  <p:sldIdLst>
    <p:sldId id="284" r:id="rId2"/>
    <p:sldId id="500" r:id="rId3"/>
    <p:sldId id="503" r:id="rId4"/>
    <p:sldId id="504" r:id="rId5"/>
    <p:sldId id="505" r:id="rId6"/>
    <p:sldId id="506" r:id="rId7"/>
    <p:sldId id="507" r:id="rId8"/>
  </p:sldIdLst>
  <p:sldSz cx="9144000" cy="6858000" type="screen4x3"/>
  <p:notesSz cx="6797675" cy="987425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0C0C0"/>
    <a:srgbClr val="B2B2B2"/>
    <a:srgbClr val="000000"/>
    <a:srgbClr val="FFFF00"/>
    <a:srgbClr val="D5E0E5"/>
    <a:srgbClr val="14096A"/>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657" autoAdjust="0"/>
  </p:normalViewPr>
  <p:slideViewPr>
    <p:cSldViewPr>
      <p:cViewPr>
        <p:scale>
          <a:sx n="75" d="100"/>
          <a:sy n="75" d="100"/>
        </p:scale>
        <p:origin x="-2664" y="-576"/>
      </p:cViewPr>
      <p:guideLst>
        <p:guide orient="horz" pos="2160"/>
        <p:guide pos="2200"/>
        <p:guide pos="2653"/>
        <p:guide pos="2880"/>
        <p:guide pos="3107"/>
        <p:guide pos="3560"/>
        <p:guide pos="4014"/>
        <p:guide pos="2426"/>
        <p:guide pos="17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5659"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50444" y="1"/>
            <a:ext cx="2945659"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768" y="4690269"/>
            <a:ext cx="543814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9378825"/>
            <a:ext cx="2945659"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50444" y="9378825"/>
            <a:ext cx="2945659"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7881F690-8F99-422C-863D-8B29C4422D06}" type="slidenum">
              <a:rPr lang="en-US"/>
              <a:pPr>
                <a:defRPr/>
              </a:pPr>
              <a:t>‹#›</a:t>
            </a:fld>
            <a:endParaRPr lang="en-US"/>
          </a:p>
        </p:txBody>
      </p:sp>
    </p:spTree>
    <p:extLst>
      <p:ext uri="{BB962C8B-B14F-4D97-AF65-F5344CB8AC3E}">
        <p14:creationId xmlns:p14="http://schemas.microsoft.com/office/powerpoint/2010/main" val="3934234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 photo"/>
          <p:cNvPicPr>
            <a:picLocks noChangeAspect="1" noChangeArrowheads="1"/>
          </p:cNvPicPr>
          <p:nvPr userDrawn="1"/>
        </p:nvPicPr>
        <p:blipFill>
          <a:blip r:embed="rId2" cstate="print"/>
          <a:srcRect/>
          <a:stretch>
            <a:fillRect/>
          </a:stretch>
        </p:blipFill>
        <p:spPr bwMode="auto">
          <a:xfrm>
            <a:off x="5572125" y="1125538"/>
            <a:ext cx="3571875" cy="4133850"/>
          </a:xfrm>
          <a:prstGeom prst="rect">
            <a:avLst/>
          </a:prstGeom>
          <a:noFill/>
          <a:ln w="9525">
            <a:noFill/>
            <a:miter lim="800000"/>
            <a:headEnd/>
            <a:tailEnd/>
          </a:ln>
        </p:spPr>
      </p:pic>
      <p:pic>
        <p:nvPicPr>
          <p:cNvPr id="5" name="Picture 3" descr="blue title"/>
          <p:cNvPicPr>
            <a:picLocks noChangeAspect="1" noChangeArrowheads="1"/>
          </p:cNvPicPr>
          <p:nvPr userDrawn="1"/>
        </p:nvPicPr>
        <p:blipFill>
          <a:blip r:embed="rId3" cstate="print"/>
          <a:srcRect/>
          <a:stretch>
            <a:fillRect/>
          </a:stretch>
        </p:blipFill>
        <p:spPr bwMode="auto">
          <a:xfrm>
            <a:off x="0" y="0"/>
            <a:ext cx="9140825" cy="6854825"/>
          </a:xfrm>
          <a:prstGeom prst="rect">
            <a:avLst/>
          </a:prstGeom>
          <a:noFill/>
          <a:ln w="9525">
            <a:noFill/>
            <a:miter lim="800000"/>
            <a:headEnd/>
            <a:tailEnd/>
          </a:ln>
        </p:spPr>
      </p:pic>
      <p:pic>
        <p:nvPicPr>
          <p:cNvPr id="6" name="Picture 6"/>
          <p:cNvPicPr>
            <a:picLocks noChangeAspect="1" noChangeArrowheads="1"/>
          </p:cNvPicPr>
          <p:nvPr userDrawn="1"/>
        </p:nvPicPr>
        <p:blipFill>
          <a:blip r:embed="rId4" cstate="print"/>
          <a:srcRect/>
          <a:stretch>
            <a:fillRect/>
          </a:stretch>
        </p:blipFill>
        <p:spPr bwMode="auto">
          <a:xfrm>
            <a:off x="395288" y="5516563"/>
            <a:ext cx="2232025" cy="982662"/>
          </a:xfrm>
          <a:prstGeom prst="rect">
            <a:avLst/>
          </a:prstGeom>
          <a:noFill/>
          <a:ln w="9525">
            <a:noFill/>
            <a:miter lim="800000"/>
            <a:headEnd/>
            <a:tailEnd/>
          </a:ln>
        </p:spPr>
      </p:pic>
      <p:sp>
        <p:nvSpPr>
          <p:cNvPr id="419844" name="Rectangle 4"/>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41984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Overview PhI Research           PhI colloquium        5 Sept 2011</a:t>
            </a:r>
            <a:endParaRPr lang="nl-NL"/>
          </a:p>
        </p:txBody>
      </p:sp>
      <p:sp>
        <p:nvSpPr>
          <p:cNvPr id="5" name="Rectangle 5"/>
          <p:cNvSpPr>
            <a:spLocks noGrp="1" noChangeArrowheads="1"/>
          </p:cNvSpPr>
          <p:nvPr>
            <p:ph type="sldNum" sz="quarter" idx="11"/>
          </p:nvPr>
        </p:nvSpPr>
        <p:spPr>
          <a:ln/>
        </p:spPr>
        <p:txBody>
          <a:bodyPr/>
          <a:lstStyle>
            <a:lvl1pPr>
              <a:defRPr/>
            </a:lvl1pPr>
          </a:lstStyle>
          <a:p>
            <a:pPr>
              <a:defRPr/>
            </a:pPr>
            <a:fld id="{178D0DBE-0599-491C-BD46-CE48106286D0}" type="slidenum">
              <a:rPr lang="nl-NL" smtClean="0"/>
              <a:pPr>
                <a:defRPr/>
              </a:pPr>
              <a:t>‹#›</a:t>
            </a:fld>
            <a:r>
              <a:rPr lang="nl-NL" dirty="0" smtClean="0"/>
              <a:t>/61</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Overview PhI Research           PhI colloquium        5 Sept 2011</a:t>
            </a:r>
            <a:endParaRPr lang="nl-NL"/>
          </a:p>
        </p:txBody>
      </p:sp>
      <p:sp>
        <p:nvSpPr>
          <p:cNvPr id="4" name="Rectangle 5"/>
          <p:cNvSpPr>
            <a:spLocks noGrp="1" noChangeArrowheads="1"/>
          </p:cNvSpPr>
          <p:nvPr>
            <p:ph type="sldNum" sz="quarter" idx="11"/>
          </p:nvPr>
        </p:nvSpPr>
        <p:spPr>
          <a:ln/>
        </p:spPr>
        <p:txBody>
          <a:bodyPr/>
          <a:lstStyle>
            <a:lvl1pPr>
              <a:defRPr/>
            </a:lvl1pPr>
          </a:lstStyle>
          <a:p>
            <a:pPr>
              <a:defRPr/>
            </a:pPr>
            <a:fld id="{401E30BC-D104-4B89-97CA-8F6043CC4D3D}" type="slidenum">
              <a:rPr lang="nl-NL" smtClean="0"/>
              <a:pPr>
                <a:defRPr/>
              </a:pPr>
              <a:t>‹#›</a:t>
            </a:fld>
            <a:r>
              <a:rPr lang="nl-NL" dirty="0" smtClean="0"/>
              <a:t>/61</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050" name="Picture 2" descr="blue bar small"/>
          <p:cNvPicPr>
            <a:picLocks noChangeAspect="1" noChangeArrowheads="1"/>
          </p:cNvPicPr>
          <p:nvPr/>
        </p:nvPicPr>
        <p:blipFill>
          <a:blip r:embed="rId5" cstate="print"/>
          <a:srcRect/>
          <a:stretch>
            <a:fillRect/>
          </a:stretch>
        </p:blipFill>
        <p:spPr bwMode="auto">
          <a:xfrm>
            <a:off x="0" y="0"/>
            <a:ext cx="8982075" cy="89535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11188" y="0"/>
            <a:ext cx="8024812" cy="8953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smtClean="0"/>
              <a:t>Click to edit Master title style</a:t>
            </a:r>
          </a:p>
        </p:txBody>
      </p:sp>
      <p:sp>
        <p:nvSpPr>
          <p:cNvPr id="418820" name="Rectangle 4"/>
          <p:cNvSpPr>
            <a:spLocks noGrp="1" noChangeArrowheads="1"/>
          </p:cNvSpPr>
          <p:nvPr>
            <p:ph type="ftr" sz="quarter" idx="3"/>
          </p:nvPr>
        </p:nvSpPr>
        <p:spPr bwMode="auto">
          <a:xfrm>
            <a:off x="288925" y="6535738"/>
            <a:ext cx="3711575" cy="2206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900" b="0" smtClean="0">
                <a:latin typeface="Arial" pitchFamily="34" charset="0"/>
              </a:defRPr>
            </a:lvl1pPr>
          </a:lstStyle>
          <a:p>
            <a:pPr>
              <a:defRPr/>
            </a:pPr>
            <a:r>
              <a:rPr lang="en-US" smtClean="0"/>
              <a:t>Overview PhI Research           PhI colloquium        5 Sept 2011</a:t>
            </a:r>
            <a:endParaRPr lang="nl-NL" dirty="0"/>
          </a:p>
        </p:txBody>
      </p:sp>
      <p:sp>
        <p:nvSpPr>
          <p:cNvPr id="418821" name="Rectangle 5"/>
          <p:cNvSpPr>
            <a:spLocks noGrp="1" noChangeArrowheads="1"/>
          </p:cNvSpPr>
          <p:nvPr>
            <p:ph type="sldNum" sz="quarter" idx="4"/>
          </p:nvPr>
        </p:nvSpPr>
        <p:spPr bwMode="auto">
          <a:xfrm>
            <a:off x="4321175" y="6524625"/>
            <a:ext cx="322263" cy="230188"/>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ctr">
              <a:tabLst>
                <a:tab pos="3857625" algn="r"/>
              </a:tabLst>
              <a:defRPr sz="900" b="0" smtClean="0">
                <a:latin typeface="Arial" charset="0"/>
              </a:defRPr>
            </a:lvl1pPr>
          </a:lstStyle>
          <a:p>
            <a:pPr>
              <a:defRPr/>
            </a:pPr>
            <a:fld id="{C7D3E4C2-64ED-461C-8F0D-99C18DAA7D2E}" type="slidenum">
              <a:rPr lang="nl-NL" smtClean="0"/>
              <a:pPr>
                <a:defRPr/>
              </a:pPr>
              <a:t>‹#›</a:t>
            </a:fld>
            <a:r>
              <a:rPr lang="nl-NL" dirty="0" smtClean="0"/>
              <a:t>/61</a:t>
            </a:r>
            <a:endParaRPr lang="nl-NL" dirty="0"/>
          </a:p>
        </p:txBody>
      </p:sp>
      <p:pic>
        <p:nvPicPr>
          <p:cNvPr id="2054" name="Picture 6" descr="logo"/>
          <p:cNvPicPr>
            <a:picLocks noChangeAspect="1" noChangeArrowheads="1"/>
          </p:cNvPicPr>
          <p:nvPr/>
        </p:nvPicPr>
        <p:blipFill>
          <a:blip r:embed="rId6" cstate="print"/>
          <a:srcRect/>
          <a:stretch>
            <a:fillRect/>
          </a:stretch>
        </p:blipFill>
        <p:spPr bwMode="auto">
          <a:xfrm>
            <a:off x="7016750" y="6332538"/>
            <a:ext cx="2030413" cy="431800"/>
          </a:xfrm>
          <a:prstGeom prst="rect">
            <a:avLst/>
          </a:prstGeom>
          <a:noFill/>
          <a:ln w="9525">
            <a:noFill/>
            <a:miter lim="800000"/>
            <a:headEnd/>
            <a:tailEnd/>
          </a:ln>
        </p:spPr>
      </p:pic>
      <p:sp>
        <p:nvSpPr>
          <p:cNvPr id="2055" name="Rectangle 7"/>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a:p>
            <a:pPr lvl="3"/>
            <a:r>
              <a:rPr lang="nl-NL" dirty="0" err="1" smtClean="0"/>
              <a:t>Fourth</a:t>
            </a:r>
            <a:r>
              <a:rPr lang="nl-NL" dirty="0" smtClean="0"/>
              <a:t> level</a:t>
            </a:r>
          </a:p>
          <a:p>
            <a:pPr lvl="4"/>
            <a:r>
              <a:rPr lang="nl-NL" dirty="0" err="1" smtClean="0"/>
              <a:t>Fifth</a:t>
            </a:r>
            <a:r>
              <a:rPr lang="nl-NL" dirty="0" smtClean="0"/>
              <a:t> level</a:t>
            </a:r>
          </a:p>
        </p:txBody>
      </p:sp>
      <p:pic>
        <p:nvPicPr>
          <p:cNvPr id="2056" name="Picture 8"/>
          <p:cNvPicPr>
            <a:picLocks noChangeAspect="1" noChangeArrowheads="1"/>
          </p:cNvPicPr>
          <p:nvPr/>
        </p:nvPicPr>
        <p:blipFill>
          <a:blip r:embed="rId7" cstate="print"/>
          <a:srcRect/>
          <a:stretch>
            <a:fillRect/>
          </a:stretch>
        </p:blipFill>
        <p:spPr bwMode="auto">
          <a:xfrm>
            <a:off x="5221288" y="6165850"/>
            <a:ext cx="1295400" cy="569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68" r:id="rId2"/>
    <p:sldLayoutId id="2147483869" r:id="rId3"/>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ctrTitle"/>
          </p:nvPr>
        </p:nvSpPr>
        <p:spPr>
          <a:xfrm>
            <a:off x="395536" y="1916832"/>
            <a:ext cx="5720531" cy="1512168"/>
          </a:xfrm>
        </p:spPr>
        <p:txBody>
          <a:bodyPr/>
          <a:lstStyle/>
          <a:p>
            <a:pPr eaLnBrk="1" hangingPunct="1"/>
            <a:r>
              <a:rPr lang="en-US" sz="3200" dirty="0" smtClean="0"/>
              <a:t>Milestone 3.1:</a:t>
            </a:r>
            <a:r>
              <a:rPr lang="en-US" sz="3600" dirty="0"/>
              <a:t/>
            </a:r>
            <a:br>
              <a:rPr lang="en-US" sz="3600" dirty="0"/>
            </a:br>
            <a:r>
              <a:rPr lang="en-US" sz="2200" dirty="0" smtClean="0"/>
              <a:t>Optimized </a:t>
            </a:r>
            <a:r>
              <a:rPr lang="en-US" sz="2200" dirty="0"/>
              <a:t>structure for metallic/plasmonic </a:t>
            </a:r>
            <a:r>
              <a:rPr lang="en-US" sz="2200" dirty="0" err="1"/>
              <a:t>nano</a:t>
            </a:r>
            <a:r>
              <a:rPr lang="en-US" sz="2200" dirty="0"/>
              <a:t>-laser and its </a:t>
            </a:r>
            <a:r>
              <a:rPr lang="en-US" sz="2200" dirty="0" smtClean="0"/>
              <a:t>outcoupling</a:t>
            </a:r>
            <a:endParaRPr lang="en-US" sz="2200" dirty="0" smtClean="0"/>
          </a:p>
        </p:txBody>
      </p:sp>
      <p:sp>
        <p:nvSpPr>
          <p:cNvPr id="4099" name="Rectangle 9"/>
          <p:cNvSpPr>
            <a:spLocks noGrp="1" noChangeArrowheads="1"/>
          </p:cNvSpPr>
          <p:nvPr>
            <p:ph type="subTitle" idx="1"/>
          </p:nvPr>
        </p:nvSpPr>
        <p:spPr>
          <a:xfrm>
            <a:off x="323528" y="3645024"/>
            <a:ext cx="5113338" cy="864096"/>
          </a:xfrm>
        </p:spPr>
        <p:txBody>
          <a:bodyPr/>
          <a:lstStyle/>
          <a:p>
            <a:pPr eaLnBrk="1" hangingPunct="1"/>
            <a:r>
              <a:rPr lang="nl-NL" sz="2200" b="0" dirty="0" smtClean="0"/>
              <a:t>Victor Calzadilla</a:t>
            </a:r>
          </a:p>
          <a:p>
            <a:pPr eaLnBrk="1" hangingPunct="1"/>
            <a:r>
              <a:rPr lang="nl-NL" sz="2200" b="0" dirty="0" err="1" smtClean="0"/>
              <a:t>Meint</a:t>
            </a:r>
            <a:r>
              <a:rPr lang="nl-NL" sz="2200" b="0" dirty="0" smtClean="0"/>
              <a:t> Smit</a:t>
            </a:r>
          </a:p>
          <a:p>
            <a:pPr eaLnBrk="1" hangingPunct="1"/>
            <a:r>
              <a:rPr lang="nl-NL" sz="2200" b="0" dirty="0" smtClean="0"/>
              <a:t>Andrea </a:t>
            </a:r>
            <a:r>
              <a:rPr lang="nl-NL" sz="2200" b="0" dirty="0" smtClean="0"/>
              <a:t>Fiore</a:t>
            </a:r>
            <a:endParaRPr lang="nl-NL" sz="2200" b="0" dirty="0" smtClean="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517233"/>
            <a:ext cx="304313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2</a:t>
            </a:fld>
            <a:r>
              <a:rPr lang="nl-NL" sz="1200" dirty="0" smtClean="0"/>
              <a:t>/7</a:t>
            </a:r>
            <a:endParaRPr lang="nl-NL" sz="1200" dirty="0"/>
          </a:p>
        </p:txBody>
      </p:sp>
      <p:sp>
        <p:nvSpPr>
          <p:cNvPr id="32" name="Title 82"/>
          <p:cNvSpPr>
            <a:spLocks noGrp="1"/>
          </p:cNvSpPr>
          <p:nvPr>
            <p:ph type="title"/>
          </p:nvPr>
        </p:nvSpPr>
        <p:spPr>
          <a:xfrm>
            <a:off x="611188" y="0"/>
            <a:ext cx="8024812" cy="895350"/>
          </a:xfrm>
        </p:spPr>
        <p:txBody>
          <a:bodyPr/>
          <a:lstStyle/>
          <a:p>
            <a:r>
              <a:rPr lang="nl-NL" dirty="0" err="1" smtClean="0"/>
              <a:t>Coupled</a:t>
            </a:r>
            <a:r>
              <a:rPr lang="nl-NL" dirty="0" smtClean="0"/>
              <a:t> laser </a:t>
            </a:r>
            <a:r>
              <a:rPr lang="nl-NL" dirty="0" err="1" smtClean="0"/>
              <a:t>structure</a:t>
            </a:r>
            <a:endParaRPr lang="en-US" dirty="0" smtClean="0"/>
          </a:p>
        </p:txBody>
      </p:sp>
      <p:sp>
        <p:nvSpPr>
          <p:cNvPr id="33" name="Content Placeholder 83"/>
          <p:cNvSpPr>
            <a:spLocks noGrp="1"/>
          </p:cNvSpPr>
          <p:nvPr>
            <p:ph idx="1"/>
          </p:nvPr>
        </p:nvSpPr>
        <p:spPr>
          <a:xfrm>
            <a:off x="599436" y="1501552"/>
            <a:ext cx="7993062" cy="4637112"/>
          </a:xfrm>
        </p:spPr>
        <p:txBody>
          <a:bodyPr/>
          <a:lstStyle/>
          <a:p>
            <a:r>
              <a:rPr lang="en-US" sz="1600" b="0" dirty="0" smtClean="0"/>
              <a:t>The structure allows for outcoupling </a:t>
            </a:r>
            <a:r>
              <a:rPr lang="en-US" sz="1600" b="0" dirty="0" smtClean="0"/>
              <a:t>through</a:t>
            </a:r>
            <a:r>
              <a:rPr lang="en-US" sz="1600" b="0" dirty="0" smtClean="0"/>
              <a:t> </a:t>
            </a:r>
            <a:r>
              <a:rPr lang="en-US" sz="1600" b="0" dirty="0" smtClean="0"/>
              <a:t>an open facet</a:t>
            </a:r>
          </a:p>
          <a:p>
            <a:r>
              <a:rPr lang="en-US" sz="1600" b="0" dirty="0" smtClean="0"/>
              <a:t>The </a:t>
            </a:r>
            <a:r>
              <a:rPr lang="en-US" sz="1600" b="0" dirty="0" smtClean="0"/>
              <a:t>IMOS waveguide can be </a:t>
            </a:r>
            <a:r>
              <a:rPr lang="en-US" sz="1600" b="0" dirty="0"/>
              <a:t>tapered </a:t>
            </a:r>
            <a:r>
              <a:rPr lang="en-US" sz="1600" b="0" dirty="0" smtClean="0"/>
              <a:t>horizontally </a:t>
            </a:r>
            <a:r>
              <a:rPr lang="en-US" sz="1600" b="0" dirty="0" smtClean="0"/>
              <a:t>to </a:t>
            </a:r>
            <a:r>
              <a:rPr lang="en-US" sz="1600" b="0" dirty="0" smtClean="0"/>
              <a:t>push down the mode to </a:t>
            </a:r>
            <a:r>
              <a:rPr lang="en-US" sz="1600" b="0" dirty="0" smtClean="0"/>
              <a:t>the </a:t>
            </a:r>
            <a:r>
              <a:rPr lang="en-US" sz="1600" b="0" dirty="0" smtClean="0"/>
              <a:t>Si-waveguide afterwards</a:t>
            </a:r>
            <a:endParaRPr lang="en-US" sz="1600" b="0" dirty="0" smtClean="0"/>
          </a:p>
          <a:p>
            <a:pPr marL="0" indent="0">
              <a:buNone/>
            </a:pPr>
            <a:r>
              <a:rPr lang="en-US" sz="1800" b="0" dirty="0"/>
              <a:t>	</a:t>
            </a:r>
            <a:endParaRPr lang="en-US" sz="1600" b="0" dirty="0" smtClean="0"/>
          </a:p>
          <a:p>
            <a:pPr marL="271463" indent="-271463">
              <a:buNone/>
            </a:pPr>
            <a:r>
              <a:rPr lang="en-US" sz="1800" b="0" dirty="0" smtClean="0"/>
              <a:t>	</a:t>
            </a:r>
          </a:p>
          <a:p>
            <a:endParaRPr lang="en-US" sz="1800" dirty="0" smtClean="0"/>
          </a:p>
        </p:txBody>
      </p:sp>
      <p:grpSp>
        <p:nvGrpSpPr>
          <p:cNvPr id="34" name="Group 33"/>
          <p:cNvGrpSpPr/>
          <p:nvPr/>
        </p:nvGrpSpPr>
        <p:grpSpPr>
          <a:xfrm>
            <a:off x="2987824" y="2737996"/>
            <a:ext cx="5904656" cy="2995260"/>
            <a:chOff x="-3390899" y="-142875"/>
            <a:chExt cx="14082711" cy="7143750"/>
          </a:xfrm>
        </p:grpSpPr>
        <p:pic>
          <p:nvPicPr>
            <p:cNvPr id="35"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349"/>
            <a:stretch/>
          </p:blipFill>
          <p:spPr bwMode="auto">
            <a:xfrm>
              <a:off x="-3390899" y="-142875"/>
              <a:ext cx="10614660"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7" y="-142875"/>
              <a:ext cx="30956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511989" y="2725705"/>
            <a:ext cx="3627963" cy="1783415"/>
            <a:chOff x="79941" y="2725705"/>
            <a:chExt cx="3627963" cy="1783415"/>
          </a:xfrm>
        </p:grpSpPr>
        <p:pic>
          <p:nvPicPr>
            <p:cNvPr id="37" name="Picture 3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725705"/>
              <a:ext cx="3528392" cy="1711407"/>
            </a:xfrm>
            <a:prstGeom prst="rect">
              <a:avLst/>
            </a:prstGeom>
            <a:noFill/>
          </p:spPr>
        </p:pic>
        <mc:AlternateContent xmlns:mc="http://schemas.openxmlformats.org/markup-compatibility/2006">
          <mc:Choice xmlns:a14="http://schemas.microsoft.com/office/drawing/2010/main" Requires="a14">
            <p:sp>
              <p:nvSpPr>
                <p:cNvPr id="38" name="Rectangle 37"/>
                <p:cNvSpPr/>
                <p:nvPr/>
              </p:nvSpPr>
              <p:spPr>
                <a:xfrm>
                  <a:off x="79941" y="4170566"/>
                  <a:ext cx="603627"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i="1" dirty="0" smtClean="0">
                                <a:solidFill>
                                  <a:schemeClr val="tx2"/>
                                </a:solidFill>
                                <a:latin typeface="Cambria Math"/>
                              </a:rPr>
                            </m:ctrlPr>
                          </m:sSupPr>
                          <m:e>
                            <m:d>
                              <m:dPr>
                                <m:begChr m:val="|"/>
                                <m:endChr m:val="|"/>
                                <m:ctrlPr>
                                  <a:rPr lang="en-US" i="1" dirty="0" smtClean="0">
                                    <a:solidFill>
                                      <a:schemeClr val="tx2"/>
                                    </a:solidFill>
                                    <a:latin typeface="Cambria Math"/>
                                  </a:rPr>
                                </m:ctrlPr>
                              </m:dPr>
                              <m:e>
                                <m:r>
                                  <a:rPr lang="en-US" i="1" dirty="0" smtClean="0">
                                    <a:solidFill>
                                      <a:schemeClr val="tx2"/>
                                    </a:solidFill>
                                    <a:latin typeface="Cambria Math"/>
                                  </a:rPr>
                                  <m:t>𝐸</m:t>
                                </m:r>
                              </m:e>
                            </m:d>
                          </m:e>
                          <m:sup>
                            <m:r>
                              <a:rPr lang="en-US" i="1" dirty="0" smtClean="0">
                                <a:solidFill>
                                  <a:schemeClr val="tx2"/>
                                </a:solidFill>
                                <a:latin typeface="Cambria Math"/>
                              </a:rPr>
                              <m:t>2</m:t>
                            </m:r>
                          </m:sup>
                        </m:sSup>
                      </m:oMath>
                    </m:oMathPara>
                  </a14:m>
                  <a:endParaRPr lang="en-US" dirty="0">
                    <a:solidFill>
                      <a:schemeClr val="tx2"/>
                    </a:solidFill>
                  </a:endParaRPr>
                </a:p>
              </p:txBody>
            </p:sp>
          </mc:Choice>
          <mc:Fallback>
            <p:sp>
              <p:nvSpPr>
                <p:cNvPr id="38" name="Rectangle 37"/>
                <p:cNvSpPr>
                  <a:spLocks noRot="1" noChangeAspect="1" noMove="1" noResize="1" noEditPoints="1" noAdjustHandles="1" noChangeArrowheads="1" noChangeShapeType="1" noTextEdit="1"/>
                </p:cNvSpPr>
                <p:nvPr/>
              </p:nvSpPr>
              <p:spPr>
                <a:xfrm>
                  <a:off x="79941" y="4170566"/>
                  <a:ext cx="603627" cy="338554"/>
                </a:xfrm>
                <a:prstGeom prst="rect">
                  <a:avLst/>
                </a:prstGeom>
                <a:blipFill rotWithShape="1">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932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3</a:t>
            </a:fld>
            <a:r>
              <a:rPr lang="nl-NL" sz="1200" dirty="0" smtClean="0"/>
              <a:t>/7</a:t>
            </a:r>
            <a:endParaRPr lang="nl-NL" sz="1200" dirty="0"/>
          </a:p>
        </p:txBody>
      </p:sp>
      <p:sp>
        <p:nvSpPr>
          <p:cNvPr id="6" name="Title 82"/>
          <p:cNvSpPr>
            <a:spLocks noGrp="1"/>
          </p:cNvSpPr>
          <p:nvPr>
            <p:ph type="title"/>
          </p:nvPr>
        </p:nvSpPr>
        <p:spPr>
          <a:xfrm>
            <a:off x="611188" y="0"/>
            <a:ext cx="8024812" cy="895350"/>
          </a:xfrm>
        </p:spPr>
        <p:txBody>
          <a:bodyPr/>
          <a:lstStyle/>
          <a:p>
            <a:r>
              <a:rPr lang="nl-NL" dirty="0" err="1" smtClean="0"/>
              <a:t>Modal</a:t>
            </a:r>
            <a:r>
              <a:rPr lang="nl-NL" dirty="0" smtClean="0"/>
              <a:t> </a:t>
            </a:r>
            <a:r>
              <a:rPr lang="nl-NL" dirty="0" err="1" smtClean="0"/>
              <a:t>distribution</a:t>
            </a:r>
            <a:endParaRPr lang="en-US" dirty="0" smtClean="0"/>
          </a:p>
        </p:txBody>
      </p:sp>
      <p:sp>
        <p:nvSpPr>
          <p:cNvPr id="7" name="Content Placeholder 83"/>
          <p:cNvSpPr>
            <a:spLocks noGrp="1"/>
          </p:cNvSpPr>
          <p:nvPr>
            <p:ph idx="1"/>
          </p:nvPr>
        </p:nvSpPr>
        <p:spPr>
          <a:xfrm>
            <a:off x="611188" y="1312168"/>
            <a:ext cx="7993062" cy="4637112"/>
          </a:xfrm>
        </p:spPr>
        <p:txBody>
          <a:bodyPr/>
          <a:lstStyle/>
          <a:p>
            <a:pPr marL="0" indent="0">
              <a:buNone/>
            </a:pPr>
            <a:endParaRPr lang="en-US" sz="1600" b="0" dirty="0" smtClean="0"/>
          </a:p>
          <a:p>
            <a:pPr marL="0" indent="0">
              <a:buNone/>
            </a:pPr>
            <a:r>
              <a:rPr lang="en-US" sz="1800" b="0" dirty="0"/>
              <a:t>	</a:t>
            </a:r>
            <a:endParaRPr lang="en-US" sz="1600" b="0" dirty="0" smtClean="0"/>
          </a:p>
          <a:p>
            <a:pPr marL="271463" indent="-271463">
              <a:buNone/>
            </a:pPr>
            <a:r>
              <a:rPr lang="en-US" sz="1800" b="0" dirty="0" smtClean="0"/>
              <a:t>	</a:t>
            </a:r>
          </a:p>
          <a:p>
            <a:endParaRPr lang="en-US" sz="1800" dirty="0" smtClean="0"/>
          </a:p>
        </p:txBody>
      </p:sp>
      <p:pic>
        <p:nvPicPr>
          <p:cNvPr id="9" name="Picture 8"/>
          <p:cNvPicPr/>
          <p:nvPr/>
        </p:nvPicPr>
        <p:blipFill rotWithShape="1">
          <a:blip r:embed="rId3">
            <a:extLst>
              <a:ext uri="{28A0092B-C50C-407E-A947-70E740481C1C}">
                <a14:useLocalDpi xmlns:a14="http://schemas.microsoft.com/office/drawing/2010/main" val="0"/>
              </a:ext>
            </a:extLst>
          </a:blip>
          <a:srcRect t="2674" r="4798" b="-1"/>
          <a:stretch/>
        </p:blipFill>
        <p:spPr bwMode="auto">
          <a:xfrm>
            <a:off x="4766407" y="1556792"/>
            <a:ext cx="3910049" cy="3007234"/>
          </a:xfrm>
          <a:prstGeom prst="rect">
            <a:avLst/>
          </a:prstGeom>
          <a:noFill/>
          <a:ln>
            <a:noFill/>
          </a:ln>
          <a:extLst>
            <a:ext uri="{53640926-AAD7-44D8-BBD7-CCE9431645EC}">
              <a14:shadowObscured xmlns:a14="http://schemas.microsoft.com/office/drawing/2010/main"/>
            </a:ext>
          </a:extLst>
        </p:spPr>
      </p:pic>
      <p:sp>
        <p:nvSpPr>
          <p:cNvPr id="10" name="Content Placeholder 83"/>
          <p:cNvSpPr txBox="1">
            <a:spLocks/>
          </p:cNvSpPr>
          <p:nvPr/>
        </p:nvSpPr>
        <p:spPr bwMode="auto">
          <a:xfrm>
            <a:off x="611187" y="4869160"/>
            <a:ext cx="3910375"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r>
              <a:rPr lang="en-US" sz="1600" b="0" dirty="0" smtClean="0"/>
              <a:t>The width </a:t>
            </a:r>
            <a:r>
              <a:rPr lang="en-US" sz="1600" b="0" i="1" dirty="0" smtClean="0"/>
              <a:t>w</a:t>
            </a:r>
            <a:r>
              <a:rPr lang="en-US" sz="1600" b="0" dirty="0" smtClean="0"/>
              <a:t> has an influence on the confinement and propagation loss</a:t>
            </a:r>
            <a:endParaRPr lang="en-US" sz="1600" b="0" dirty="0"/>
          </a:p>
          <a:p>
            <a:r>
              <a:rPr lang="en-US" sz="1600" b="0" dirty="0" smtClean="0"/>
              <a:t>The post height </a:t>
            </a:r>
            <a:r>
              <a:rPr lang="en-US" sz="1600" b="0" i="1" dirty="0" smtClean="0"/>
              <a:t>h </a:t>
            </a:r>
            <a:r>
              <a:rPr lang="en-US" sz="1600" b="0" dirty="0" smtClean="0"/>
              <a:t>determines the facet reflectivity and </a:t>
            </a:r>
            <a:r>
              <a:rPr lang="en-US" sz="1600" b="0" dirty="0" smtClean="0"/>
              <a:t>outcoupling</a:t>
            </a:r>
            <a:r>
              <a:rPr lang="en-US" sz="1800" b="0" dirty="0" smtClean="0"/>
              <a:t>	</a:t>
            </a:r>
          </a:p>
          <a:p>
            <a:endParaRPr lang="en-US" sz="1800" dirty="0" smtClean="0"/>
          </a:p>
        </p:txBody>
      </p:sp>
      <p:sp>
        <p:nvSpPr>
          <p:cNvPr id="11" name="Content Placeholder 83"/>
          <p:cNvSpPr txBox="1">
            <a:spLocks/>
          </p:cNvSpPr>
          <p:nvPr/>
        </p:nvSpPr>
        <p:spPr bwMode="auto">
          <a:xfrm>
            <a:off x="4910097" y="4864943"/>
            <a:ext cx="3910375"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r>
              <a:rPr lang="en-US" sz="1600" b="0" dirty="0" smtClean="0"/>
              <a:t>Decreasing the thickness of the insulation layer leads to a better confinement, however the propagation loss is also increased</a:t>
            </a:r>
          </a:p>
          <a:p>
            <a:pPr marL="0" indent="0">
              <a:buFontTx/>
              <a:buNone/>
            </a:pPr>
            <a:r>
              <a:rPr lang="en-US" sz="1800" b="0" dirty="0" smtClean="0"/>
              <a:t>	</a:t>
            </a:r>
            <a:endParaRPr lang="en-US" sz="1600" b="0" dirty="0" smtClean="0"/>
          </a:p>
          <a:p>
            <a:pPr marL="271463" indent="-271463">
              <a:buFontTx/>
              <a:buNone/>
            </a:pPr>
            <a:r>
              <a:rPr lang="en-US" sz="1800" b="0" dirty="0" smtClean="0"/>
              <a:t>	</a:t>
            </a:r>
          </a:p>
          <a:p>
            <a:endParaRPr lang="en-US" sz="1800" dirty="0" smtClean="0"/>
          </a:p>
        </p:txBody>
      </p:sp>
      <p:grpSp>
        <p:nvGrpSpPr>
          <p:cNvPr id="4" name="Group 3"/>
          <p:cNvGrpSpPr/>
          <p:nvPr/>
        </p:nvGrpSpPr>
        <p:grpSpPr>
          <a:xfrm>
            <a:off x="666056" y="1556792"/>
            <a:ext cx="3905971" cy="2902315"/>
            <a:chOff x="666056" y="1556792"/>
            <a:chExt cx="3905971" cy="2902315"/>
          </a:xfrm>
        </p:grpSpPr>
        <p:pic>
          <p:nvPicPr>
            <p:cNvPr id="8" name="Picture 7"/>
            <p:cNvPicPr/>
            <p:nvPr/>
          </p:nvPicPr>
          <p:blipFill rotWithShape="1">
            <a:blip r:embed="rId4" cstate="print">
              <a:extLst>
                <a:ext uri="{28A0092B-C50C-407E-A947-70E740481C1C}">
                  <a14:useLocalDpi xmlns:a14="http://schemas.microsoft.com/office/drawing/2010/main" val="0"/>
                </a:ext>
              </a:extLst>
            </a:blip>
            <a:srcRect l="1381"/>
            <a:stretch/>
          </p:blipFill>
          <p:spPr bwMode="auto">
            <a:xfrm>
              <a:off x="666056" y="1556792"/>
              <a:ext cx="3855507" cy="2902315"/>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3" name="Rectangle 2"/>
                <p:cNvSpPr/>
                <p:nvPr/>
              </p:nvSpPr>
              <p:spPr>
                <a:xfrm>
                  <a:off x="3968400" y="4077072"/>
                  <a:ext cx="603627" cy="338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i="1" dirty="0" smtClean="0">
                                <a:solidFill>
                                  <a:schemeClr val="tx2"/>
                                </a:solidFill>
                                <a:latin typeface="Cambria Math"/>
                              </a:rPr>
                            </m:ctrlPr>
                          </m:sSupPr>
                          <m:e>
                            <m:d>
                              <m:dPr>
                                <m:begChr m:val="|"/>
                                <m:endChr m:val="|"/>
                                <m:ctrlPr>
                                  <a:rPr lang="en-US" i="1" dirty="0" smtClean="0">
                                    <a:solidFill>
                                      <a:schemeClr val="tx2"/>
                                    </a:solidFill>
                                    <a:latin typeface="Cambria Math"/>
                                  </a:rPr>
                                </m:ctrlPr>
                              </m:dPr>
                              <m:e>
                                <m:r>
                                  <a:rPr lang="en-US" i="1" dirty="0" smtClean="0">
                                    <a:solidFill>
                                      <a:schemeClr val="tx2"/>
                                    </a:solidFill>
                                    <a:latin typeface="Cambria Math"/>
                                  </a:rPr>
                                  <m:t>𝐸</m:t>
                                </m:r>
                              </m:e>
                            </m:d>
                          </m:e>
                          <m:sup>
                            <m:r>
                              <a:rPr lang="en-US" i="1" dirty="0" smtClean="0">
                                <a:solidFill>
                                  <a:schemeClr val="tx2"/>
                                </a:solidFill>
                                <a:latin typeface="Cambria Math"/>
                              </a:rPr>
                              <m:t>2</m:t>
                            </m:r>
                          </m:sup>
                        </m:sSup>
                      </m:oMath>
                    </m:oMathPara>
                  </a14:m>
                  <a:endParaRPr lang="en-US" dirty="0">
                    <a:solidFill>
                      <a:schemeClr val="tx2"/>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3968400" y="4077072"/>
                  <a:ext cx="603627" cy="338554"/>
                </a:xfrm>
                <a:prstGeom prst="rect">
                  <a:avLst/>
                </a:prstGeom>
                <a:blipFill rotWithShape="1">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9728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4</a:t>
            </a:fld>
            <a:r>
              <a:rPr lang="nl-NL" sz="1200" dirty="0" smtClean="0"/>
              <a:t>/7</a:t>
            </a:r>
            <a:endParaRPr lang="nl-NL" sz="1200" dirty="0"/>
          </a:p>
        </p:txBody>
      </p:sp>
      <p:sp>
        <p:nvSpPr>
          <p:cNvPr id="6" name="Title 82"/>
          <p:cNvSpPr>
            <a:spLocks noGrp="1"/>
          </p:cNvSpPr>
          <p:nvPr>
            <p:ph type="title"/>
          </p:nvPr>
        </p:nvSpPr>
        <p:spPr>
          <a:xfrm>
            <a:off x="611188" y="0"/>
            <a:ext cx="8024812" cy="895350"/>
          </a:xfrm>
        </p:spPr>
        <p:txBody>
          <a:bodyPr/>
          <a:lstStyle/>
          <a:p>
            <a:r>
              <a:rPr lang="nl-NL" dirty="0" err="1" smtClean="0"/>
              <a:t>Influence</a:t>
            </a:r>
            <a:r>
              <a:rPr lang="nl-NL" dirty="0" smtClean="0"/>
              <a:t> of </a:t>
            </a:r>
            <a:r>
              <a:rPr lang="nl-NL" dirty="0" err="1" smtClean="0"/>
              <a:t>width</a:t>
            </a:r>
            <a:r>
              <a:rPr lang="nl-NL" dirty="0" smtClean="0"/>
              <a:t> </a:t>
            </a:r>
            <a:r>
              <a:rPr lang="nl-NL" dirty="0" err="1" smtClean="0"/>
              <a:t>and</a:t>
            </a:r>
            <a:r>
              <a:rPr lang="nl-NL" dirty="0" smtClean="0"/>
              <a:t> post </a:t>
            </a:r>
            <a:r>
              <a:rPr lang="nl-NL" dirty="0" err="1" smtClean="0"/>
              <a:t>height</a:t>
            </a:r>
            <a:endParaRPr lang="en-US" dirty="0" smtClean="0"/>
          </a:p>
        </p:txBody>
      </p:sp>
      <p:sp>
        <p:nvSpPr>
          <p:cNvPr id="7" name="Content Placeholder 83"/>
          <p:cNvSpPr>
            <a:spLocks noGrp="1"/>
          </p:cNvSpPr>
          <p:nvPr>
            <p:ph idx="1"/>
          </p:nvPr>
        </p:nvSpPr>
        <p:spPr>
          <a:xfrm>
            <a:off x="611188" y="1312168"/>
            <a:ext cx="7993062" cy="4637112"/>
          </a:xfrm>
        </p:spPr>
        <p:txBody>
          <a:bodyPr/>
          <a:lstStyle/>
          <a:p>
            <a:pPr marL="0" indent="0">
              <a:buNone/>
            </a:pPr>
            <a:endParaRPr lang="en-US" sz="1600" b="0" dirty="0" smtClean="0"/>
          </a:p>
          <a:p>
            <a:pPr marL="0" indent="0">
              <a:buNone/>
            </a:pPr>
            <a:r>
              <a:rPr lang="en-US" sz="1800" b="0" dirty="0"/>
              <a:t>	</a:t>
            </a:r>
            <a:endParaRPr lang="en-US" sz="1600" b="0" dirty="0" smtClean="0"/>
          </a:p>
          <a:p>
            <a:pPr marL="271463" indent="-271463">
              <a:buNone/>
            </a:pPr>
            <a:r>
              <a:rPr lang="en-US" sz="1800" b="0" dirty="0" smtClean="0"/>
              <a:t>	</a:t>
            </a:r>
          </a:p>
          <a:p>
            <a:endParaRPr lang="en-US" sz="1800" dirty="0" smtClean="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35786"/>
            <a:ext cx="4032448" cy="3099168"/>
          </a:xfrm>
          <a:prstGeom prst="rect">
            <a:avLst/>
          </a:prstGeom>
          <a:noFill/>
          <a:ln>
            <a:noFill/>
          </a:ln>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1715" t="2036" r="2400"/>
          <a:stretch/>
        </p:blipFill>
        <p:spPr bwMode="auto">
          <a:xfrm>
            <a:off x="380630" y="1535786"/>
            <a:ext cx="4191370" cy="3094206"/>
          </a:xfrm>
          <a:prstGeom prst="rect">
            <a:avLst/>
          </a:prstGeom>
          <a:noFill/>
          <a:ln>
            <a:noFill/>
          </a:ln>
          <a:extLst>
            <a:ext uri="{53640926-AAD7-44D8-BBD7-CCE9431645EC}">
              <a14:shadowObscured xmlns:a14="http://schemas.microsoft.com/office/drawing/2010/main"/>
            </a:ext>
          </a:extLst>
        </p:spPr>
      </p:pic>
      <p:sp>
        <p:nvSpPr>
          <p:cNvPr id="10" name="Content Placeholder 83"/>
          <p:cNvSpPr txBox="1">
            <a:spLocks/>
          </p:cNvSpPr>
          <p:nvPr/>
        </p:nvSpPr>
        <p:spPr bwMode="auto">
          <a:xfrm>
            <a:off x="611187" y="4941168"/>
            <a:ext cx="7345189"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r>
              <a:rPr lang="en-US" sz="1600" b="0" dirty="0" smtClean="0"/>
              <a:t>When the post height increases, both the confinement and propagation loss decrease, due to the presence of BCB </a:t>
            </a:r>
            <a:r>
              <a:rPr lang="en-US" sz="1600" b="0" dirty="0" smtClean="0"/>
              <a:t>(low </a:t>
            </a:r>
            <a:r>
              <a:rPr lang="en-US" sz="1600" b="0" dirty="0" smtClean="0"/>
              <a:t>refractive index)</a:t>
            </a:r>
            <a:endParaRPr lang="en-US" sz="1600" b="0" i="1" dirty="0"/>
          </a:p>
          <a:p>
            <a:pPr marL="0" indent="0">
              <a:buFontTx/>
              <a:buNone/>
            </a:pPr>
            <a:r>
              <a:rPr lang="en-US" sz="1800" b="0" dirty="0" smtClean="0"/>
              <a:t>	</a:t>
            </a:r>
            <a:endParaRPr lang="en-US" sz="1600" b="0" dirty="0" smtClean="0"/>
          </a:p>
          <a:p>
            <a:pPr marL="271463" indent="-271463">
              <a:buFontTx/>
              <a:buNone/>
            </a:pPr>
            <a:r>
              <a:rPr lang="en-US" sz="1800" b="0" dirty="0" smtClean="0"/>
              <a:t>	</a:t>
            </a:r>
          </a:p>
          <a:p>
            <a:endParaRPr lang="en-US" sz="1800" dirty="0" smtClean="0"/>
          </a:p>
        </p:txBody>
      </p:sp>
    </p:spTree>
    <p:extLst>
      <p:ext uri="{BB962C8B-B14F-4D97-AF65-F5344CB8AC3E}">
        <p14:creationId xmlns:p14="http://schemas.microsoft.com/office/powerpoint/2010/main" val="199728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5</a:t>
            </a:fld>
            <a:r>
              <a:rPr lang="nl-NL" sz="1200" dirty="0" smtClean="0"/>
              <a:t>/7</a:t>
            </a:r>
            <a:endParaRPr lang="nl-NL" sz="1200" dirty="0"/>
          </a:p>
        </p:txBody>
      </p:sp>
      <p:sp>
        <p:nvSpPr>
          <p:cNvPr id="6" name="Title 82"/>
          <p:cNvSpPr>
            <a:spLocks noGrp="1"/>
          </p:cNvSpPr>
          <p:nvPr>
            <p:ph type="title"/>
          </p:nvPr>
        </p:nvSpPr>
        <p:spPr>
          <a:xfrm>
            <a:off x="611188" y="0"/>
            <a:ext cx="8024812" cy="895350"/>
          </a:xfrm>
        </p:spPr>
        <p:txBody>
          <a:bodyPr/>
          <a:lstStyle/>
          <a:p>
            <a:r>
              <a:rPr lang="nl-NL" dirty="0" err="1" smtClean="0"/>
              <a:t>Reflectivity</a:t>
            </a:r>
            <a:r>
              <a:rPr lang="nl-NL" dirty="0" smtClean="0"/>
              <a:t> </a:t>
            </a:r>
            <a:r>
              <a:rPr lang="nl-NL" dirty="0" err="1" smtClean="0"/>
              <a:t>and</a:t>
            </a:r>
            <a:r>
              <a:rPr lang="nl-NL" dirty="0" smtClean="0"/>
              <a:t> outcoupling</a:t>
            </a:r>
            <a:endParaRPr lang="en-US" dirty="0" smtClean="0"/>
          </a:p>
        </p:txBody>
      </p:sp>
      <p:sp>
        <p:nvSpPr>
          <p:cNvPr id="7" name="Content Placeholder 83"/>
          <p:cNvSpPr>
            <a:spLocks noGrp="1"/>
          </p:cNvSpPr>
          <p:nvPr>
            <p:ph idx="1"/>
          </p:nvPr>
        </p:nvSpPr>
        <p:spPr>
          <a:xfrm>
            <a:off x="611188" y="1312168"/>
            <a:ext cx="7993062" cy="4637112"/>
          </a:xfrm>
        </p:spPr>
        <p:txBody>
          <a:bodyPr/>
          <a:lstStyle/>
          <a:p>
            <a:pPr marL="0" indent="0">
              <a:buNone/>
            </a:pPr>
            <a:endParaRPr lang="en-US" sz="1600" b="0" dirty="0" smtClean="0"/>
          </a:p>
          <a:p>
            <a:pPr marL="0" indent="0">
              <a:buNone/>
            </a:pPr>
            <a:r>
              <a:rPr lang="en-US" sz="1800" b="0" dirty="0"/>
              <a:t>	</a:t>
            </a:r>
            <a:endParaRPr lang="en-US" sz="1600" b="0" dirty="0" smtClean="0"/>
          </a:p>
          <a:p>
            <a:pPr marL="271463" indent="-271463">
              <a:buNone/>
            </a:pPr>
            <a:r>
              <a:rPr lang="en-US" sz="1800" b="0" dirty="0" smtClean="0"/>
              <a:t>	</a:t>
            </a:r>
          </a:p>
          <a:p>
            <a:endParaRPr lang="en-US" sz="1800" dirty="0" smtClean="0"/>
          </a:p>
        </p:txBody>
      </p:sp>
      <p:pic>
        <p:nvPicPr>
          <p:cNvPr id="8" name="Picture 7"/>
          <p:cNvPicPr/>
          <p:nvPr/>
        </p:nvPicPr>
        <p:blipFill rotWithShape="1">
          <a:blip r:embed="rId3">
            <a:extLst>
              <a:ext uri="{28A0092B-C50C-407E-A947-70E740481C1C}">
                <a14:useLocalDpi xmlns:a14="http://schemas.microsoft.com/office/drawing/2010/main" val="0"/>
              </a:ext>
            </a:extLst>
          </a:blip>
          <a:srcRect t="3023" r="6521" b="-1"/>
          <a:stretch/>
        </p:blipFill>
        <p:spPr bwMode="auto">
          <a:xfrm>
            <a:off x="323528" y="1412776"/>
            <a:ext cx="3990064" cy="3168385"/>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4">
            <a:extLst>
              <a:ext uri="{28A0092B-C50C-407E-A947-70E740481C1C}">
                <a14:useLocalDpi xmlns:a14="http://schemas.microsoft.com/office/drawing/2010/main" val="0"/>
              </a:ext>
            </a:extLst>
          </a:blip>
          <a:srcRect t="2720" b="1"/>
          <a:stretch/>
        </p:blipFill>
        <p:spPr bwMode="auto">
          <a:xfrm>
            <a:off x="4523293" y="1412776"/>
            <a:ext cx="4262883" cy="3168385"/>
          </a:xfrm>
          <a:prstGeom prst="rect">
            <a:avLst/>
          </a:prstGeom>
          <a:noFill/>
          <a:ln>
            <a:noFill/>
          </a:ln>
          <a:extLst>
            <a:ext uri="{53640926-AAD7-44D8-BBD7-CCE9431645EC}">
              <a14:shadowObscured xmlns:a14="http://schemas.microsoft.com/office/drawing/2010/main"/>
            </a:ext>
          </a:extLst>
        </p:spPr>
      </p:pic>
      <p:sp>
        <p:nvSpPr>
          <p:cNvPr id="10" name="Content Placeholder 83"/>
          <p:cNvSpPr txBox="1">
            <a:spLocks/>
          </p:cNvSpPr>
          <p:nvPr/>
        </p:nvSpPr>
        <p:spPr bwMode="auto">
          <a:xfrm>
            <a:off x="611187" y="4653169"/>
            <a:ext cx="4032821"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r>
              <a:rPr lang="en-US" sz="1600" b="0" dirty="0" smtClean="0"/>
              <a:t>Reflectivity increases for a higher post height, however it is limited to the reflectivity given by the interface </a:t>
            </a:r>
            <a:r>
              <a:rPr lang="en-US" sz="1600" b="0" dirty="0" err="1" smtClean="0"/>
              <a:t>InGaAs</a:t>
            </a:r>
            <a:r>
              <a:rPr lang="en-US" sz="1600" b="0" dirty="0" smtClean="0"/>
              <a:t>-air</a:t>
            </a:r>
          </a:p>
          <a:p>
            <a:r>
              <a:rPr lang="en-US" sz="1600" b="0" dirty="0" smtClean="0"/>
              <a:t>A full metal termination provides R ~ 0.98</a:t>
            </a:r>
            <a:endParaRPr lang="en-US" sz="1800" dirty="0" smtClean="0"/>
          </a:p>
        </p:txBody>
      </p:sp>
      <p:sp>
        <p:nvSpPr>
          <p:cNvPr id="11" name="Content Placeholder 83"/>
          <p:cNvSpPr txBox="1">
            <a:spLocks/>
          </p:cNvSpPr>
          <p:nvPr/>
        </p:nvSpPr>
        <p:spPr bwMode="auto">
          <a:xfrm>
            <a:off x="4910097" y="4648952"/>
            <a:ext cx="3910375" cy="10801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r>
              <a:rPr lang="en-US" sz="1600" b="0" dirty="0" smtClean="0"/>
              <a:t>The outcoupling decreases for a higher post height, since the vertical distance between the plasmonic mode and the dielectric waveguide is increased</a:t>
            </a:r>
          </a:p>
          <a:p>
            <a:pPr marL="0" indent="0">
              <a:buFontTx/>
              <a:buNone/>
            </a:pPr>
            <a:r>
              <a:rPr lang="en-US" sz="1800" b="0" dirty="0" smtClean="0"/>
              <a:t>	</a:t>
            </a:r>
            <a:endParaRPr lang="en-US" sz="1600" b="0" dirty="0" smtClean="0"/>
          </a:p>
          <a:p>
            <a:pPr marL="271463" indent="-271463">
              <a:buFontTx/>
              <a:buNone/>
            </a:pPr>
            <a:r>
              <a:rPr lang="en-US" sz="1800" b="0" dirty="0" smtClean="0"/>
              <a:t>	</a:t>
            </a:r>
          </a:p>
          <a:p>
            <a:endParaRPr lang="en-US" sz="1800" dirty="0" smtClean="0"/>
          </a:p>
        </p:txBody>
      </p:sp>
    </p:spTree>
    <p:extLst>
      <p:ext uri="{BB962C8B-B14F-4D97-AF65-F5344CB8AC3E}">
        <p14:creationId xmlns:p14="http://schemas.microsoft.com/office/powerpoint/2010/main" val="199728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6</a:t>
            </a:fld>
            <a:r>
              <a:rPr lang="nl-NL" sz="1200" dirty="0" smtClean="0"/>
              <a:t>/7</a:t>
            </a:r>
            <a:endParaRPr lang="nl-NL" sz="1200" dirty="0"/>
          </a:p>
        </p:txBody>
      </p:sp>
      <p:sp>
        <p:nvSpPr>
          <p:cNvPr id="6" name="Title 82"/>
          <p:cNvSpPr>
            <a:spLocks noGrp="1"/>
          </p:cNvSpPr>
          <p:nvPr>
            <p:ph type="title"/>
          </p:nvPr>
        </p:nvSpPr>
        <p:spPr>
          <a:xfrm>
            <a:off x="611188" y="0"/>
            <a:ext cx="8024812" cy="895350"/>
          </a:xfrm>
        </p:spPr>
        <p:txBody>
          <a:bodyPr/>
          <a:lstStyle/>
          <a:p>
            <a:r>
              <a:rPr lang="nl-NL" dirty="0" err="1" smtClean="0"/>
              <a:t>Threshold</a:t>
            </a:r>
            <a:r>
              <a:rPr lang="nl-NL" dirty="0" smtClean="0"/>
              <a:t> </a:t>
            </a:r>
            <a:r>
              <a:rPr lang="nl-NL" dirty="0" err="1" smtClean="0"/>
              <a:t>gain</a:t>
            </a:r>
            <a:r>
              <a:rPr lang="nl-NL" dirty="0" smtClean="0"/>
              <a:t> </a:t>
            </a:r>
            <a:r>
              <a:rPr lang="nl-NL" dirty="0" err="1" smtClean="0"/>
              <a:t>and</a:t>
            </a:r>
            <a:r>
              <a:rPr lang="nl-NL" dirty="0" smtClean="0"/>
              <a:t> </a:t>
            </a:r>
            <a:r>
              <a:rPr lang="nl-NL" dirty="0" err="1" smtClean="0"/>
              <a:t>internal</a:t>
            </a:r>
            <a:r>
              <a:rPr lang="nl-NL" dirty="0" smtClean="0"/>
              <a:t> efficiency</a:t>
            </a:r>
            <a:endParaRPr lang="en-US" dirty="0" smtClean="0"/>
          </a:p>
        </p:txBody>
      </p:sp>
      <mc:AlternateContent xmlns:mc="http://schemas.openxmlformats.org/markup-compatibility/2006">
        <mc:Choice xmlns:a14="http://schemas.microsoft.com/office/drawing/2010/main" Requires="a14">
          <p:sp>
            <p:nvSpPr>
              <p:cNvPr id="8" name="Rectangle 7"/>
              <p:cNvSpPr/>
              <p:nvPr/>
            </p:nvSpPr>
            <p:spPr>
              <a:xfrm>
                <a:off x="4980746" y="2207375"/>
                <a:ext cx="2471574"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dirty="0" smtClean="0">
                              <a:latin typeface="Cambria Math"/>
                            </a:rPr>
                          </m:ctrlPr>
                        </m:sSubPr>
                        <m:e>
                          <m:r>
                            <a:rPr lang="pt-BR" i="1" dirty="0" smtClean="0">
                              <a:latin typeface="Cambria Math"/>
                            </a:rPr>
                            <m:t>𝑔</m:t>
                          </m:r>
                        </m:e>
                        <m:sub>
                          <m:r>
                            <a:rPr lang="pt-BR" i="1" dirty="0" smtClean="0">
                              <a:latin typeface="Cambria Math"/>
                            </a:rPr>
                            <m:t>𝑡h</m:t>
                          </m:r>
                        </m:sub>
                      </m:sSub>
                      <m:r>
                        <m:rPr>
                          <m:sty m:val="p"/>
                        </m:rPr>
                        <a:rPr lang="pt-BR" i="0" dirty="0">
                          <a:latin typeface="Cambria Math"/>
                        </a:rPr>
                        <m:t>Γ</m:t>
                      </m:r>
                      <m:r>
                        <a:rPr lang="pt-BR" i="1" dirty="0">
                          <a:latin typeface="Cambria Math"/>
                        </a:rPr>
                        <m:t>= </m:t>
                      </m:r>
                      <m:r>
                        <a:rPr lang="pt-BR" i="1" dirty="0">
                          <a:latin typeface="Cambria Math"/>
                        </a:rPr>
                        <m:t>𝛼</m:t>
                      </m:r>
                      <m:r>
                        <a:rPr lang="pt-BR" i="1" dirty="0">
                          <a:latin typeface="Cambria Math"/>
                        </a:rPr>
                        <m:t>+</m:t>
                      </m:r>
                      <m:f>
                        <m:fPr>
                          <m:ctrlPr>
                            <a:rPr lang="pt-BR" i="1" dirty="0">
                              <a:latin typeface="Cambria Math"/>
                            </a:rPr>
                          </m:ctrlPr>
                        </m:fPr>
                        <m:num>
                          <m:r>
                            <a:rPr lang="pt-BR" i="1" dirty="0">
                              <a:latin typeface="Cambria Math"/>
                            </a:rPr>
                            <m:t>1</m:t>
                          </m:r>
                        </m:num>
                        <m:den>
                          <m:r>
                            <a:rPr lang="pt-BR" i="1" dirty="0">
                              <a:latin typeface="Cambria Math"/>
                            </a:rPr>
                            <m:t>2</m:t>
                          </m:r>
                          <m:r>
                            <a:rPr lang="pt-BR" i="1" dirty="0">
                              <a:latin typeface="Cambria Math"/>
                            </a:rPr>
                            <m:t>𝐿</m:t>
                          </m:r>
                        </m:den>
                      </m:f>
                      <m:func>
                        <m:funcPr>
                          <m:ctrlPr>
                            <a:rPr lang="pt-BR" i="1" dirty="0">
                              <a:latin typeface="Cambria Math"/>
                            </a:rPr>
                          </m:ctrlPr>
                        </m:funcPr>
                        <m:fName>
                          <m:r>
                            <m:rPr>
                              <m:sty m:val="p"/>
                            </m:rPr>
                            <a:rPr lang="pt-BR" i="0" dirty="0">
                              <a:latin typeface="Cambria Math"/>
                            </a:rPr>
                            <m:t>ln</m:t>
                          </m:r>
                        </m:fName>
                        <m:e>
                          <m:d>
                            <m:dPr>
                              <m:ctrlPr>
                                <a:rPr lang="pt-BR" i="1" dirty="0">
                                  <a:latin typeface="Cambria Math"/>
                                </a:rPr>
                              </m:ctrlPr>
                            </m:dPr>
                            <m:e>
                              <m:f>
                                <m:fPr>
                                  <m:ctrlPr>
                                    <a:rPr lang="pt-BR" i="1" dirty="0">
                                      <a:latin typeface="Cambria Math"/>
                                    </a:rPr>
                                  </m:ctrlPr>
                                </m:fPr>
                                <m:num>
                                  <m:r>
                                    <a:rPr lang="pt-BR" i="1" dirty="0">
                                      <a:latin typeface="Cambria Math"/>
                                    </a:rPr>
                                    <m:t>1</m:t>
                                  </m:r>
                                </m:num>
                                <m:den>
                                  <m:sSub>
                                    <m:sSubPr>
                                      <m:ctrlPr>
                                        <a:rPr lang="pt-BR" i="1" dirty="0">
                                          <a:latin typeface="Cambria Math"/>
                                        </a:rPr>
                                      </m:ctrlPr>
                                    </m:sSubPr>
                                    <m:e>
                                      <m:r>
                                        <a:rPr lang="pt-BR" i="1" dirty="0">
                                          <a:latin typeface="Cambria Math"/>
                                        </a:rPr>
                                        <m:t>𝑅</m:t>
                                      </m:r>
                                    </m:e>
                                    <m:sub>
                                      <m:r>
                                        <a:rPr lang="pt-BR" i="1" dirty="0">
                                          <a:latin typeface="Cambria Math"/>
                                        </a:rPr>
                                        <m:t>1</m:t>
                                      </m:r>
                                    </m:sub>
                                  </m:sSub>
                                  <m:sSub>
                                    <m:sSubPr>
                                      <m:ctrlPr>
                                        <a:rPr lang="pt-BR" i="1" dirty="0">
                                          <a:latin typeface="Cambria Math"/>
                                        </a:rPr>
                                      </m:ctrlPr>
                                    </m:sSubPr>
                                    <m:e>
                                      <m:r>
                                        <a:rPr lang="pt-BR" i="1" dirty="0">
                                          <a:latin typeface="Cambria Math"/>
                                        </a:rPr>
                                        <m:t>𝑅</m:t>
                                      </m:r>
                                    </m:e>
                                    <m:sub>
                                      <m:r>
                                        <a:rPr lang="pt-BR" i="1" dirty="0">
                                          <a:latin typeface="Cambria Math"/>
                                        </a:rPr>
                                        <m:t>2</m:t>
                                      </m:r>
                                    </m:sub>
                                  </m:sSub>
                                </m:den>
                              </m:f>
                            </m:e>
                          </m:d>
                        </m:e>
                      </m:func>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4980746" y="2207375"/>
                <a:ext cx="2471574" cy="6455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83"/>
              <p:cNvSpPr txBox="1">
                <a:spLocks/>
              </p:cNvSpPr>
              <p:nvPr/>
            </p:nvSpPr>
            <p:spPr bwMode="auto">
              <a:xfrm>
                <a:off x="4980746" y="3645024"/>
                <a:ext cx="4055406" cy="1677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a:lstStyle>
              <a:p>
                <a:endParaRPr lang="en-US" sz="1600" b="0" dirty="0" smtClean="0"/>
              </a:p>
              <a:p>
                <a:r>
                  <a:rPr lang="en-US" sz="1600" b="0" dirty="0" smtClean="0"/>
                  <a:t>For example: </a:t>
                </a:r>
              </a:p>
              <a:p>
                <a:endParaRPr lang="en-US" sz="1600" b="0" dirty="0" smtClean="0"/>
              </a:p>
              <a:p>
                <a:pPr lvl="1"/>
                <a:r>
                  <a:rPr lang="en-US" sz="1600" b="0" dirty="0" smtClean="0"/>
                  <a:t>If</a:t>
                </a:r>
                <a14:m>
                  <m:oMath xmlns:m="http://schemas.openxmlformats.org/officeDocument/2006/math">
                    <m:r>
                      <a:rPr lang="en-US" sz="1600" b="0" i="0" dirty="0" smtClean="0">
                        <a:latin typeface="Cambria Math"/>
                      </a:rPr>
                      <m:t> </m:t>
                    </m:r>
                    <m:r>
                      <a:rPr lang="en-US" sz="1600" b="0" i="1" dirty="0" smtClean="0">
                        <a:latin typeface="Cambria Math"/>
                      </a:rPr>
                      <m:t>𝐿</m:t>
                    </m:r>
                    <m:r>
                      <a:rPr lang="en-US" sz="1600" b="0" i="1" dirty="0" smtClean="0">
                        <a:latin typeface="Cambria Math"/>
                      </a:rPr>
                      <m:t>=50</m:t>
                    </m:r>
                    <m:r>
                      <a:rPr lang="en-US" sz="1600" b="0" i="1" dirty="0" smtClean="0">
                        <a:latin typeface="Cambria Math"/>
                      </a:rPr>
                      <m:t>𝜇</m:t>
                    </m:r>
                    <m:r>
                      <m:rPr>
                        <m:sty m:val="p"/>
                      </m:rPr>
                      <a:rPr lang="en-US" sz="1600" b="0" i="1" dirty="0" smtClean="0">
                        <a:latin typeface="Cambria Math"/>
                      </a:rPr>
                      <m:t>m</m:t>
                    </m:r>
                  </m:oMath>
                </a14:m>
                <a:r>
                  <a:rPr lang="en-US" sz="1600" b="0" dirty="0"/>
                  <a:t> → </a:t>
                </a:r>
                <a14:m>
                  <m:oMath xmlns:m="http://schemas.openxmlformats.org/officeDocument/2006/math">
                    <m:sSub>
                      <m:sSubPr>
                        <m:ctrlPr>
                          <a:rPr lang="en-US" sz="1600" b="0" i="1" dirty="0" smtClean="0">
                            <a:latin typeface="Cambria Math"/>
                          </a:rPr>
                        </m:ctrlPr>
                      </m:sSubPr>
                      <m:e>
                        <m:r>
                          <a:rPr lang="en-US" sz="1600" b="0" i="1" dirty="0" smtClean="0">
                            <a:latin typeface="Cambria Math"/>
                          </a:rPr>
                          <m:t>𝑔</m:t>
                        </m:r>
                      </m:e>
                      <m:sub>
                        <m:r>
                          <a:rPr lang="en-US" sz="1600" b="0" i="1" dirty="0" smtClean="0">
                            <a:latin typeface="Cambria Math"/>
                          </a:rPr>
                          <m:t>𝑡h</m:t>
                        </m:r>
                      </m:sub>
                    </m:sSub>
                    <m:r>
                      <a:rPr lang="en-US" sz="1600" b="0" i="1" dirty="0" smtClean="0">
                        <a:latin typeface="Cambria Math"/>
                      </a:rPr>
                      <m:t> = 1796 </m:t>
                    </m:r>
                    <m:r>
                      <a:rPr lang="en-US" sz="1600" b="0" i="1" dirty="0" smtClean="0">
                        <a:latin typeface="Cambria Math"/>
                      </a:rPr>
                      <m:t>𝑐</m:t>
                    </m:r>
                    <m:sSup>
                      <m:sSupPr>
                        <m:ctrlPr>
                          <a:rPr lang="en-US" sz="1600" b="0" i="1" dirty="0" smtClean="0">
                            <a:latin typeface="Cambria Math"/>
                          </a:rPr>
                        </m:ctrlPr>
                      </m:sSupPr>
                      <m:e>
                        <m:r>
                          <a:rPr lang="en-US" sz="1600" b="0" i="1" dirty="0" smtClean="0">
                            <a:latin typeface="Cambria Math"/>
                          </a:rPr>
                          <m:t>𝑚</m:t>
                        </m:r>
                      </m:e>
                      <m:sup>
                        <m:r>
                          <a:rPr lang="en-US" sz="1600" b="0" i="1" dirty="0" smtClean="0">
                            <a:latin typeface="Cambria Math"/>
                          </a:rPr>
                          <m:t>−1</m:t>
                        </m:r>
                      </m:sup>
                    </m:sSup>
                  </m:oMath>
                </a14:m>
                <a:r>
                  <a:rPr lang="en-US" sz="1600" b="0" dirty="0" smtClean="0"/>
                  <a:t>, </a:t>
                </a:r>
                <a14:m>
                  <m:oMath xmlns:m="http://schemas.openxmlformats.org/officeDocument/2006/math">
                    <m:r>
                      <a:rPr lang="en-US" sz="1600" b="0" i="1" dirty="0" smtClean="0">
                        <a:latin typeface="Cambria Math"/>
                      </a:rPr>
                      <m:t>𝜂</m:t>
                    </m:r>
                    <m:r>
                      <a:rPr lang="en-US" sz="1600" b="0" i="1" dirty="0" smtClean="0">
                        <a:latin typeface="Cambria Math"/>
                      </a:rPr>
                      <m:t> = 11%</m:t>
                    </m:r>
                  </m:oMath>
                </a14:m>
                <a:endParaRPr lang="en-US" sz="1600" b="0" dirty="0" smtClean="0"/>
              </a:p>
              <a:p>
                <a:pPr lvl="1"/>
                <a:r>
                  <a:rPr lang="en-US" sz="1600" b="0" dirty="0" smtClean="0"/>
                  <a:t>If </a:t>
                </a:r>
                <a14:m>
                  <m:oMath xmlns:m="http://schemas.openxmlformats.org/officeDocument/2006/math">
                    <m:r>
                      <a:rPr lang="en-US" sz="1600" b="0" i="1" dirty="0">
                        <a:latin typeface="Cambria Math"/>
                      </a:rPr>
                      <m:t>𝐿</m:t>
                    </m:r>
                    <m:r>
                      <a:rPr lang="en-US" sz="1600" b="0" i="1" dirty="0">
                        <a:latin typeface="Cambria Math"/>
                      </a:rPr>
                      <m:t>=10</m:t>
                    </m:r>
                    <m:r>
                      <a:rPr lang="en-US" sz="1600" b="0" i="1" dirty="0">
                        <a:latin typeface="Cambria Math"/>
                      </a:rPr>
                      <m:t>𝜇</m:t>
                    </m:r>
                    <m:r>
                      <m:rPr>
                        <m:sty m:val="p"/>
                      </m:rPr>
                      <a:rPr lang="en-US" sz="1600" b="0" i="1" dirty="0">
                        <a:latin typeface="Cambria Math"/>
                      </a:rPr>
                      <m:t>m</m:t>
                    </m:r>
                    <m:r>
                      <a:rPr lang="en-US" sz="1600" b="0" i="0" dirty="0" smtClean="0">
                        <a:latin typeface="Cambria Math"/>
                      </a:rPr>
                      <m:t> → </m:t>
                    </m:r>
                    <m:sSub>
                      <m:sSubPr>
                        <m:ctrlPr>
                          <a:rPr lang="en-US" sz="1600" b="0" i="1" dirty="0">
                            <a:latin typeface="Cambria Math"/>
                          </a:rPr>
                        </m:ctrlPr>
                      </m:sSubPr>
                      <m:e>
                        <m:r>
                          <a:rPr lang="en-US" sz="1600" b="0" i="1" dirty="0">
                            <a:latin typeface="Cambria Math"/>
                          </a:rPr>
                          <m:t>𝑔</m:t>
                        </m:r>
                      </m:e>
                      <m:sub>
                        <m:r>
                          <a:rPr lang="en-US" sz="1600" b="0" i="1" dirty="0">
                            <a:latin typeface="Cambria Math"/>
                          </a:rPr>
                          <m:t>𝑡h</m:t>
                        </m:r>
                      </m:sub>
                    </m:sSub>
                    <m:r>
                      <a:rPr lang="en-US" sz="1600" b="0" i="1" dirty="0">
                        <a:latin typeface="Cambria Math"/>
                      </a:rPr>
                      <m:t> =</m:t>
                    </m:r>
                    <m:r>
                      <a:rPr lang="en-US" sz="1600" b="0" i="1" dirty="0" smtClean="0">
                        <a:latin typeface="Cambria Math"/>
                      </a:rPr>
                      <m:t>2580</m:t>
                    </m:r>
                    <m:r>
                      <a:rPr lang="en-US" sz="1600" b="0" i="1" dirty="0">
                        <a:latin typeface="Cambria Math"/>
                      </a:rPr>
                      <m:t> </m:t>
                    </m:r>
                    <m:r>
                      <a:rPr lang="en-US" sz="1600" b="0" i="1" dirty="0">
                        <a:latin typeface="Cambria Math"/>
                      </a:rPr>
                      <m:t>𝑐</m:t>
                    </m:r>
                    <m:sSup>
                      <m:sSupPr>
                        <m:ctrlPr>
                          <a:rPr lang="en-US" sz="1600" b="0" i="1" dirty="0">
                            <a:latin typeface="Cambria Math"/>
                          </a:rPr>
                        </m:ctrlPr>
                      </m:sSupPr>
                      <m:e>
                        <m:r>
                          <a:rPr lang="en-US" sz="1600" b="0" i="1" dirty="0">
                            <a:latin typeface="Cambria Math"/>
                          </a:rPr>
                          <m:t>𝑚</m:t>
                        </m:r>
                      </m:e>
                      <m:sup>
                        <m:r>
                          <a:rPr lang="en-US" sz="1600" b="0" i="1" dirty="0">
                            <a:latin typeface="Cambria Math"/>
                          </a:rPr>
                          <m:t>−1</m:t>
                        </m:r>
                      </m:sup>
                    </m:sSup>
                  </m:oMath>
                </a14:m>
                <a:r>
                  <a:rPr lang="en-US" sz="1600" b="0" dirty="0"/>
                  <a:t>, </a:t>
                </a:r>
                <a14:m>
                  <m:oMath xmlns:m="http://schemas.openxmlformats.org/officeDocument/2006/math">
                    <m:r>
                      <a:rPr lang="en-US" sz="1600" b="0" i="1" dirty="0">
                        <a:latin typeface="Cambria Math"/>
                      </a:rPr>
                      <m:t>𝜂</m:t>
                    </m:r>
                    <m:r>
                      <a:rPr lang="en-US" sz="1600" b="0" i="1" dirty="0">
                        <a:latin typeface="Cambria Math"/>
                      </a:rPr>
                      <m:t> =38%</m:t>
                    </m:r>
                  </m:oMath>
                </a14:m>
                <a:endParaRPr lang="en-US" sz="1600" b="0" dirty="0"/>
              </a:p>
              <a:p>
                <a:pPr lvl="1"/>
                <a:endParaRPr lang="en-US" sz="1400" b="0" dirty="0" smtClean="0"/>
              </a:p>
              <a:p>
                <a:pPr lvl="1"/>
                <a:endParaRPr lang="en-US" sz="1400" b="0" dirty="0" smtClean="0"/>
              </a:p>
              <a:p>
                <a:pPr marL="0" indent="0">
                  <a:buFontTx/>
                  <a:buNone/>
                </a:pPr>
                <a:r>
                  <a:rPr lang="en-US" sz="1800" b="0" dirty="0" smtClean="0"/>
                  <a:t>	</a:t>
                </a:r>
                <a:endParaRPr lang="en-US" sz="1600" b="0" dirty="0" smtClean="0"/>
              </a:p>
              <a:p>
                <a:pPr marL="271463" indent="-271463">
                  <a:buFontTx/>
                  <a:buNone/>
                </a:pPr>
                <a:r>
                  <a:rPr lang="en-US" sz="1800" b="0" dirty="0" smtClean="0"/>
                  <a:t>	</a:t>
                </a:r>
              </a:p>
              <a:p>
                <a:endParaRPr lang="en-US" sz="1800" dirty="0" smtClean="0"/>
              </a:p>
            </p:txBody>
          </p:sp>
        </mc:Choice>
        <mc:Fallback>
          <p:sp>
            <p:nvSpPr>
              <p:cNvPr id="9" name="Content Placeholder 83"/>
              <p:cNvSpPr txBox="1">
                <a:spLocks noRot="1" noChangeAspect="1" noMove="1" noResize="1" noEditPoints="1" noAdjustHandles="1" noChangeArrowheads="1" noChangeShapeType="1" noTextEdit="1"/>
              </p:cNvSpPr>
              <p:nvPr/>
            </p:nvSpPr>
            <p:spPr bwMode="auto">
              <a:xfrm>
                <a:off x="4980746" y="3645024"/>
                <a:ext cx="4055406" cy="1677540"/>
              </a:xfrm>
              <a:prstGeom prst="rect">
                <a:avLst/>
              </a:prstGeom>
              <a:blipFill rotWithShape="1">
                <a:blip r:embed="rId4"/>
                <a:stretch>
                  <a:fillRect l="-2707" b="-17091"/>
                </a:stretch>
              </a:blipFill>
              <a:ln w="9525">
                <a:noFill/>
                <a:miter lim="800000"/>
                <a:headEnd/>
                <a:tailEnd/>
              </a:ln>
            </p:spPr>
            <p:txBody>
              <a:bodyPr/>
              <a:lstStyle/>
              <a:p>
                <a:r>
                  <a:rPr lang="en-US">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84549"/>
            <a:ext cx="4609367" cy="366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Rectangle 2"/>
              <p:cNvSpPr/>
              <p:nvPr/>
            </p:nvSpPr>
            <p:spPr>
              <a:xfrm>
                <a:off x="611560" y="1483134"/>
                <a:ext cx="7704856" cy="584775"/>
              </a:xfrm>
              <a:prstGeom prst="rect">
                <a:avLst/>
              </a:prstGeom>
            </p:spPr>
            <p:txBody>
              <a:bodyPr wrap="square">
                <a:spAutoFit/>
              </a:bodyPr>
              <a:lstStyle/>
              <a:p>
                <a:r>
                  <a:rPr lang="en-US" b="0" dirty="0" smtClean="0"/>
                  <a:t>Considering </a:t>
                </a:r>
                <a14:m>
                  <m:oMath xmlns:m="http://schemas.openxmlformats.org/officeDocument/2006/math">
                    <m:r>
                      <a:rPr lang="en-US" b="0" i="1" dirty="0">
                        <a:latin typeface="Cambria Math"/>
                      </a:rPr>
                      <m:t>𝑤</m:t>
                    </m:r>
                    <m:r>
                      <a:rPr lang="en-US" b="0" i="1" dirty="0">
                        <a:latin typeface="Cambria Math"/>
                      </a:rPr>
                      <m:t>=200 </m:t>
                    </m:r>
                    <m:r>
                      <a:rPr lang="en-US" b="0" i="1" dirty="0">
                        <a:latin typeface="Cambria Math"/>
                      </a:rPr>
                      <m:t>𝑛𝑚</m:t>
                    </m:r>
                  </m:oMath>
                </a14:m>
                <a:r>
                  <a:rPr lang="en-US" b="0" dirty="0"/>
                  <a:t>, </a:t>
                </a:r>
                <a14:m>
                  <m:oMath xmlns:m="http://schemas.openxmlformats.org/officeDocument/2006/math">
                    <m:r>
                      <a:rPr lang="en-US" b="0" i="1" dirty="0">
                        <a:latin typeface="Cambria Math"/>
                      </a:rPr>
                      <m:t>h</m:t>
                    </m:r>
                    <m:r>
                      <a:rPr lang="en-US" b="0" i="1" dirty="0">
                        <a:latin typeface="Cambria Math"/>
                      </a:rPr>
                      <m:t> =100 </m:t>
                    </m:r>
                    <m:r>
                      <a:rPr lang="en-US" b="0" i="1" dirty="0">
                        <a:latin typeface="Cambria Math"/>
                      </a:rPr>
                      <m:t>𝑛𝑚</m:t>
                    </m:r>
                  </m:oMath>
                </a14:m>
                <a:r>
                  <a:rPr lang="en-US" b="0" dirty="0"/>
                  <a:t>, then </a:t>
                </a:r>
                <a14:m>
                  <m:oMath xmlns:m="http://schemas.openxmlformats.org/officeDocument/2006/math">
                    <m:r>
                      <a:rPr lang="en-US" b="0" i="1" dirty="0">
                        <a:latin typeface="Cambria Math"/>
                      </a:rPr>
                      <m:t>𝛼</m:t>
                    </m:r>
                    <m:r>
                      <a:rPr lang="en-US" b="0" i="1" dirty="0">
                        <a:latin typeface="Cambria Math"/>
                      </a:rPr>
                      <m:t>=0.16 </m:t>
                    </m:r>
                    <m:r>
                      <a:rPr lang="en-US" b="0" i="1" dirty="0">
                        <a:latin typeface="Cambria Math"/>
                      </a:rPr>
                      <m:t>𝑑𝐵</m:t>
                    </m:r>
                    <m:r>
                      <a:rPr lang="en-US" b="0" i="1" dirty="0">
                        <a:latin typeface="Cambria Math"/>
                      </a:rPr>
                      <m:t>/</m:t>
                    </m:r>
                    <m:r>
                      <a:rPr lang="en-US" b="0" i="1" dirty="0">
                        <a:latin typeface="Cambria Math"/>
                      </a:rPr>
                      <m:t>𝜇</m:t>
                    </m:r>
                    <m:r>
                      <a:rPr lang="en-US" b="0" i="1" dirty="0">
                        <a:latin typeface="Cambria Math"/>
                      </a:rPr>
                      <m:t>𝑚</m:t>
                    </m:r>
                  </m:oMath>
                </a14:m>
                <a:r>
                  <a:rPr lang="en-US" b="0" dirty="0"/>
                  <a:t>, </a:t>
                </a:r>
                <a14:m>
                  <m:oMath xmlns:m="http://schemas.openxmlformats.org/officeDocument/2006/math">
                    <m:r>
                      <m:rPr>
                        <m:sty m:val="p"/>
                      </m:rPr>
                      <a:rPr lang="pt-BR" dirty="0">
                        <a:latin typeface="Cambria Math"/>
                      </a:rPr>
                      <m:t>Γ</m:t>
                    </m:r>
                    <m:r>
                      <a:rPr lang="en-US" b="0" i="1" dirty="0">
                        <a:latin typeface="Cambria Math"/>
                      </a:rPr>
                      <m:t>=0.23</m:t>
                    </m:r>
                  </m:oMath>
                </a14:m>
                <a:r>
                  <a:rPr lang="en-US" b="0" dirty="0"/>
                  <a:t>, </a:t>
                </a:r>
                <a14:m>
                  <m:oMath xmlns:m="http://schemas.openxmlformats.org/officeDocument/2006/math">
                    <m:sSub>
                      <m:sSubPr>
                        <m:ctrlPr>
                          <a:rPr lang="en-US" b="0" i="1" dirty="0">
                            <a:latin typeface="Cambria Math"/>
                          </a:rPr>
                        </m:ctrlPr>
                      </m:sSubPr>
                      <m:e>
                        <m:r>
                          <a:rPr lang="en-US" b="0" i="1" dirty="0">
                            <a:latin typeface="Cambria Math"/>
                          </a:rPr>
                          <m:t>𝑅</m:t>
                        </m:r>
                      </m:e>
                      <m:sub>
                        <m:r>
                          <a:rPr lang="en-US" b="0" i="1" dirty="0">
                            <a:latin typeface="Cambria Math"/>
                          </a:rPr>
                          <m:t>1</m:t>
                        </m:r>
                      </m:sub>
                    </m:sSub>
                    <m:r>
                      <a:rPr lang="en-US" b="0" i="1" dirty="0">
                        <a:latin typeface="Cambria Math"/>
                      </a:rPr>
                      <m:t>= 0.65</m:t>
                    </m:r>
                  </m:oMath>
                </a14:m>
                <a:r>
                  <a:rPr lang="en-US" b="0" dirty="0"/>
                  <a:t>, </a:t>
                </a:r>
                <a14:m>
                  <m:oMath xmlns:m="http://schemas.openxmlformats.org/officeDocument/2006/math">
                    <m:sSub>
                      <m:sSubPr>
                        <m:ctrlPr>
                          <a:rPr lang="en-US" b="0" i="1" dirty="0">
                            <a:latin typeface="Cambria Math"/>
                          </a:rPr>
                        </m:ctrlPr>
                      </m:sSubPr>
                      <m:e>
                        <m:r>
                          <a:rPr lang="en-US" b="0" i="1" dirty="0">
                            <a:latin typeface="Cambria Math"/>
                          </a:rPr>
                          <m:t>𝑅</m:t>
                        </m:r>
                      </m:e>
                      <m:sub>
                        <m:r>
                          <a:rPr lang="en-US" b="0" i="1" dirty="0">
                            <a:latin typeface="Cambria Math"/>
                          </a:rPr>
                          <m:t>2</m:t>
                        </m:r>
                      </m:sub>
                    </m:sSub>
                    <m:r>
                      <a:rPr lang="en-US" b="0" i="1" dirty="0">
                        <a:latin typeface="Cambria Math"/>
                      </a:rPr>
                      <m:t>=0.98</m:t>
                    </m:r>
                  </m:oMath>
                </a14:m>
                <a:r>
                  <a:rPr lang="en-US" b="0" dirty="0"/>
                  <a:t>, what leads to:</a:t>
                </a:r>
                <a:endParaRPr lang="en-US" b="0" dirty="0"/>
              </a:p>
            </p:txBody>
          </p:sp>
        </mc:Choice>
        <mc:Fallback>
          <p:sp>
            <p:nvSpPr>
              <p:cNvPr id="3" name="Rectangle 2"/>
              <p:cNvSpPr>
                <a:spLocks noRot="1" noChangeAspect="1" noMove="1" noResize="1" noEditPoints="1" noAdjustHandles="1" noChangeArrowheads="1" noChangeShapeType="1" noTextEdit="1"/>
              </p:cNvSpPr>
              <p:nvPr/>
            </p:nvSpPr>
            <p:spPr>
              <a:xfrm>
                <a:off x="611560" y="1483134"/>
                <a:ext cx="7704856" cy="584775"/>
              </a:xfrm>
              <a:prstGeom prst="rect">
                <a:avLst/>
              </a:prstGeom>
              <a:blipFill rotWithShape="1">
                <a:blip r:embed="rId6"/>
                <a:stretch>
                  <a:fillRect l="-396" t="-3125"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5004048" y="3013119"/>
                <a:ext cx="2123979" cy="6018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𝜂</m:t>
                      </m:r>
                      <m:r>
                        <a:rPr lang="en-US" b="0" i="1" dirty="0" smtClean="0">
                          <a:latin typeface="Cambria Math"/>
                        </a:rPr>
                        <m:t>=</m:t>
                      </m:r>
                      <m:f>
                        <m:fPr>
                          <m:ctrlPr>
                            <a:rPr lang="en-US" b="0" i="1" dirty="0" smtClean="0">
                              <a:latin typeface="Cambria Math"/>
                            </a:rPr>
                          </m:ctrlPr>
                        </m:fPr>
                        <m:num>
                          <m:r>
                            <a:rPr lang="en-US" b="0" i="1" dirty="0" smtClean="0">
                              <a:latin typeface="Cambria Math"/>
                            </a:rPr>
                            <m:t>𝑚𝑖𝑟𝑟𝑜𝑟</m:t>
                          </m:r>
                          <m:r>
                            <a:rPr lang="en-US" b="0" i="1" dirty="0" smtClean="0">
                              <a:latin typeface="Cambria Math"/>
                            </a:rPr>
                            <m:t> </m:t>
                          </m:r>
                          <m:r>
                            <a:rPr lang="en-US" b="0" i="1" dirty="0" smtClean="0">
                              <a:latin typeface="Cambria Math"/>
                            </a:rPr>
                            <m:t>𝑙𝑜𝑠𝑠</m:t>
                          </m:r>
                        </m:num>
                        <m:den>
                          <m:r>
                            <a:rPr lang="en-US" b="0" i="1" dirty="0" smtClean="0">
                              <a:latin typeface="Cambria Math"/>
                            </a:rPr>
                            <m:t>𝑡𝑜𝑡𝑎𝑙</m:t>
                          </m:r>
                          <m:r>
                            <a:rPr lang="en-US" b="0" i="1" dirty="0" smtClean="0">
                              <a:latin typeface="Cambria Math"/>
                            </a:rPr>
                            <m:t> </m:t>
                          </m:r>
                          <m:r>
                            <a:rPr lang="en-US" b="0" i="1" dirty="0" smtClean="0">
                              <a:latin typeface="Cambria Math"/>
                            </a:rPr>
                            <m:t>𝑐𝑎𝑣𝑖𝑡𝑦</m:t>
                          </m:r>
                          <m:r>
                            <a:rPr lang="en-US" b="0" i="1" dirty="0" smtClean="0">
                              <a:latin typeface="Cambria Math"/>
                            </a:rPr>
                            <m:t> </m:t>
                          </m:r>
                          <m:r>
                            <a:rPr lang="en-US" b="0" i="1" dirty="0" smtClean="0">
                              <a:latin typeface="Cambria Math"/>
                            </a:rPr>
                            <m:t>𝑙𝑜𝑠𝑠</m:t>
                          </m:r>
                        </m:den>
                      </m:f>
                    </m:oMath>
                  </m:oMathPara>
                </a14:m>
                <a:endParaRPr lang="en-US" b="0" i="1" dirty="0"/>
              </a:p>
            </p:txBody>
          </p:sp>
        </mc:Choice>
        <mc:Fallback>
          <p:sp>
            <p:nvSpPr>
              <p:cNvPr id="4" name="Rectangle 3"/>
              <p:cNvSpPr>
                <a:spLocks noRot="1" noChangeAspect="1" noMove="1" noResize="1" noEditPoints="1" noAdjustHandles="1" noChangeArrowheads="1" noChangeShapeType="1" noTextEdit="1"/>
              </p:cNvSpPr>
              <p:nvPr/>
            </p:nvSpPr>
            <p:spPr>
              <a:xfrm>
                <a:off x="5004048" y="3013119"/>
                <a:ext cx="2123979" cy="60189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28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091008"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3 Marcador de número de diapositiva"/>
          <p:cNvSpPr>
            <a:spLocks noGrp="1"/>
          </p:cNvSpPr>
          <p:nvPr>
            <p:ph type="sldNum" sz="quarter" idx="11"/>
          </p:nvPr>
        </p:nvSpPr>
        <p:spPr>
          <a:xfrm>
            <a:off x="179512" y="6453336"/>
            <a:ext cx="322263" cy="230188"/>
          </a:xfrm>
        </p:spPr>
        <p:txBody>
          <a:bodyPr/>
          <a:lstStyle/>
          <a:p>
            <a:pPr>
              <a:defRPr/>
            </a:pPr>
            <a:fld id="{401E30BC-D104-4B89-97CA-8F6043CC4D3D}" type="slidenum">
              <a:rPr lang="nl-NL" sz="1200" smtClean="0"/>
              <a:pPr>
                <a:defRPr/>
              </a:pPr>
              <a:t>7</a:t>
            </a:fld>
            <a:r>
              <a:rPr lang="nl-NL" sz="1200" dirty="0" smtClean="0"/>
              <a:t>/7</a:t>
            </a:r>
            <a:endParaRPr lang="nl-NL" sz="1200" dirty="0"/>
          </a:p>
        </p:txBody>
      </p:sp>
      <p:sp>
        <p:nvSpPr>
          <p:cNvPr id="6" name="Title 82"/>
          <p:cNvSpPr>
            <a:spLocks noGrp="1"/>
          </p:cNvSpPr>
          <p:nvPr>
            <p:ph type="title"/>
          </p:nvPr>
        </p:nvSpPr>
        <p:spPr>
          <a:xfrm>
            <a:off x="611188" y="0"/>
            <a:ext cx="8024812" cy="895350"/>
          </a:xfrm>
        </p:spPr>
        <p:txBody>
          <a:bodyPr/>
          <a:lstStyle/>
          <a:p>
            <a:r>
              <a:rPr lang="nl-NL" dirty="0" err="1" smtClean="0"/>
              <a:t>Alternative</a:t>
            </a:r>
            <a:r>
              <a:rPr lang="nl-NL" dirty="0" smtClean="0"/>
              <a:t> </a:t>
            </a:r>
            <a:r>
              <a:rPr lang="nl-NL" dirty="0" err="1" smtClean="0"/>
              <a:t>structure</a:t>
            </a:r>
            <a:endParaRPr lang="en-US" dirty="0" smtClean="0"/>
          </a:p>
        </p:txBody>
      </p:sp>
      <p:sp>
        <p:nvSpPr>
          <p:cNvPr id="12" name="Content Placeholder 83"/>
          <p:cNvSpPr>
            <a:spLocks noGrp="1"/>
          </p:cNvSpPr>
          <p:nvPr>
            <p:ph idx="1"/>
          </p:nvPr>
        </p:nvSpPr>
        <p:spPr>
          <a:xfrm>
            <a:off x="599436" y="1501552"/>
            <a:ext cx="7993062" cy="4637112"/>
          </a:xfrm>
        </p:spPr>
        <p:txBody>
          <a:bodyPr/>
          <a:lstStyle/>
          <a:p>
            <a:r>
              <a:rPr lang="en-US" sz="1600" b="0" dirty="0" smtClean="0"/>
              <a:t>A better performance can be obtained by increasing the width of the waveguide-like cavity</a:t>
            </a:r>
          </a:p>
          <a:p>
            <a:endParaRPr lang="en-US" sz="1600" b="0" dirty="0"/>
          </a:p>
          <a:p>
            <a:r>
              <a:rPr lang="en-US" sz="1600" b="0" dirty="0" smtClean="0"/>
              <a:t>However, for a width ~ 350 nm dielectric modes start to exist, which have better characteristics in terms of confinement factor and metal loss. Therefore we plan to investigate alternatively wider cavities but much shorter. Such cavities would couple the light out by evanescent field through the bottom interface:</a:t>
            </a:r>
            <a:endParaRPr lang="en-US" sz="1600" b="0" dirty="0" smtClean="0"/>
          </a:p>
          <a:p>
            <a:pPr marL="0" indent="0">
              <a:buNone/>
            </a:pPr>
            <a:r>
              <a:rPr lang="en-US" sz="1800" b="0" dirty="0"/>
              <a:t>	</a:t>
            </a:r>
            <a:endParaRPr lang="en-US" sz="1600" b="0" dirty="0" smtClean="0"/>
          </a:p>
          <a:p>
            <a:pPr marL="271463" indent="-271463">
              <a:buNone/>
            </a:pPr>
            <a:r>
              <a:rPr lang="en-US" sz="1800" b="0" dirty="0" smtClean="0"/>
              <a:t>	</a:t>
            </a:r>
          </a:p>
          <a:p>
            <a:endParaRPr lang="en-US" sz="1800" dirty="0" smtClean="0"/>
          </a:p>
        </p:txBody>
      </p:sp>
      <p:grpSp>
        <p:nvGrpSpPr>
          <p:cNvPr id="4" name="Group 3"/>
          <p:cNvGrpSpPr/>
          <p:nvPr/>
        </p:nvGrpSpPr>
        <p:grpSpPr>
          <a:xfrm>
            <a:off x="5084896" y="3581085"/>
            <a:ext cx="1701560" cy="2277676"/>
            <a:chOff x="5364088" y="3581085"/>
            <a:chExt cx="1701560" cy="2277676"/>
          </a:xfrm>
        </p:grpSpPr>
        <p:pic>
          <p:nvPicPr>
            <p:cNvPr id="14"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0849" t="13974" r="75435" b="53388"/>
            <a:stretch/>
          </p:blipFill>
          <p:spPr bwMode="auto">
            <a:xfrm>
              <a:off x="5364088" y="3581085"/>
              <a:ext cx="1701560" cy="227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ent-Up Arrow 2"/>
            <p:cNvSpPr/>
            <p:nvPr/>
          </p:nvSpPr>
          <p:spPr bwMode="auto">
            <a:xfrm rot="5400000">
              <a:off x="6125893" y="4971451"/>
              <a:ext cx="432048" cy="371482"/>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pic>
        <p:nvPicPr>
          <p:cNvPr id="2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3641" t="14293" r="39980" b="54390"/>
          <a:stretch/>
        </p:blipFill>
        <p:spPr bwMode="auto">
          <a:xfrm rot="16200000">
            <a:off x="2033426" y="3959419"/>
            <a:ext cx="2277676" cy="152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52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ED OH">
  <a:themeElements>
    <a:clrScheme name="OED OH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OED 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OED OH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9862</TotalTime>
  <Words>388</Words>
  <Application>Microsoft Office PowerPoint</Application>
  <PresentationFormat>On-screen Show (4:3)</PresentationFormat>
  <Paragraphs>61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OED OH</vt:lpstr>
      <vt:lpstr>Milestone 3.1: Optimized structure for metallic/plasmonic nano-laser and its outcoupling</vt:lpstr>
      <vt:lpstr>Coupled laser structure</vt:lpstr>
      <vt:lpstr>Modal distribution</vt:lpstr>
      <vt:lpstr>Influence of width and post height</vt:lpstr>
      <vt:lpstr>Reflectivity and outcoupling</vt:lpstr>
      <vt:lpstr>Threshold gain and internal efficiency</vt:lpstr>
      <vt:lpstr>Alternative structure</vt:lpstr>
    </vt:vector>
  </TitlesOfParts>
  <Company>Technische Universiteit Eindhoven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smit</dc:creator>
  <cp:lastModifiedBy>Calzadilla, V.M.</cp:lastModifiedBy>
  <cp:revision>812</cp:revision>
  <cp:lastPrinted>2012-06-04T13:22:17Z</cp:lastPrinted>
  <dcterms:created xsi:type="dcterms:W3CDTF">2004-05-07T06:33:45Z</dcterms:created>
  <dcterms:modified xsi:type="dcterms:W3CDTF">2012-06-04T13:31:24Z</dcterms:modified>
</cp:coreProperties>
</file>