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1" r:id="rId6"/>
    <p:sldId id="274" r:id="rId7"/>
    <p:sldId id="275" r:id="rId8"/>
    <p:sldId id="276" r:id="rId9"/>
    <p:sldId id="278" r:id="rId10"/>
    <p:sldId id="277" r:id="rId11"/>
    <p:sldId id="26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9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03/09/2012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1.emf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340768"/>
            <a:ext cx="8280920" cy="21602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6632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628800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456384" cy="178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34359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698432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1475656" y="836712"/>
            <a:ext cx="5944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PbS-CdSe QRs from UGENT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952" y="1484784"/>
            <a:ext cx="2880000" cy="242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4355976" y="213285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+mj-lt"/>
                <a:cs typeface="Arial" pitchFamily="34" charset="0"/>
              </a:rPr>
              <a:t>Narrowing at short wavelengths and saturation with high pumping powers</a:t>
            </a:r>
            <a:endParaRPr lang="es-ES" sz="2000">
              <a:latin typeface="+mj-lt"/>
              <a:cs typeface="Arial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95150"/>
            <a:ext cx="2880000" cy="2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2880000" cy="240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504056" y="1412776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latin typeface="Arial" pitchFamily="34" charset="0"/>
                <a:cs typeface="Arial" pitchFamily="34" charset="0"/>
              </a:rPr>
              <a:t>Dependence on pumping power </a:t>
            </a:r>
            <a:endParaRPr lang="es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23528" y="3717032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latin typeface="Arial" pitchFamily="34" charset="0"/>
                <a:cs typeface="Arial" pitchFamily="34" charset="0"/>
              </a:rPr>
              <a:t>Dependence on stripe length</a:t>
            </a:r>
            <a:endParaRPr lang="es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588224" y="4409817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+mj-lt"/>
                <a:cs typeface="Arial" pitchFamily="34" charset="0"/>
              </a:rPr>
              <a:t>High at x=0, </a:t>
            </a:r>
            <a:r>
              <a:rPr lang="es-ES" sz="2000" baseline="-25000" smtClean="0">
                <a:latin typeface="+mj-lt"/>
                <a:cs typeface="Arial" pitchFamily="34" charset="0"/>
              </a:rPr>
              <a:t> </a:t>
            </a:r>
            <a:r>
              <a:rPr lang="es-ES" sz="2000" smtClean="0">
                <a:latin typeface="+mj-lt"/>
                <a:cs typeface="Arial" pitchFamily="34" charset="0"/>
              </a:rPr>
              <a:t>but also higher losses sue to the short Stokes-shift</a:t>
            </a:r>
            <a:endParaRPr lang="es-ES" sz="2000">
              <a:latin typeface="+mj-lt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403648" y="616530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>
                <a:latin typeface="Times New Roman" pitchFamily="18" charset="0"/>
                <a:cs typeface="Times New Roman" pitchFamily="18" charset="0"/>
              </a:rPr>
              <a:t>Report will be sent to GENT</a:t>
            </a:r>
            <a:endParaRPr lang="es-E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Flecha a la derecha con muesca"/>
          <p:cNvSpPr/>
          <p:nvPr/>
        </p:nvSpPr>
        <p:spPr>
          <a:xfrm>
            <a:off x="467544" y="6381328"/>
            <a:ext cx="864096" cy="216024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8483012" y="645333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10/14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CuadroTexto"/>
          <p:cNvSpPr txBox="1"/>
          <p:nvPr/>
        </p:nvSpPr>
        <p:spPr>
          <a:xfrm>
            <a:off x="3131840" y="1772816"/>
            <a:ext cx="5424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+mj-lt"/>
                <a:cs typeface="Arial" pitchFamily="34" charset="0"/>
              </a:rPr>
              <a:t>Cladding layer to isolate plasmonic and photonic modes.</a:t>
            </a:r>
          </a:p>
          <a:p>
            <a:r>
              <a:rPr lang="es-ES" sz="2000" smtClean="0">
                <a:latin typeface="+mj-lt"/>
                <a:cs typeface="Arial" pitchFamily="34" charset="0"/>
              </a:rPr>
              <a:t> Thicker cladding layers don’t change the gain  but decrease the losses (CdSe-PMMA) </a:t>
            </a:r>
            <a:endParaRPr lang="es-ES" sz="2000">
              <a:latin typeface="+mj-lt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53077"/>
            <a:ext cx="2160240" cy="182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2843808" y="193653"/>
            <a:ext cx="482453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4000" b="1" smtClean="0">
                <a:solidFill>
                  <a:schemeClr val="bg1"/>
                </a:solidFill>
              </a:rPr>
              <a:t>Plasmonic Amplifiers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03848" y="836712"/>
            <a:ext cx="2624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New designs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056" y="2996952"/>
            <a:ext cx="3600000" cy="30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16" y="2924944"/>
            <a:ext cx="3600000" cy="32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8483012" y="645333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11/14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4758529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Role in the project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84 CuadroTexto"/>
          <p:cNvSpPr txBox="1"/>
          <p:nvPr/>
        </p:nvSpPr>
        <p:spPr>
          <a:xfrm>
            <a:off x="384458" y="1412776"/>
            <a:ext cx="844155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amplifiers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polymers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doped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QDs</a:t>
            </a:r>
          </a:p>
          <a:p>
            <a:pPr marL="342900" indent="-342900"/>
            <a:r>
              <a:rPr lang="es-ES" sz="20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(</a:t>
            </a:r>
            <a:r>
              <a:rPr lang="es-ES" sz="2000" b="1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4.1, 4.3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, 4.4, 5.1) </a:t>
            </a:r>
          </a:p>
          <a:p>
            <a:pPr marL="285750" indent="-285750">
              <a:buFontTx/>
              <a:buChar char="-"/>
            </a:pPr>
            <a:endParaRPr lang="es-ES" sz="200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of plasmonic amplifiers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 coupling to metal waveguides and plasmon propagation  / amplification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Demonstration of amplification in polymer thin films / stripes 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Fabrication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metal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metal-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nanocomposites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Plasmon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Photon-Plasmon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Photodetectors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and metal </a:t>
            </a:r>
            <a:r>
              <a:rPr lang="es-ES" sz="2000" b="1" err="1" smtClean="0">
                <a:latin typeface="Arial" pitchFamily="34" charset="0"/>
                <a:cs typeface="Arial" pitchFamily="34" charset="0"/>
              </a:rPr>
              <a:t>nanostructures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s-ES" sz="2000" b="1">
                <a:latin typeface="Arial" pitchFamily="34" charset="0"/>
                <a:cs typeface="Arial" pitchFamily="34" charset="0"/>
              </a:rPr>
              <a:t>	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                                      (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4.2, 4.5)</a:t>
            </a:r>
          </a:p>
          <a:p>
            <a:endParaRPr lang="es-ES" sz="1600" b="1" dirty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Stacks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QDs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layer-by-layer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photoconductors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photodetectors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conductive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plasmonic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capabilities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83012" y="645333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12/14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2378714" y="193653"/>
              <a:ext cx="733281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600" b="1" dirty="0" err="1" smtClean="0">
                  <a:solidFill>
                    <a:schemeClr val="bg1"/>
                  </a:solidFill>
                </a:rPr>
                <a:t>Plasmonic</a:t>
              </a:r>
              <a:r>
                <a:rPr lang="en-GB" sz="3600" b="1" dirty="0" smtClean="0">
                  <a:solidFill>
                    <a:schemeClr val="bg1"/>
                  </a:solidFill>
                </a:rPr>
                <a:t> PCPs for </a:t>
              </a:r>
              <a:r>
                <a:rPr lang="en-GB" sz="3600" b="1" dirty="0" err="1" smtClean="0">
                  <a:solidFill>
                    <a:schemeClr val="bg1"/>
                  </a:solidFill>
                </a:rPr>
                <a:t>photodetection</a:t>
              </a:r>
              <a:endParaRPr lang="en-GB" sz="3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8727"/>
            <a:ext cx="6288786" cy="14161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2"/>
          <p:cNvSpPr txBox="1"/>
          <p:nvPr/>
        </p:nvSpPr>
        <p:spPr>
          <a:xfrm>
            <a:off x="0" y="9302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s-ES" sz="1600" b="1" dirty="0" smtClean="0"/>
              <a:t>In-situ </a:t>
            </a:r>
            <a:r>
              <a:rPr lang="es-ES" sz="1600" b="1" dirty="0" err="1" smtClean="0"/>
              <a:t>synthesis</a:t>
            </a:r>
            <a:r>
              <a:rPr lang="es-ES" sz="1600" b="1" dirty="0" smtClean="0"/>
              <a:t> of PCP and Au </a:t>
            </a:r>
            <a:r>
              <a:rPr lang="es-ES" sz="1600" b="1" dirty="0" err="1" smtClean="0"/>
              <a:t>NPs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based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PMMA and </a:t>
            </a:r>
            <a:r>
              <a:rPr lang="es-ES" sz="1600" b="1" dirty="0" err="1" smtClean="0"/>
              <a:t>Novolak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showing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plasmonic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properties</a:t>
            </a:r>
            <a:r>
              <a:rPr lang="es-ES" sz="1600" b="1" dirty="0" smtClean="0"/>
              <a:t>.   </a:t>
            </a:r>
            <a:endParaRPr lang="es-ES" sz="1600" b="1" dirty="0"/>
          </a:p>
        </p:txBody>
      </p:sp>
      <p:graphicFrame>
        <p:nvGraphicFramePr>
          <p:cNvPr id="8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1897702"/>
              </p:ext>
            </p:extLst>
          </p:nvPr>
        </p:nvGraphicFramePr>
        <p:xfrm>
          <a:off x="-36512" y="2276872"/>
          <a:ext cx="3299139" cy="2304256"/>
        </p:xfrm>
        <a:graphic>
          <a:graphicData uri="http://schemas.openxmlformats.org/presentationml/2006/ole">
            <p:oleObj spid="_x0000_s48130" name="Graph" r:id="rId5" imgW="4153814" imgH="2901696" progId="Origin50.Graph">
              <p:embed/>
            </p:oleObj>
          </a:graphicData>
        </a:graphic>
      </p:graphicFrame>
      <p:graphicFrame>
        <p:nvGraphicFramePr>
          <p:cNvPr id="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3864621"/>
              </p:ext>
            </p:extLst>
          </p:nvPr>
        </p:nvGraphicFramePr>
        <p:xfrm>
          <a:off x="-94969" y="4437112"/>
          <a:ext cx="3298817" cy="2304256"/>
        </p:xfrm>
        <a:graphic>
          <a:graphicData uri="http://schemas.openxmlformats.org/presentationml/2006/ole">
            <p:oleObj spid="_x0000_s48131" name="Graph" r:id="rId6" imgW="4154400" imgH="2901600" progId="Origin50.Graph">
              <p:embed/>
            </p:oleObj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3347864" y="6084584"/>
            <a:ext cx="34563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0000"/>
                </a:solidFill>
              </a:rPr>
              <a:t>Dedoping</a:t>
            </a:r>
            <a:r>
              <a:rPr lang="es-ES" sz="1600" b="1" dirty="0" smtClean="0">
                <a:solidFill>
                  <a:srgbClr val="000000"/>
                </a:solidFill>
              </a:rPr>
              <a:t> (</a:t>
            </a:r>
            <a:r>
              <a:rPr lang="es-ES" sz="1600" b="1" dirty="0" err="1" smtClean="0">
                <a:solidFill>
                  <a:srgbClr val="000000"/>
                </a:solidFill>
              </a:rPr>
              <a:t>reduction</a:t>
            </a:r>
            <a:r>
              <a:rPr lang="es-ES" sz="1600" b="1" dirty="0" smtClean="0">
                <a:solidFill>
                  <a:srgbClr val="000000"/>
                </a:solidFill>
              </a:rPr>
              <a:t>) </a:t>
            </a:r>
            <a:r>
              <a:rPr lang="es-ES" sz="1600" b="1" dirty="0" err="1" smtClean="0">
                <a:solidFill>
                  <a:srgbClr val="000000"/>
                </a:solidFill>
              </a:rPr>
              <a:t>by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exposing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the</a:t>
            </a:r>
            <a:r>
              <a:rPr lang="es-ES" sz="1600" b="1" dirty="0" smtClean="0">
                <a:solidFill>
                  <a:srgbClr val="000000"/>
                </a:solidFill>
              </a:rPr>
              <a:t> film Au/3T/PMMA </a:t>
            </a:r>
            <a:r>
              <a:rPr lang="es-ES" sz="1600" b="1" dirty="0" err="1" smtClean="0">
                <a:solidFill>
                  <a:srgbClr val="000000"/>
                </a:solidFill>
              </a:rPr>
              <a:t>to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hydrazine</a:t>
            </a:r>
            <a:r>
              <a:rPr lang="es-ES" sz="1600" b="1" dirty="0" smtClean="0">
                <a:solidFill>
                  <a:srgbClr val="000000"/>
                </a:solidFill>
              </a:rPr>
              <a:t> vapor </a:t>
            </a:r>
            <a:endParaRPr lang="es-E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11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0362241"/>
              </p:ext>
            </p:extLst>
          </p:nvPr>
        </p:nvGraphicFramePr>
        <p:xfrm>
          <a:off x="3995936" y="2780928"/>
          <a:ext cx="4248472" cy="2745193"/>
        </p:xfrm>
        <a:graphic>
          <a:graphicData uri="http://schemas.openxmlformats.org/drawingml/2006/table">
            <a:tbl>
              <a:tblPr/>
              <a:tblGrid>
                <a:gridCol w="1062118"/>
                <a:gridCol w="1062118"/>
                <a:gridCol w="1062118"/>
                <a:gridCol w="1062118"/>
              </a:tblGrid>
              <a:tr h="640165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Conductivity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(S/cm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Gain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due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PC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(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laser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Laser at 533 nm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6,43518599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6,47054798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0.54951 %</a:t>
                      </a:r>
                      <a:endParaRPr lang="es-E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1,23971956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1,23971956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0.00000 %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0,03181512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0,03241319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1.87983 %</a:t>
                      </a:r>
                      <a:endParaRPr lang="es-E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1,45812591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1,45812764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0.00012 %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2,91537706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2,91537706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0.00000 %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Conector recto de flecha 5"/>
          <p:cNvCxnSpPr>
            <a:stCxn id="10" idx="1"/>
          </p:cNvCxnSpPr>
          <p:nvPr/>
        </p:nvCxnSpPr>
        <p:spPr>
          <a:xfrm flipH="1" flipV="1">
            <a:off x="2843808" y="5877272"/>
            <a:ext cx="504056" cy="49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9"/>
          <p:cNvSpPr txBox="1"/>
          <p:nvPr/>
        </p:nvSpPr>
        <p:spPr>
          <a:xfrm>
            <a:off x="8460432" y="4253026"/>
            <a:ext cx="68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x 3.5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14" name="Conector recto de flecha 21"/>
          <p:cNvCxnSpPr>
            <a:stCxn id="13" idx="1"/>
          </p:cNvCxnSpPr>
          <p:nvPr/>
        </p:nvCxnSpPr>
        <p:spPr>
          <a:xfrm flipH="1" flipV="1">
            <a:off x="8100392" y="4077072"/>
            <a:ext cx="360040" cy="376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23"/>
          <p:cNvCxnSpPr>
            <a:stCxn id="13" idx="1"/>
          </p:cNvCxnSpPr>
          <p:nvPr/>
        </p:nvCxnSpPr>
        <p:spPr>
          <a:xfrm flipH="1">
            <a:off x="8100392" y="4453081"/>
            <a:ext cx="360040" cy="304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8483012" y="645333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13/14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2378714" y="193653"/>
              <a:ext cx="733281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600" b="1" dirty="0" smtClean="0">
                  <a:solidFill>
                    <a:schemeClr val="bg1"/>
                  </a:solidFill>
                </a:rPr>
                <a:t>PCPs for </a:t>
              </a:r>
              <a:r>
                <a:rPr lang="en-GB" sz="3600" b="1" dirty="0" err="1" smtClean="0">
                  <a:solidFill>
                    <a:schemeClr val="bg1"/>
                  </a:solidFill>
                </a:rPr>
                <a:t>photodetection</a:t>
              </a:r>
              <a:endParaRPr lang="en-GB" sz="3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1 Título"/>
          <p:cNvSpPr txBox="1">
            <a:spLocks/>
          </p:cNvSpPr>
          <p:nvPr/>
        </p:nvSpPr>
        <p:spPr bwMode="auto">
          <a:xfrm>
            <a:off x="179512" y="1052736"/>
            <a:ext cx="7776864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indent="-342900" defTabSz="914257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Development of </a:t>
            </a:r>
            <a:r>
              <a:rPr lang="en-GB" sz="2000" b="1" dirty="0" err="1" smtClean="0">
                <a:solidFill>
                  <a:srgbClr val="000000"/>
                </a:solidFill>
              </a:rPr>
              <a:t>Patternable</a:t>
            </a:r>
            <a:r>
              <a:rPr lang="en-GB" sz="2000" b="1" dirty="0" smtClean="0">
                <a:solidFill>
                  <a:srgbClr val="000000"/>
                </a:solidFill>
              </a:rPr>
              <a:t> Conductive Polymers –Recent Publication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6696744" cy="1887844"/>
          </a:xfrm>
          <a:prstGeom prst="rect">
            <a:avLst/>
          </a:prstGeom>
        </p:spPr>
      </p:pic>
      <p:sp>
        <p:nvSpPr>
          <p:cNvPr id="8" name="Rectángulo 3"/>
          <p:cNvSpPr/>
          <p:nvPr/>
        </p:nvSpPr>
        <p:spPr>
          <a:xfrm>
            <a:off x="467544" y="4880193"/>
            <a:ext cx="2699792" cy="276999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_tradnl" sz="1200" dirty="0" err="1" smtClean="0"/>
              <a:t>Phys</a:t>
            </a:r>
            <a:r>
              <a:rPr lang="es-ES_tradnl" sz="1200" dirty="0" smtClean="0"/>
              <a:t>. </a:t>
            </a:r>
            <a:r>
              <a:rPr lang="es-ES_tradnl" sz="1200" dirty="0" err="1" smtClean="0"/>
              <a:t>Chem</a:t>
            </a:r>
            <a:r>
              <a:rPr lang="es-ES_tradnl" sz="1200" dirty="0" smtClean="0"/>
              <a:t>. C 2012, </a:t>
            </a:r>
            <a:r>
              <a:rPr lang="es-ES" sz="1200" dirty="0"/>
              <a:t>116, 17547−</a:t>
            </a:r>
            <a:r>
              <a:rPr lang="es-ES" sz="1200" dirty="0" smtClean="0"/>
              <a:t>17553.</a:t>
            </a:r>
            <a:endParaRPr lang="es-ES_tradnl" sz="1200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179512" y="5306219"/>
            <a:ext cx="7776864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indent="-342900" defTabSz="914257">
              <a:lnSpc>
                <a:spcPct val="5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Development of QDs-Solid for </a:t>
            </a:r>
            <a:r>
              <a:rPr lang="en-GB" sz="2000" b="1" dirty="0" err="1" smtClean="0">
                <a:solidFill>
                  <a:srgbClr val="000000"/>
                </a:solidFill>
              </a:rPr>
              <a:t>Photodetectors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0" name="CuadroTexto 4"/>
          <p:cNvSpPr txBox="1"/>
          <p:nvPr/>
        </p:nvSpPr>
        <p:spPr>
          <a:xfrm>
            <a:off x="107504" y="5879013"/>
            <a:ext cx="908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Along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PbS-based</a:t>
            </a:r>
            <a:r>
              <a:rPr lang="es-ES" dirty="0" smtClean="0"/>
              <a:t> </a:t>
            </a:r>
            <a:r>
              <a:rPr lang="es-ES" dirty="0" err="1" smtClean="0"/>
              <a:t>layer</a:t>
            </a:r>
            <a:r>
              <a:rPr lang="es-ES" dirty="0" smtClean="0"/>
              <a:t> </a:t>
            </a:r>
            <a:r>
              <a:rPr lang="es-ES" dirty="0" err="1" smtClean="0"/>
              <a:t>stacks</a:t>
            </a:r>
            <a:r>
              <a:rPr lang="es-ES" dirty="0" smtClean="0"/>
              <a:t>, we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started</a:t>
            </a:r>
            <a:r>
              <a:rPr lang="es-ES" dirty="0" smtClean="0"/>
              <a:t>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synthesis</a:t>
            </a:r>
            <a:r>
              <a:rPr lang="es-ES" dirty="0" smtClean="0"/>
              <a:t> of </a:t>
            </a:r>
            <a:r>
              <a:rPr lang="es-ES" dirty="0" err="1" smtClean="0"/>
              <a:t>CdSe</a:t>
            </a:r>
            <a:r>
              <a:rPr lang="es-ES" dirty="0" smtClean="0"/>
              <a:t>/</a:t>
            </a:r>
            <a:r>
              <a:rPr lang="es-ES" dirty="0" err="1" smtClean="0"/>
              <a:t>ZnS</a:t>
            </a:r>
            <a:r>
              <a:rPr lang="es-ES" dirty="0" smtClean="0"/>
              <a:t> CS</a:t>
            </a:r>
          </a:p>
          <a:p>
            <a:r>
              <a:rPr lang="es-ES" dirty="0" err="1" smtClean="0"/>
              <a:t>colloidal</a:t>
            </a:r>
            <a:r>
              <a:rPr lang="es-ES" dirty="0" smtClean="0"/>
              <a:t> </a:t>
            </a:r>
            <a:r>
              <a:rPr lang="es-ES" dirty="0" err="1" smtClean="0"/>
              <a:t>nanostructures</a:t>
            </a:r>
            <a:r>
              <a:rPr lang="es-ES" dirty="0" smtClean="0"/>
              <a:t> and </a:t>
            </a:r>
            <a:r>
              <a:rPr lang="es-ES" dirty="0" err="1" smtClean="0"/>
              <a:t>fabrication</a:t>
            </a:r>
            <a:r>
              <a:rPr lang="es-ES" dirty="0" smtClean="0"/>
              <a:t> </a:t>
            </a:r>
            <a:r>
              <a:rPr lang="es-ES" dirty="0" err="1" smtClean="0"/>
              <a:t>layer</a:t>
            </a:r>
            <a:r>
              <a:rPr lang="es-ES" dirty="0" smtClean="0"/>
              <a:t> </a:t>
            </a:r>
            <a:r>
              <a:rPr lang="es-ES" dirty="0" err="1" smtClean="0"/>
              <a:t>stacks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a </a:t>
            </a:r>
            <a:r>
              <a:rPr lang="es-ES" dirty="0" err="1" smtClean="0"/>
              <a:t>LbL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1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5796136" cy="147240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483012" y="645333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14/14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4758529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Role in the project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84 CuadroTexto"/>
          <p:cNvSpPr txBox="1"/>
          <p:nvPr/>
        </p:nvSpPr>
        <p:spPr>
          <a:xfrm>
            <a:off x="384458" y="1412776"/>
            <a:ext cx="844155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amplifiers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polymers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doped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 QDs</a:t>
            </a:r>
          </a:p>
          <a:p>
            <a:pPr marL="342900" indent="-342900"/>
            <a:r>
              <a:rPr lang="es-ES" sz="2000" b="1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s-E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0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4.1, 4.3</a:t>
            </a:r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4.4, 5.1) </a:t>
            </a:r>
          </a:p>
          <a:p>
            <a:pPr marL="285750" indent="-285750">
              <a:buFontTx/>
              <a:buChar char="-"/>
            </a:pPr>
            <a:endParaRPr lang="es-ES" sz="200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Design of plasmonic amplifiers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Light coupling to metal waveguides and plasmon propagation  / amplification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Demonstration of amplification in polymer thin films / stripes </a:t>
            </a:r>
          </a:p>
          <a:p>
            <a:pPr marL="285750" indent="-285750">
              <a:buFontTx/>
              <a:buChar char="-"/>
            </a:pP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Fabrication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of metal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metal-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nanocomposites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Plasmon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Photon-Plasmon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Photodetectors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and metal </a:t>
            </a:r>
            <a:r>
              <a:rPr lang="es-ES" sz="2000" b="1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nanostructures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s-ES" sz="20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000" b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(</a:t>
            </a:r>
            <a:r>
              <a:rPr lang="es-ES" sz="2000" b="1" dirty="0" err="1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Task</a:t>
            </a:r>
            <a:r>
              <a:rPr lang="es-ES" sz="2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4.2, 4.5)</a:t>
            </a:r>
          </a:p>
          <a:p>
            <a:endParaRPr lang="es-ES" sz="1600" b="1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Stacks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QDs</a:t>
            </a:r>
            <a:r>
              <a:rPr lang="es-ES" sz="2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layer-by-layer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photoconductors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photodetectors</a:t>
            </a:r>
            <a:endParaRPr lang="es-ES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Patternable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conductive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plasmonic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capabilities</a:t>
            </a:r>
            <a:r>
              <a:rPr lang="es-ES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3059832" y="836712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Previous work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9552" y="14847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 Planar plasmonic (and dielectric)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waveguides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using a QD-PMMA nanocomposite as active layer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60" y="2924944"/>
            <a:ext cx="2880000" cy="19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304" y="2636912"/>
            <a:ext cx="2880000" cy="22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7596336" y="3212976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latin typeface="Arial" pitchFamily="34" charset="0"/>
                <a:cs typeface="Arial" pitchFamily="34" charset="0"/>
              </a:rPr>
              <a:t>t=30 nm</a:t>
            </a:r>
            <a:endParaRPr lang="es-E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524328" y="414908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latin typeface="Arial" pitchFamily="34" charset="0"/>
                <a:cs typeface="Arial" pitchFamily="34" charset="0"/>
              </a:rPr>
              <a:t>d=1-2 µm</a:t>
            </a:r>
            <a:endParaRPr lang="es-E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88024" y="2348880"/>
            <a:ext cx="212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smtClean="0"/>
              <a:t>Symmetric structure</a:t>
            </a:r>
            <a:endParaRPr lang="es-ES" b="1" u="sng"/>
          </a:p>
        </p:txBody>
      </p:sp>
      <p:sp>
        <p:nvSpPr>
          <p:cNvPr id="21" name="20 CuadroTexto"/>
          <p:cNvSpPr txBox="1"/>
          <p:nvPr/>
        </p:nvSpPr>
        <p:spPr>
          <a:xfrm>
            <a:off x="1717618" y="2348880"/>
            <a:ext cx="224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smtClean="0"/>
              <a:t>Asymmetric structure</a:t>
            </a:r>
            <a:endParaRPr lang="es-ES" b="1" u="sng"/>
          </a:p>
        </p:txBody>
      </p:sp>
      <p:sp>
        <p:nvSpPr>
          <p:cNvPr id="22" name="21 CuadroTexto"/>
          <p:cNvSpPr txBox="1"/>
          <p:nvPr/>
        </p:nvSpPr>
        <p:spPr>
          <a:xfrm>
            <a:off x="899592" y="537321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CdSe</a:t>
            </a:r>
            <a:r>
              <a:rPr lang="es-ES" smtClean="0">
                <a:latin typeface="Arial" pitchFamily="34" charset="0"/>
                <a:cs typeface="Arial" pitchFamily="34" charset="0"/>
              </a:rPr>
              <a:t> QDs from Valencia </a:t>
            </a:r>
            <a:r>
              <a:rPr lang="el-GR" b="1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=600 nm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PbS-CdS</a:t>
            </a:r>
            <a:r>
              <a:rPr lang="es-ES" smtClean="0">
                <a:latin typeface="Arial" pitchFamily="34" charset="0"/>
                <a:cs typeface="Arial" pitchFamily="34" charset="0"/>
              </a:rPr>
              <a:t> QRs from UGENT </a:t>
            </a:r>
            <a:r>
              <a:rPr lang="el-GR" b="1" smtClean="0">
                <a:latin typeface="Arial" pitchFamily="34" charset="0"/>
                <a:cs typeface="Arial" pitchFamily="34" charset="0"/>
              </a:rPr>
              <a:t>λ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=1300 nm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3/14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3059832" y="836712"/>
            <a:ext cx="2868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Previous work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0" y="1484784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Design of the plasmonic amplifiers in colaboration of AIT (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task 4.1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 Light coupled to the waveguide using a fiber tip or pumping the QDs (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task 4.4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Gain/losses characterization using the variable stripe length method (VSL) </a:t>
            </a:r>
          </a:p>
          <a:p>
            <a:r>
              <a:rPr lang="es-ES" sz="200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tasks 4.3-4.4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) 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833" y="2564904"/>
            <a:ext cx="6252615" cy="259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3284984"/>
            <a:ext cx="3816424" cy="182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4/14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84 CuadroTexto"/>
          <p:cNvSpPr txBox="1"/>
          <p:nvPr/>
        </p:nvSpPr>
        <p:spPr>
          <a:xfrm>
            <a:off x="611560" y="3650248"/>
            <a:ext cx="806489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Model to fit the data</a:t>
            </a:r>
          </a:p>
          <a:p>
            <a:pPr marL="342900" indent="-342900"/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Dielectric and plasmonic waveguides using QRs from U-GENT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New plasmonic waveguide designs</a:t>
            </a:r>
          </a:p>
          <a:p>
            <a:pPr marL="342900" indent="-342900"/>
            <a:r>
              <a:rPr lang="es-ES" sz="2000" b="1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                   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43808" y="2844225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New approaches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79482" y="908720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Objective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87624" y="163054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 Plasmonic gain at 1400-1500 nm</a:t>
            </a:r>
            <a:endParaRPr lang="es-E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5/14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683568" y="1916832"/>
            <a:ext cx="3600400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3874832" y="836712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Model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040" y="1412776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PL measured as a function of the pumping length (VSL method) 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15816" y="3327657"/>
          <a:ext cx="1944216" cy="677407"/>
        </p:xfrm>
        <a:graphic>
          <a:graphicData uri="http://schemas.openxmlformats.org/presentationml/2006/ole">
            <p:oleObj spid="_x0000_s26626" name="Ecuación" r:id="rId4" imgW="1282680" imgH="41904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83568" y="1988840"/>
          <a:ext cx="3506209" cy="936104"/>
        </p:xfrm>
        <a:graphic>
          <a:graphicData uri="http://schemas.openxmlformats.org/presentationml/2006/ole">
            <p:oleObj spid="_x0000_s26627" name="Ecuación" r:id="rId5" imgW="1574640" imgH="393480" progId="Equation.3">
              <p:embed/>
            </p:oleObj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292080" y="1844824"/>
            <a:ext cx="3472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cs typeface="Arial" pitchFamily="34" charset="0"/>
              </a:rPr>
              <a:t>I</a:t>
            </a:r>
            <a:r>
              <a:rPr lang="es-ES" b="1" baseline="-25000" smtClean="0">
                <a:cs typeface="Arial" pitchFamily="34" charset="0"/>
              </a:rPr>
              <a:t>SS</a:t>
            </a:r>
            <a:r>
              <a:rPr lang="es-ES" smtClean="0">
                <a:cs typeface="Arial" pitchFamily="34" charset="0"/>
              </a:rPr>
              <a:t>=Spontaneous emission intensity</a:t>
            </a:r>
          </a:p>
          <a:p>
            <a:r>
              <a:rPr lang="es-ES" b="1" smtClean="0">
                <a:cs typeface="Arial" pitchFamily="34" charset="0"/>
              </a:rPr>
              <a:t>g</a:t>
            </a:r>
            <a:r>
              <a:rPr lang="es-ES" smtClean="0">
                <a:cs typeface="Arial" pitchFamily="34" charset="0"/>
              </a:rPr>
              <a:t>= gain</a:t>
            </a:r>
          </a:p>
          <a:p>
            <a:r>
              <a:rPr lang="es-ES" b="1" smtClean="0">
                <a:cs typeface="Arial" pitchFamily="34" charset="0"/>
              </a:rPr>
              <a:t>α</a:t>
            </a:r>
            <a:r>
              <a:rPr lang="es-ES" smtClean="0">
                <a:cs typeface="Arial" pitchFamily="34" charset="0"/>
              </a:rPr>
              <a:t>= losses</a:t>
            </a:r>
          </a:p>
          <a:p>
            <a:r>
              <a:rPr lang="es-ES" b="1" smtClean="0">
                <a:cs typeface="Arial" pitchFamily="34" charset="0"/>
              </a:rPr>
              <a:t>I(x)</a:t>
            </a:r>
            <a:r>
              <a:rPr lang="es-ES" smtClean="0">
                <a:cs typeface="Arial" pitchFamily="34" charset="0"/>
              </a:rPr>
              <a:t>=light intensity</a:t>
            </a:r>
            <a:endParaRPr lang="es-ES"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1600" y="3460938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g,I</a:t>
            </a:r>
            <a:r>
              <a:rPr lang="es-ES" sz="2000" baseline="-25000" smtClean="0">
                <a:latin typeface="Arial" pitchFamily="34" charset="0"/>
                <a:cs typeface="Arial" pitchFamily="34" charset="0"/>
              </a:rPr>
              <a:t>SS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≠f(x)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2195736" y="3645024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899592" y="4509120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latin typeface="+mj-lt"/>
                <a:cs typeface="Arial" pitchFamily="34" charset="0"/>
              </a:rPr>
              <a:t>It can fit the gain, but it doesn’t take in account saturation observed experimentally</a:t>
            </a:r>
            <a:endParaRPr lang="es-ES">
              <a:latin typeface="+mj-lt"/>
              <a:cs typeface="Arial" pitchFamily="34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346255"/>
            <a:ext cx="3456384" cy="289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6/14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683568" y="1916832"/>
            <a:ext cx="3600400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3874832" y="836712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Model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040" y="1412776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PL measured as a function of the pumping length (VSL method) 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83568" y="1988840"/>
          <a:ext cx="3506209" cy="936104"/>
        </p:xfrm>
        <a:graphic>
          <a:graphicData uri="http://schemas.openxmlformats.org/presentationml/2006/ole">
            <p:oleObj spid="_x0000_s27651" name="Ecuación" r:id="rId4" imgW="1574640" imgH="393480" progId="Equation.3">
              <p:embed/>
            </p:oleObj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292080" y="1844824"/>
            <a:ext cx="34724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cs typeface="Arial" pitchFamily="34" charset="0"/>
              </a:rPr>
              <a:t>I</a:t>
            </a:r>
            <a:r>
              <a:rPr lang="es-ES" b="1" baseline="-25000" smtClean="0">
                <a:cs typeface="Arial" pitchFamily="34" charset="0"/>
              </a:rPr>
              <a:t>SS</a:t>
            </a:r>
            <a:r>
              <a:rPr lang="es-ES" smtClean="0">
                <a:cs typeface="Arial" pitchFamily="34" charset="0"/>
              </a:rPr>
              <a:t>=Spontaneous emission intensity</a:t>
            </a:r>
          </a:p>
          <a:p>
            <a:r>
              <a:rPr lang="es-ES" b="1" smtClean="0">
                <a:cs typeface="Arial" pitchFamily="34" charset="0"/>
              </a:rPr>
              <a:t>g</a:t>
            </a:r>
            <a:r>
              <a:rPr lang="es-ES" smtClean="0">
                <a:cs typeface="Arial" pitchFamily="34" charset="0"/>
              </a:rPr>
              <a:t>= gain</a:t>
            </a:r>
          </a:p>
          <a:p>
            <a:r>
              <a:rPr lang="es-ES" b="1" smtClean="0">
                <a:cs typeface="Arial" pitchFamily="34" charset="0"/>
              </a:rPr>
              <a:t>α</a:t>
            </a:r>
            <a:r>
              <a:rPr lang="es-ES" smtClean="0">
                <a:cs typeface="Arial" pitchFamily="34" charset="0"/>
              </a:rPr>
              <a:t>= losses</a:t>
            </a:r>
          </a:p>
          <a:p>
            <a:r>
              <a:rPr lang="es-ES" b="1" smtClean="0">
                <a:cs typeface="Arial" pitchFamily="34" charset="0"/>
              </a:rPr>
              <a:t>I(x)</a:t>
            </a:r>
            <a:r>
              <a:rPr lang="es-ES" smtClean="0">
                <a:cs typeface="Arial" pitchFamily="34" charset="0"/>
              </a:rPr>
              <a:t>=light intensity</a:t>
            </a:r>
          </a:p>
          <a:p>
            <a:r>
              <a:rPr lang="es-ES" b="1" smtClean="0">
                <a:cs typeface="Arial" pitchFamily="34" charset="0"/>
              </a:rPr>
              <a:t>L</a:t>
            </a:r>
            <a:r>
              <a:rPr lang="es-ES" smtClean="0">
                <a:cs typeface="Arial" pitchFamily="34" charset="0"/>
              </a:rPr>
              <a:t>=Auger time·Speed of light</a:t>
            </a:r>
          </a:p>
          <a:p>
            <a:endParaRPr lang="es-ES">
              <a:cs typeface="Arial" pitchFamily="34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475656" y="4005064"/>
          <a:ext cx="1873250" cy="647700"/>
        </p:xfrm>
        <a:graphic>
          <a:graphicData uri="http://schemas.openxmlformats.org/presentationml/2006/ole">
            <p:oleObj spid="_x0000_s27652" name="Ecuación" r:id="rId5" imgW="901440" imgH="29196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475656" y="5661248"/>
          <a:ext cx="2400300" cy="508000"/>
        </p:xfrm>
        <a:graphic>
          <a:graphicData uri="http://schemas.openxmlformats.org/presentationml/2006/ole">
            <p:oleObj spid="_x0000_s27653" name="Ecuación" r:id="rId6" imgW="1155600" imgH="228600" progId="Equation.3">
              <p:embed/>
            </p:oleObj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539552" y="3573016"/>
            <a:ext cx="519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Saturation due to Auger effect (APL, 86,073102,2005)</a:t>
            </a:r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39552" y="48691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Gain and spontaneous emission proportional to the shape of the laser</a:t>
            </a:r>
            <a:endParaRPr lang="es-E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429000"/>
            <a:ext cx="3744416" cy="317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7/14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2051720" y="836712"/>
            <a:ext cx="4782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New QRs from UGENT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-756592" y="3269883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mtClean="0">
                <a:latin typeface="Arial" pitchFamily="34" charset="0"/>
                <a:cs typeface="Arial" pitchFamily="34" charset="0"/>
              </a:rPr>
              <a:t>  PbS-CdS partially exchanged rods PER</a:t>
            </a:r>
          </a:p>
          <a:p>
            <a:pPr algn="ctr"/>
            <a:endParaRPr lang="es-ES" b="1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60040" y="1516722"/>
            <a:ext cx="878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Nanostructures mixind in PMMA with filling factors between 0.01 and 0.08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60" y="3382598"/>
            <a:ext cx="2880000" cy="24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2880000" cy="244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5399266" y="3275692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latin typeface="Arial" pitchFamily="34" charset="0"/>
                <a:cs typeface="Arial" pitchFamily="34" charset="0"/>
              </a:rPr>
              <a:t>PbS-CdSe dots in rod</a:t>
            </a:r>
            <a:endParaRPr lang="es-ES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844824"/>
            <a:ext cx="1980000" cy="1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772816"/>
            <a:ext cx="1980000" cy="1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1092441" y="5805264"/>
            <a:ext cx="239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Absorption: UV-800 nm</a:t>
            </a:r>
          </a:p>
          <a:p>
            <a:r>
              <a:rPr lang="es-ES" smtClean="0"/>
              <a:t>PL:  800-1400 nm</a:t>
            </a:r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5436096" y="5877272"/>
            <a:ext cx="251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Absorption: UV-1400 nm</a:t>
            </a:r>
          </a:p>
          <a:p>
            <a:r>
              <a:rPr lang="es-ES" smtClean="0"/>
              <a:t>PL:  1000-1600 nm</a:t>
            </a:r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8/14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1534221" y="836712"/>
            <a:ext cx="5630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PbS-CdS PER from UGENT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968" y="1604807"/>
            <a:ext cx="2880000" cy="247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4355976" y="206084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+mj-lt"/>
                <a:cs typeface="Arial" pitchFamily="34" charset="0"/>
              </a:rPr>
              <a:t>Small narrowing and saturation with high pumping powers</a:t>
            </a:r>
            <a:endParaRPr lang="es-ES" sz="2000">
              <a:latin typeface="+mj-lt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4056" y="1484784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latin typeface="Arial" pitchFamily="34" charset="0"/>
                <a:cs typeface="Arial" pitchFamily="34" charset="0"/>
              </a:rPr>
              <a:t>Dependence on pumping power </a:t>
            </a:r>
            <a:endParaRPr lang="es-E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4005064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latin typeface="Arial" pitchFamily="34" charset="0"/>
                <a:cs typeface="Arial" pitchFamily="34" charset="0"/>
              </a:rPr>
              <a:t>Dependence on stripe length</a:t>
            </a:r>
            <a:endParaRPr lang="es-ES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296" y="5517232"/>
            <a:ext cx="792088" cy="47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77755"/>
            <a:ext cx="792088" cy="53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5687616" y="4365104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+mj-lt"/>
                <a:cs typeface="Arial" pitchFamily="34" charset="0"/>
              </a:rPr>
              <a:t>New model fits well the experimental data with high at x=0, </a:t>
            </a:r>
            <a:r>
              <a:rPr lang="es-ES" sz="2000" baseline="-25000" smtClean="0">
                <a:latin typeface="+mj-lt"/>
                <a:cs typeface="Arial" pitchFamily="34" charset="0"/>
              </a:rPr>
              <a:t> </a:t>
            </a:r>
            <a:r>
              <a:rPr lang="es-ES" sz="2000" smtClean="0">
                <a:latin typeface="+mj-lt"/>
                <a:cs typeface="Arial" pitchFamily="34" charset="0"/>
              </a:rPr>
              <a:t>but it decreases exponentially (L=100-150 µm)</a:t>
            </a:r>
            <a:endParaRPr lang="es-ES" sz="2000">
              <a:latin typeface="+mj-lt"/>
              <a:cs typeface="Arial" pitchFamily="34" charset="0"/>
            </a:endParaRPr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6156176" y="5805264"/>
          <a:ext cx="1873250" cy="647700"/>
        </p:xfrm>
        <a:graphic>
          <a:graphicData uri="http://schemas.openxmlformats.org/presentationml/2006/ole">
            <p:oleObj spid="_x0000_s31749" name="Ecuación" r:id="rId7" imgW="901440" imgH="291960" progId="Equation.3">
              <p:embed/>
            </p:oleObj>
          </a:graphicData>
        </a:graphic>
      </p:graphicFrame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221088"/>
            <a:ext cx="2880000" cy="24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856" y="4293096"/>
            <a:ext cx="2880000" cy="237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8483012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9/14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668</Words>
  <Application>Microsoft Office PowerPoint</Application>
  <PresentationFormat>Presentación en pantalla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Ecuación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-</cp:lastModifiedBy>
  <cp:revision>69</cp:revision>
  <dcterms:created xsi:type="dcterms:W3CDTF">2012-07-05T13:55:27Z</dcterms:created>
  <dcterms:modified xsi:type="dcterms:W3CDTF">2012-09-03T11:25:35Z</dcterms:modified>
</cp:coreProperties>
</file>