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CFF5-1FEC-0840-9AFB-6C6AA2574D5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0D27-839E-064B-930C-9FB12B10DB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566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10D2E-7BDF-124E-AA83-C167862CCA5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45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CCA2-DE00-4B1F-8F2A-712B1E90BCED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5.emf"/><Relationship Id="rId5" Type="http://schemas.openxmlformats.org/officeDocument/2006/relationships/image" Target="../media/image20.jpeg"/><Relationship Id="rId10" Type="http://schemas.openxmlformats.org/officeDocument/2006/relationships/image" Target="../media/image24.emf"/><Relationship Id="rId4" Type="http://schemas.openxmlformats.org/officeDocument/2006/relationships/image" Target="../media/image19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e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340768"/>
            <a:ext cx="8280920" cy="21602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6632"/>
            <a:ext cx="3366569" cy="1115111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38366" y="1628800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56384" cy="17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4359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cudo03"/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698432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45224"/>
            <a:ext cx="14097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14017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8"/>
            <a:ext cx="145573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861048"/>
            <a:ext cx="14557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276872"/>
            <a:ext cx="14097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6771" y="908720"/>
            <a:ext cx="1417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4422" y="6301252"/>
            <a:ext cx="3437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1200" dirty="0" err="1" smtClean="0"/>
              <a:t>Increase</a:t>
            </a:r>
            <a:r>
              <a:rPr lang="es-ES" sz="1200" dirty="0" smtClean="0"/>
              <a:t> </a:t>
            </a:r>
            <a:r>
              <a:rPr lang="es-ES" sz="1200" dirty="0"/>
              <a:t>of </a:t>
            </a:r>
            <a:r>
              <a:rPr lang="es-ES" sz="1200" dirty="0" smtClean="0"/>
              <a:t>LSPR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/>
              <a:t>growth</a:t>
            </a:r>
            <a:r>
              <a:rPr lang="es-ES" sz="1200" dirty="0"/>
              <a:t> time: </a:t>
            </a:r>
            <a:r>
              <a:rPr lang="es-ES" sz="1200" dirty="0" err="1" smtClean="0"/>
              <a:t>Increase</a:t>
            </a:r>
            <a:r>
              <a:rPr lang="es-ES" sz="1200" dirty="0" smtClean="0"/>
              <a:t> of </a:t>
            </a:r>
            <a:r>
              <a:rPr lang="es-ES" sz="1200" dirty="0" err="1" smtClean="0"/>
              <a:t>size</a:t>
            </a:r>
            <a:r>
              <a:rPr lang="es-ES" sz="1200" dirty="0" smtClean="0"/>
              <a:t> + </a:t>
            </a:r>
            <a:r>
              <a:rPr lang="es-ES" sz="1200" dirty="0" err="1" smtClean="0"/>
              <a:t>density</a:t>
            </a:r>
            <a:r>
              <a:rPr lang="es-ES" sz="1200" dirty="0" smtClean="0"/>
              <a:t> of </a:t>
            </a:r>
            <a:r>
              <a:rPr lang="es-ES" sz="1200" dirty="0" err="1" smtClean="0"/>
              <a:t>Nanoparticles</a:t>
            </a:r>
            <a:endParaRPr lang="es-ES" sz="12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221807" y="906966"/>
            <a:ext cx="247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Ag/PVA nanocomposite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3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74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5" name="32 Imagen" descr="ICMUV_v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1 Título"/>
            <p:cNvSpPr txBox="1">
              <a:spLocks/>
            </p:cNvSpPr>
            <p:nvPr/>
          </p:nvSpPr>
          <p:spPr bwMode="auto">
            <a:xfrm>
              <a:off x="2392057" y="62261"/>
              <a:ext cx="7469199" cy="62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indent="-342479" defTabSz="914257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Development of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metal layers by chemical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growing of </a:t>
              </a:r>
              <a:r>
                <a:rPr lang="en-GB" sz="2000" b="1" dirty="0">
                  <a:solidFill>
                    <a:schemeClr val="bg1"/>
                  </a:solidFill>
                </a:rPr>
                <a:t>metal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NPs: Towards </a:t>
              </a:r>
              <a:r>
                <a:rPr lang="en-GB" sz="2000" b="1" dirty="0" err="1">
                  <a:solidFill>
                    <a:schemeClr val="bg1"/>
                  </a:solidFill>
                </a:rPr>
                <a:t>prepatterned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nanostructures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17" y="1142001"/>
            <a:ext cx="3018859" cy="2113200"/>
          </a:xfrm>
          <a:prstGeom prst="rect">
            <a:avLst/>
          </a:prstGeom>
        </p:spPr>
      </p:pic>
      <p:sp>
        <p:nvSpPr>
          <p:cNvPr id="129" name="Cuadro de texto 14348"/>
          <p:cNvSpPr txBox="1"/>
          <p:nvPr/>
        </p:nvSpPr>
        <p:spPr>
          <a:xfrm>
            <a:off x="3864532" y="1001002"/>
            <a:ext cx="543739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 err="1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initial</a:t>
            </a:r>
            <a:endParaRPr lang="es-ES_tradnl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1" name="Cuadro de texto 14351"/>
          <p:cNvSpPr txBox="1"/>
          <p:nvPr/>
        </p:nvSpPr>
        <p:spPr>
          <a:xfrm>
            <a:off x="3872953" y="2258372"/>
            <a:ext cx="483870" cy="266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68 H</a:t>
            </a:r>
            <a:endParaRPr lang="es-ES_tradnl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CuadroTexto 23"/>
          <p:cNvSpPr txBox="1"/>
          <p:nvPr/>
        </p:nvSpPr>
        <p:spPr>
          <a:xfrm rot="5400000">
            <a:off x="7659750" y="2256876"/>
            <a:ext cx="185220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E-</a:t>
            </a:r>
            <a:r>
              <a:rPr lang="es-ES" sz="1400" b="1" dirty="0" err="1" smtClean="0"/>
              <a:t>beam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Lithography</a:t>
            </a:r>
            <a:endParaRPr lang="es-ES" sz="1400" b="1" dirty="0"/>
          </a:p>
        </p:txBody>
      </p:sp>
      <p:sp>
        <p:nvSpPr>
          <p:cNvPr id="140" name="102 CuadroTexto"/>
          <p:cNvSpPr txBox="1"/>
          <p:nvPr/>
        </p:nvSpPr>
        <p:spPr>
          <a:xfrm>
            <a:off x="187889" y="360913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Au/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Novolac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nanocomposite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422" y="4071779"/>
            <a:ext cx="3138439" cy="2181600"/>
          </a:xfrm>
          <a:prstGeom prst="rect">
            <a:avLst/>
          </a:prstGeom>
        </p:spPr>
      </p:pic>
      <p:sp>
        <p:nvSpPr>
          <p:cNvPr id="143" name="Cuadro de texto 14348"/>
          <p:cNvSpPr txBox="1"/>
          <p:nvPr/>
        </p:nvSpPr>
        <p:spPr>
          <a:xfrm>
            <a:off x="3871073" y="4215782"/>
            <a:ext cx="543739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 err="1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initial</a:t>
            </a:r>
            <a:endParaRPr lang="es-ES_tradnl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5" name="Cuadro de texto 14351"/>
          <p:cNvSpPr txBox="1"/>
          <p:nvPr/>
        </p:nvSpPr>
        <p:spPr>
          <a:xfrm>
            <a:off x="3936187" y="5485495"/>
            <a:ext cx="483870" cy="266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68 H</a:t>
            </a:r>
            <a:endParaRPr lang="es-ES_tradnl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9" name="CuadroTexto 148"/>
          <p:cNvSpPr txBox="1"/>
          <p:nvPr/>
        </p:nvSpPr>
        <p:spPr>
          <a:xfrm rot="5400000">
            <a:off x="7695059" y="5062642"/>
            <a:ext cx="185220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UV </a:t>
            </a:r>
            <a:r>
              <a:rPr lang="es-ES" sz="1400" b="1" dirty="0" err="1" smtClean="0"/>
              <a:t>Lithography</a:t>
            </a:r>
            <a:endParaRPr lang="es-ES" sz="1400" b="1" dirty="0"/>
          </a:p>
        </p:txBody>
      </p:sp>
      <p:sp>
        <p:nvSpPr>
          <p:cNvPr id="151" name="Cuadro de texto 14348"/>
          <p:cNvSpPr txBox="1"/>
          <p:nvPr/>
        </p:nvSpPr>
        <p:spPr>
          <a:xfrm>
            <a:off x="6825023" y="907427"/>
            <a:ext cx="582211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b="1" dirty="0" err="1" smtClean="0">
                <a:effectLst/>
                <a:latin typeface="Times New Roman"/>
                <a:ea typeface="Times New Roman"/>
              </a:rPr>
              <a:t>initial</a:t>
            </a:r>
            <a:endParaRPr lang="es-ES_tradnl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2" name="Cuadro de texto 14351"/>
          <p:cNvSpPr txBox="1"/>
          <p:nvPr/>
        </p:nvSpPr>
        <p:spPr>
          <a:xfrm>
            <a:off x="6838049" y="2323695"/>
            <a:ext cx="496726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68 H</a:t>
            </a:r>
            <a:endParaRPr lang="es-ES_tradnl" sz="10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3" name="Cuadro de texto 14348"/>
          <p:cNvSpPr txBox="1"/>
          <p:nvPr/>
        </p:nvSpPr>
        <p:spPr>
          <a:xfrm>
            <a:off x="6838049" y="3905516"/>
            <a:ext cx="582211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b="1" dirty="0" err="1" smtClean="0">
                <a:effectLst/>
                <a:latin typeface="Times New Roman"/>
                <a:ea typeface="Times New Roman"/>
              </a:rPr>
              <a:t>initial</a:t>
            </a:r>
            <a:endParaRPr lang="es-ES_tradnl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4" name="Cuadro de texto 14351"/>
          <p:cNvSpPr txBox="1"/>
          <p:nvPr/>
        </p:nvSpPr>
        <p:spPr>
          <a:xfrm>
            <a:off x="6855192" y="5346995"/>
            <a:ext cx="496726" cy="2769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68 H</a:t>
            </a:r>
            <a:endParaRPr lang="es-ES_tradnl" sz="10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264953" y="256483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 smtClean="0">
                <a:solidFill>
                  <a:srgbClr val="FF0000"/>
                </a:solidFill>
              </a:rPr>
              <a:t>Conductive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5" name="Rectángulo 154"/>
          <p:cNvSpPr/>
          <p:nvPr/>
        </p:nvSpPr>
        <p:spPr>
          <a:xfrm>
            <a:off x="5327283" y="578834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 smtClean="0">
                <a:solidFill>
                  <a:srgbClr val="FF0000"/>
                </a:solidFill>
              </a:rPr>
              <a:t>Conductive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191444" y="129999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Not</a:t>
            </a:r>
            <a:r>
              <a:rPr lang="es-ES" b="1" dirty="0" smtClean="0"/>
              <a:t> </a:t>
            </a:r>
            <a:r>
              <a:rPr lang="es-ES" b="1" dirty="0" err="1" smtClean="0"/>
              <a:t>conductive</a:t>
            </a:r>
            <a:endParaRPr lang="es-ES" dirty="0"/>
          </a:p>
        </p:txBody>
      </p:sp>
      <p:sp>
        <p:nvSpPr>
          <p:cNvPr id="156" name="Rectángulo 155"/>
          <p:cNvSpPr/>
          <p:nvPr/>
        </p:nvSpPr>
        <p:spPr>
          <a:xfrm>
            <a:off x="5244895" y="459597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Not</a:t>
            </a:r>
            <a:r>
              <a:rPr lang="es-ES" b="1" dirty="0" smtClean="0"/>
              <a:t> </a:t>
            </a:r>
            <a:r>
              <a:rPr lang="es-ES" b="1" dirty="0" err="1" smtClean="0"/>
              <a:t>conductive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8388424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10/11</a:t>
            </a:r>
            <a:endParaRPr lang="es-E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980728"/>
            <a:ext cx="14017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4077072"/>
            <a:ext cx="14097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2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860878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Conclusions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32048" y="1628800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Talk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Sevilla 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Spain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): 1-4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October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posters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at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CEN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Sevilla (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Spain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):1-4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Talk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Micro and Nano12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leaded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AIT )</a:t>
            </a:r>
          </a:p>
          <a:p>
            <a:pPr>
              <a:buFontTx/>
              <a:buChar char="-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abstracts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submitted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SPIE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Advanced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Lithography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San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Jose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 24-28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February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3528" y="1124744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Dissemination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3528" y="3748390"/>
            <a:ext cx="539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Navolchi-groups</a:t>
            </a:r>
            <a:endParaRPr lang="es-E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9552" y="418043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b="1" smtClean="0">
                <a:latin typeface="Arial" pitchFamily="34" charset="0"/>
                <a:cs typeface="Arial" pitchFamily="34" charset="0"/>
              </a:rPr>
              <a:t> AIT: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modelling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smtClean="0">
                <a:latin typeface="Arial" pitchFamily="34" charset="0"/>
                <a:cs typeface="Arial" pitchFamily="34" charset="0"/>
              </a:rPr>
              <a:t>UGENT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b="1" smtClean="0">
                <a:latin typeface="Arial" pitchFamily="34" charset="0"/>
                <a:cs typeface="Arial" pitchFamily="34" charset="0"/>
              </a:rPr>
              <a:t>IMEC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: IR QRs </a:t>
            </a:r>
            <a:endParaRPr lang="es-E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5188550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approaches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67544" y="575706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Choose “the best” QRs</a:t>
            </a:r>
          </a:p>
          <a:p>
            <a:pPr>
              <a:buFontTx/>
              <a:buChar char="-"/>
            </a:pPr>
            <a:r>
              <a:rPr lang="es-ES" sz="2400">
                <a:latin typeface="Arial" pitchFamily="34" charset="0"/>
                <a:cs typeface="Arial" pitchFamily="34" charset="0"/>
              </a:rPr>
              <a:t>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Dielectric and gold stripes</a:t>
            </a:r>
            <a:endParaRPr lang="es-E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11/11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Role in the project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84 CuadroTexto"/>
          <p:cNvSpPr txBox="1"/>
          <p:nvPr/>
        </p:nvSpPr>
        <p:spPr>
          <a:xfrm>
            <a:off x="384458" y="1412776"/>
            <a:ext cx="84415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amplifiers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polymers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doped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QDs</a:t>
            </a:r>
          </a:p>
          <a:p>
            <a:pPr marL="342900" indent="-342900"/>
            <a:r>
              <a:rPr lang="es-ES" sz="2000" b="1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s-E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0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4.1, 4.3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4.4, 5.1) </a:t>
            </a:r>
          </a:p>
          <a:p>
            <a:pPr marL="285750" indent="-285750">
              <a:buFontTx/>
              <a:buChar char="-"/>
            </a:pPr>
            <a:endParaRPr lang="es-ES" sz="200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Design of plasmonic amplifiers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Light coupling to metal waveguides and plasmon propagation  / amplification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Demonstration of amplification in polymer thin films / stripes 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Fabrication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of metal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metal-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nanocomposites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Plasmon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Photon-Plasmon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Photodetectors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and metal 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nanostructures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ES" sz="20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(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4.2, 4.5)</a:t>
            </a:r>
          </a:p>
          <a:p>
            <a:endParaRPr lang="es-ES" sz="1600" b="1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Stacks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layer-by-layer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photoconductors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photodetectors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conductive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plasmonic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123728" y="836712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CdSe QDs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(600 nm)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1421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39552" y="162880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Model applied to previous measurements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852936"/>
            <a:ext cx="3600000" cy="30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83568" y="2132856"/>
          <a:ext cx="2253452" cy="648072"/>
        </p:xfrm>
        <a:graphic>
          <a:graphicData uri="http://schemas.openxmlformats.org/presentationml/2006/ole">
            <p:oleObj spid="_x0000_s1033" name="Ecuación" r:id="rId6" imgW="1574708" imgH="393539" progId="Equation.3">
              <p:embed/>
            </p:oleObj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131840" y="2060848"/>
            <a:ext cx="2746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>
                <a:cs typeface="Arial" pitchFamily="34" charset="0"/>
              </a:rPr>
              <a:t>I</a:t>
            </a:r>
            <a:r>
              <a:rPr lang="es-ES" sz="1400" b="1" baseline="-25000" smtClean="0">
                <a:cs typeface="Arial" pitchFamily="34" charset="0"/>
              </a:rPr>
              <a:t>SS</a:t>
            </a:r>
            <a:r>
              <a:rPr lang="es-ES" sz="1400" smtClean="0">
                <a:cs typeface="Arial" pitchFamily="34" charset="0"/>
              </a:rPr>
              <a:t>=Spontaneous emission intensity</a:t>
            </a:r>
          </a:p>
          <a:p>
            <a:r>
              <a:rPr lang="es-ES" sz="1400" b="1" smtClean="0">
                <a:cs typeface="Arial" pitchFamily="34" charset="0"/>
              </a:rPr>
              <a:t>g</a:t>
            </a:r>
            <a:r>
              <a:rPr lang="es-ES" sz="1400" smtClean="0">
                <a:cs typeface="Arial" pitchFamily="34" charset="0"/>
              </a:rPr>
              <a:t>= gain</a:t>
            </a:r>
          </a:p>
          <a:p>
            <a:r>
              <a:rPr lang="es-ES" sz="1400" b="1" smtClean="0">
                <a:cs typeface="Arial" pitchFamily="34" charset="0"/>
              </a:rPr>
              <a:t>α</a:t>
            </a:r>
            <a:r>
              <a:rPr lang="es-ES" sz="1400" smtClean="0">
                <a:cs typeface="Arial" pitchFamily="34" charset="0"/>
              </a:rPr>
              <a:t>= losses</a:t>
            </a:r>
          </a:p>
          <a:p>
            <a:endParaRPr lang="es-ES" sz="1400">
              <a:cs typeface="Arial" pitchFamily="34" charset="0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211960" y="2420888"/>
          <a:ext cx="1080120" cy="373465"/>
        </p:xfrm>
        <a:graphic>
          <a:graphicData uri="http://schemas.openxmlformats.org/presentationml/2006/ole">
            <p:oleObj spid="_x0000_s1034" name="Ecuación" r:id="rId7" imgW="901180" imgH="291947" progId="Equation.3">
              <p:embed/>
            </p:oleObj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996952"/>
            <a:ext cx="3600000" cy="30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467544" y="605322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smtClean="0">
                <a:latin typeface="Arial" pitchFamily="34" charset="0"/>
                <a:cs typeface="Arial" pitchFamily="34" charset="0"/>
              </a:rPr>
              <a:t>g</a:t>
            </a:r>
            <a:r>
              <a:rPr lang="es-ES" i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s-ES" smtClean="0">
                <a:latin typeface="Arial" pitchFamily="34" charset="0"/>
                <a:cs typeface="Arial" pitchFamily="34" charset="0"/>
              </a:rPr>
              <a:t> increases with </a:t>
            </a:r>
            <a:r>
              <a:rPr lang="es-ES" i="1" smtClean="0">
                <a:latin typeface="Arial" pitchFamily="34" charset="0"/>
                <a:cs typeface="Arial" pitchFamily="34" charset="0"/>
              </a:rPr>
              <a:t>ff</a:t>
            </a:r>
            <a:r>
              <a:rPr lang="es-ES" smtClean="0">
                <a:latin typeface="Arial" pitchFamily="34" charset="0"/>
                <a:cs typeface="Arial" pitchFamily="34" charset="0"/>
              </a:rPr>
              <a:t>, but also losses due to reabsorption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308515" y="1844824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latin typeface="Arial" pitchFamily="34" charset="0"/>
                <a:cs typeface="Arial" pitchFamily="34" charset="0"/>
              </a:rPr>
              <a:t>t=30 nm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194701" y="1556792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latin typeface="Arial" pitchFamily="34" charset="0"/>
                <a:cs typeface="Arial" pitchFamily="34" charset="0"/>
              </a:rPr>
              <a:t>d=1-2 µm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3/11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220688" y="836712"/>
            <a:ext cx="4727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QRs from UGENT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(IR)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844824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Three types of nanostructures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PbS/CdS QRs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PbS/CdS PER QRs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PbS/CdSe QRs</a:t>
            </a:r>
          </a:p>
          <a:p>
            <a:pPr>
              <a:buFontTx/>
              <a:buChar char="-"/>
            </a:pPr>
            <a:endParaRPr lang="es-ES" sz="2000" b="1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b="1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New characterization and modelling of dielectric and plasmonic waveguides as function of the filling factor</a:t>
            </a:r>
          </a:p>
          <a:p>
            <a:pPr>
              <a:buFontTx/>
              <a:buChar char="-"/>
            </a:pPr>
            <a:endParaRPr lang="es-ES" sz="2000" b="1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Report sent to UGENT and IMEC for discussion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988653" y="836712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PbS/CdS QRs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(IR)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5040000" cy="42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36000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115616" y="4725144"/>
            <a:ext cx="259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PL: </a:t>
            </a:r>
            <a:r>
              <a:rPr lang="es-ES" smtClean="0"/>
              <a:t>1000-1700 nm</a:t>
            </a:r>
          </a:p>
          <a:p>
            <a:r>
              <a:rPr lang="es-ES" b="1" smtClean="0"/>
              <a:t>absorption edge:  </a:t>
            </a:r>
            <a:r>
              <a:rPr lang="es-ES" smtClean="0"/>
              <a:t>600 nm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036548" y="587727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g</a:t>
            </a:r>
            <a:r>
              <a:rPr lang="es-ES" b="1" baseline="-25000" smtClean="0"/>
              <a:t>0</a:t>
            </a:r>
            <a:r>
              <a:rPr lang="es-ES" b="1" smtClean="0"/>
              <a:t>: </a:t>
            </a:r>
            <a:r>
              <a:rPr lang="es-ES" smtClean="0"/>
              <a:t>~350 cm</a:t>
            </a:r>
            <a:r>
              <a:rPr lang="es-ES" baseline="30000" smtClean="0"/>
              <a:t>-1</a:t>
            </a:r>
          </a:p>
          <a:p>
            <a:r>
              <a:rPr lang="el-GR" b="1" smtClean="0"/>
              <a:t>α</a:t>
            </a:r>
            <a:r>
              <a:rPr lang="es-ES" b="1" smtClean="0"/>
              <a:t>:  </a:t>
            </a:r>
            <a:r>
              <a:rPr lang="es-ES" smtClean="0"/>
              <a:t>60 cm</a:t>
            </a:r>
            <a:r>
              <a:rPr lang="es-ES" baseline="30000" smtClean="0"/>
              <a:t>-1</a:t>
            </a: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876256" y="16288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latin typeface="Comic Sans MS" pitchFamily="66" charset="0"/>
              </a:rPr>
              <a:t>ff</a:t>
            </a:r>
            <a:r>
              <a:rPr lang="es-ES" sz="2400" b="1" smtClean="0">
                <a:latin typeface="Comic Sans MS" pitchFamily="66" charset="0"/>
              </a:rPr>
              <a:t>=0.04</a:t>
            </a:r>
            <a:endParaRPr lang="es-ES" sz="2400" b="1"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5/11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411760" y="836712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PbS/CdS PER QRs 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(IR)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6830" y="4870901"/>
            <a:ext cx="259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PL: </a:t>
            </a:r>
            <a:r>
              <a:rPr lang="es-ES" smtClean="0"/>
              <a:t>900-1600 nm</a:t>
            </a:r>
          </a:p>
          <a:p>
            <a:r>
              <a:rPr lang="es-ES" b="1" smtClean="0"/>
              <a:t>absorption edge:  </a:t>
            </a:r>
            <a:r>
              <a:rPr lang="es-ES" smtClean="0"/>
              <a:t>500 nm</a:t>
            </a:r>
            <a:endParaRPr lang="es-E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600000" cy="30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5040000" cy="42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940152" y="5734997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g</a:t>
            </a:r>
            <a:r>
              <a:rPr lang="es-ES" b="1" baseline="-25000" smtClean="0"/>
              <a:t>0</a:t>
            </a:r>
            <a:r>
              <a:rPr lang="es-ES" b="1" smtClean="0"/>
              <a:t>: </a:t>
            </a:r>
            <a:r>
              <a:rPr lang="es-ES" smtClean="0"/>
              <a:t>300-400 cm</a:t>
            </a:r>
            <a:r>
              <a:rPr lang="es-ES" baseline="30000" smtClean="0"/>
              <a:t>-1</a:t>
            </a:r>
          </a:p>
          <a:p>
            <a:r>
              <a:rPr lang="el-GR" b="1" smtClean="0"/>
              <a:t>α</a:t>
            </a:r>
            <a:r>
              <a:rPr lang="es-ES" b="1" smtClean="0"/>
              <a:t>:  </a:t>
            </a:r>
            <a:r>
              <a:rPr lang="es-ES" smtClean="0"/>
              <a:t>50-60 cm</a:t>
            </a:r>
            <a:r>
              <a:rPr lang="es-ES" baseline="30000" smtClean="0"/>
              <a:t>-1</a:t>
            </a: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876256" y="16288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latin typeface="Comic Sans MS" pitchFamily="66" charset="0"/>
              </a:rPr>
              <a:t>ff</a:t>
            </a:r>
            <a:r>
              <a:rPr lang="es-ES" sz="2400" b="1" smtClean="0">
                <a:latin typeface="Comic Sans MS" pitchFamily="66" charset="0"/>
              </a:rPr>
              <a:t>=0.06</a:t>
            </a:r>
            <a:endParaRPr lang="es-ES" sz="2400" b="1"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543399" y="836712"/>
            <a:ext cx="4116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PbS/CdSe QRs 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(IR)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90231" y="4582869"/>
            <a:ext cx="273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PL: </a:t>
            </a:r>
            <a:r>
              <a:rPr lang="es-ES" smtClean="0"/>
              <a:t>1000-1600 nm</a:t>
            </a:r>
          </a:p>
          <a:p>
            <a:r>
              <a:rPr lang="es-ES" b="1" smtClean="0"/>
              <a:t>absorption edge:  </a:t>
            </a:r>
            <a:r>
              <a:rPr lang="es-ES" smtClean="0"/>
              <a:t>1000 nm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892532" y="551897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g</a:t>
            </a:r>
            <a:r>
              <a:rPr lang="es-ES" b="1" baseline="-25000" smtClean="0"/>
              <a:t>0</a:t>
            </a:r>
            <a:r>
              <a:rPr lang="es-ES" b="1" smtClean="0"/>
              <a:t>: ~</a:t>
            </a:r>
            <a:r>
              <a:rPr lang="es-ES" smtClean="0"/>
              <a:t>300 cm</a:t>
            </a:r>
            <a:r>
              <a:rPr lang="es-ES" baseline="30000" smtClean="0"/>
              <a:t>-1</a:t>
            </a:r>
          </a:p>
          <a:p>
            <a:r>
              <a:rPr lang="el-GR" b="1" smtClean="0"/>
              <a:t>α</a:t>
            </a:r>
            <a:r>
              <a:rPr lang="es-ES" b="1" smtClean="0"/>
              <a:t>:  ~</a:t>
            </a:r>
            <a:r>
              <a:rPr lang="es-ES" smtClean="0"/>
              <a:t>100 cm</a:t>
            </a:r>
            <a:r>
              <a:rPr lang="es-ES" baseline="30000" smtClean="0"/>
              <a:t>-1</a:t>
            </a:r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700808"/>
            <a:ext cx="3600000" cy="306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536" y="1484784"/>
            <a:ext cx="5040000" cy="422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6876256" y="16288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latin typeface="Comic Sans MS" pitchFamily="66" charset="0"/>
              </a:rPr>
              <a:t>ff</a:t>
            </a:r>
            <a:r>
              <a:rPr lang="es-ES" sz="2400" b="1" smtClean="0">
                <a:latin typeface="Comic Sans MS" pitchFamily="66" charset="0"/>
              </a:rPr>
              <a:t>=0.06</a:t>
            </a:r>
            <a:endParaRPr lang="es-ES" sz="2400" b="1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32440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7/11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Role in the project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84 CuadroTexto"/>
          <p:cNvSpPr txBox="1"/>
          <p:nvPr/>
        </p:nvSpPr>
        <p:spPr>
          <a:xfrm>
            <a:off x="384458" y="1412776"/>
            <a:ext cx="84415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amplifiers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polymers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doped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QDs</a:t>
            </a:r>
          </a:p>
          <a:p>
            <a:pPr marL="342900" indent="-342900"/>
            <a:r>
              <a:rPr lang="es-ES" sz="20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(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4.1, 4.3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4.4, 5.1) </a:t>
            </a:r>
          </a:p>
          <a:p>
            <a:pPr marL="285750" indent="-285750">
              <a:buFontTx/>
              <a:buChar char="-"/>
            </a:pPr>
            <a:endParaRPr lang="es-ES" sz="200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plasmonic amplifiers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coupling to metal waveguides and plasmon propagation  / amplification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Demonstration of amplification in polymer thin films / stripes 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Fabrication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metal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metal-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nanocomposites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Plasmon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Photon-Plasmon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Photodetectors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and metal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nanostructures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ES" sz="2000" b="1">
                <a:latin typeface="Arial" pitchFamily="34" charset="0"/>
                <a:cs typeface="Arial" pitchFamily="34" charset="0"/>
              </a:rPr>
              <a:t>	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s-E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4.2, 4.5)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Stacks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layer-by-layer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photoconductors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photodetectors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conductive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plasmonic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8/11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2392057" y="62261"/>
              <a:ext cx="7469199" cy="62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indent="-342479" defTabSz="914257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Development of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metal layers by chemical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growing of </a:t>
              </a:r>
              <a:r>
                <a:rPr lang="en-GB" sz="2000" b="1" dirty="0">
                  <a:solidFill>
                    <a:schemeClr val="bg1"/>
                  </a:solidFill>
                </a:rPr>
                <a:t>metal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NPs: Towards </a:t>
              </a:r>
              <a:r>
                <a:rPr lang="en-GB" sz="2000" b="1" dirty="0" err="1">
                  <a:solidFill>
                    <a:schemeClr val="bg1"/>
                  </a:solidFill>
                </a:rPr>
                <a:t>prepatterned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nanostructures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5028223"/>
              </p:ext>
            </p:extLst>
          </p:nvPr>
        </p:nvGraphicFramePr>
        <p:xfrm>
          <a:off x="1137976" y="2111754"/>
          <a:ext cx="6337300" cy="4121150"/>
        </p:xfrm>
        <a:graphic>
          <a:graphicData uri="http://schemas.openxmlformats.org/presentationml/2006/ole">
            <p:oleObj spid="_x0000_s2050" name="Documento" r:id="rId4" imgW="5394240" imgH="3501360" progId="Word.Document.12">
              <p:embed/>
            </p:oleObj>
          </a:graphicData>
        </a:graphic>
      </p:graphicFrame>
      <p:sp>
        <p:nvSpPr>
          <p:cNvPr id="16" name="Rectángulo 15"/>
          <p:cNvSpPr/>
          <p:nvPr/>
        </p:nvSpPr>
        <p:spPr>
          <a:xfrm>
            <a:off x="224213" y="965467"/>
            <a:ext cx="76897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I</a:t>
            </a:r>
            <a:r>
              <a:rPr lang="es-ES" b="1" dirty="0" err="1" smtClean="0"/>
              <a:t>nvention</a:t>
            </a:r>
            <a:r>
              <a:rPr lang="es-ES" b="1" dirty="0" smtClean="0"/>
              <a:t> </a:t>
            </a:r>
            <a:r>
              <a:rPr lang="es-ES" b="1" dirty="0" err="1" smtClean="0"/>
              <a:t>disclosure</a:t>
            </a:r>
            <a:r>
              <a:rPr lang="es-ES" b="1" dirty="0" smtClean="0"/>
              <a:t> </a:t>
            </a:r>
            <a:r>
              <a:rPr lang="es-ES" b="1" dirty="0" err="1" smtClean="0"/>
              <a:t>report</a:t>
            </a:r>
            <a:r>
              <a:rPr lang="es-ES" b="1" dirty="0" smtClean="0"/>
              <a:t> </a:t>
            </a:r>
            <a:r>
              <a:rPr lang="es-ES" b="1" dirty="0" err="1" smtClean="0"/>
              <a:t>accepted</a:t>
            </a:r>
            <a:r>
              <a:rPr lang="es-ES" b="1" dirty="0" smtClean="0"/>
              <a:t> -&gt; </a:t>
            </a:r>
            <a:r>
              <a:rPr lang="es-ES" b="1" dirty="0" err="1" smtClean="0"/>
              <a:t>Patent</a:t>
            </a:r>
            <a:r>
              <a:rPr lang="es-ES" b="1" dirty="0" smtClean="0"/>
              <a:t> </a:t>
            </a:r>
            <a:r>
              <a:rPr lang="es-ES" b="1" dirty="0" err="1" smtClean="0"/>
              <a:t>application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being</a:t>
            </a:r>
            <a:r>
              <a:rPr lang="es-ES" b="1" dirty="0" smtClean="0"/>
              <a:t> </a:t>
            </a:r>
            <a:r>
              <a:rPr lang="es-ES" b="1" dirty="0" err="1" smtClean="0"/>
              <a:t>prepared</a:t>
            </a:r>
            <a:r>
              <a:rPr lang="es-ES" b="1" dirty="0" smtClean="0"/>
              <a:t>!!! 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Metal-</a:t>
            </a:r>
            <a:r>
              <a:rPr lang="es-ES" dirty="0" err="1" smtClean="0"/>
              <a:t>Polymer</a:t>
            </a:r>
            <a:r>
              <a:rPr lang="es-ES" dirty="0" smtClean="0"/>
              <a:t> Nanocomposite </a:t>
            </a:r>
            <a:r>
              <a:rPr lang="es-ES" dirty="0" err="1" smtClean="0"/>
              <a:t>Resist</a:t>
            </a:r>
            <a:r>
              <a:rPr lang="es-ES" dirty="0" smtClean="0"/>
              <a:t> and a </a:t>
            </a:r>
            <a:r>
              <a:rPr lang="es-ES" dirty="0" err="1" smtClean="0"/>
              <a:t>growing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Possibility</a:t>
            </a:r>
            <a:r>
              <a:rPr lang="es-ES" dirty="0" smtClean="0"/>
              <a:t> of </a:t>
            </a:r>
            <a:r>
              <a:rPr lang="es-ES" dirty="0" err="1" smtClean="0"/>
              <a:t>prepatterning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b="1" dirty="0" smtClean="0"/>
              <a:t>UV, </a:t>
            </a:r>
            <a:r>
              <a:rPr lang="es-ES" b="1" dirty="0" err="1" smtClean="0"/>
              <a:t>Ebeam</a:t>
            </a:r>
            <a:r>
              <a:rPr lang="es-ES" b="1" dirty="0" smtClean="0"/>
              <a:t>, </a:t>
            </a:r>
            <a:r>
              <a:rPr lang="es-ES" b="1" dirty="0" err="1" smtClean="0"/>
              <a:t>inkjet</a:t>
            </a:r>
            <a:r>
              <a:rPr lang="es-ES" b="1" dirty="0" smtClean="0"/>
              <a:t> </a:t>
            </a:r>
            <a:r>
              <a:rPr lang="es-ES" b="1" dirty="0" err="1" smtClean="0"/>
              <a:t>printing</a:t>
            </a:r>
            <a:r>
              <a:rPr lang="es-ES" b="1" dirty="0" smtClean="0"/>
              <a:t>, NIL</a:t>
            </a:r>
            <a:r>
              <a:rPr lang="es-ES" dirty="0" smtClean="0"/>
              <a:t>…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993473" y="6276225"/>
            <a:ext cx="4887607" cy="369332"/>
          </a:xfrm>
          <a:prstGeom prst="rect">
            <a:avLst/>
          </a:prstGeom>
          <a:ln w="38100" cmpd="sng">
            <a:solidFill>
              <a:srgbClr val="595959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step</a:t>
            </a:r>
            <a:r>
              <a:rPr lang="es-ES" dirty="0" smtClean="0"/>
              <a:t> </a:t>
            </a:r>
            <a:r>
              <a:rPr lang="es-ES" dirty="0" err="1" smtClean="0"/>
              <a:t>towards</a:t>
            </a:r>
            <a:r>
              <a:rPr lang="es-ES" dirty="0" smtClean="0"/>
              <a:t> in-situ </a:t>
            </a:r>
            <a:r>
              <a:rPr lang="es-ES" dirty="0" err="1" smtClean="0"/>
              <a:t>nanopatterns</a:t>
            </a:r>
            <a:r>
              <a:rPr lang="es-ES" dirty="0" smtClean="0"/>
              <a:t> </a:t>
            </a:r>
            <a:r>
              <a:rPr lang="es-ES" dirty="0" err="1" smtClean="0"/>
              <a:t>metallization</a:t>
            </a:r>
            <a:endParaRPr lang="es-ES" dirty="0" smtClean="0"/>
          </a:p>
        </p:txBody>
      </p:sp>
      <p:sp>
        <p:nvSpPr>
          <p:cNvPr id="18" name="Flecha derecha 17"/>
          <p:cNvSpPr/>
          <p:nvPr/>
        </p:nvSpPr>
        <p:spPr>
          <a:xfrm>
            <a:off x="837621" y="6241911"/>
            <a:ext cx="1098812" cy="45567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9/11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475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499</Words>
  <Application>Microsoft Office PowerPoint</Application>
  <PresentationFormat>Presentación en pantalla (4:3)</PresentationFormat>
  <Paragraphs>119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Ecuación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-</cp:lastModifiedBy>
  <cp:revision>26</cp:revision>
  <dcterms:created xsi:type="dcterms:W3CDTF">2012-10-08T06:57:33Z</dcterms:created>
  <dcterms:modified xsi:type="dcterms:W3CDTF">2012-10-08T12:31:53Z</dcterms:modified>
</cp:coreProperties>
</file>