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4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462" autoAdjust="0"/>
  </p:normalViewPr>
  <p:slideViewPr>
    <p:cSldViewPr>
      <p:cViewPr>
        <p:scale>
          <a:sx n="121" d="100"/>
          <a:sy n="121" d="100"/>
        </p:scale>
        <p:origin x="-87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DCFF5-1FEC-0840-9AFB-6C6AA2574D5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C0D27-839E-064B-930C-9FB12B10DB58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66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CCA2-DE00-4B1F-8F2A-712B1E90BCED}" type="datetimeFigureOut">
              <a:rPr lang="es-ES" smtClean="0"/>
              <a:pPr/>
              <a:t>05/11/12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9587-B649-408C-B360-AB6064F60320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emf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340768"/>
            <a:ext cx="8280920" cy="216024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pic>
        <p:nvPicPr>
          <p:cNvPr id="5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16632"/>
            <a:ext cx="3366569" cy="1115111"/>
          </a:xfrm>
          <a:prstGeom prst="rect">
            <a:avLst/>
          </a:prstGeom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38366" y="1628800"/>
            <a:ext cx="7378050" cy="172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7274" tIns="53636" rIns="107274" bIns="53636">
            <a:spAutoFit/>
          </a:bodyPr>
          <a:lstStyle/>
          <a:p>
            <a:pPr algn="ctr" defTabSz="1072698">
              <a:spcBef>
                <a:spcPct val="50000"/>
              </a:spcBef>
            </a:pPr>
            <a:r>
              <a:rPr lang="pt-BR" sz="2400" b="1" i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Materials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Optoelectronic</a:t>
            </a:r>
            <a:r>
              <a:rPr lang="pt-BR" sz="24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24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Devices</a:t>
            </a:r>
            <a:endParaRPr lang="pt-BR" sz="2400" b="1" i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 defTabSz="1072698">
              <a:spcBef>
                <a:spcPct val="50000"/>
              </a:spcBef>
            </a:pP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University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</a:t>
            </a:r>
            <a:r>
              <a:rPr lang="pt-BR" sz="3600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sz="3600" b="1" i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Valencia</a:t>
            </a:r>
          </a:p>
          <a:p>
            <a:pPr algn="ctr" defTabSz="1072698">
              <a:spcBef>
                <a:spcPct val="50000"/>
              </a:spcBef>
            </a:pP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www.uv.es</a:t>
            </a:r>
            <a:r>
              <a:rPr lang="pt-BR" b="1" i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pt-BR" b="1" i="1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umdo</a:t>
            </a:r>
            <a:endParaRPr lang="pt-BR" b="1" i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3456384" cy="178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077072"/>
            <a:ext cx="34359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32 Imagen" descr="ICMUV_v4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1547664" cy="65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 descr="Escudo03"/>
          <p:cNvPicPr>
            <a:picLocks noChangeAspect="1" noChangeArrowheads="1"/>
          </p:cNvPicPr>
          <p:nvPr/>
        </p:nvPicPr>
        <p:blipFill>
          <a:blip r:embed="rId6" cstate="email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456" y="2698432"/>
            <a:ext cx="720000" cy="73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9144000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2" y="193653"/>
              <a:ext cx="4758529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dirty="0" smtClean="0">
                  <a:solidFill>
                    <a:schemeClr val="bg1"/>
                  </a:solidFill>
                </a:rPr>
                <a:t>Telco 5 Nov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84 CuadroTexto"/>
          <p:cNvSpPr txBox="1"/>
          <p:nvPr/>
        </p:nvSpPr>
        <p:spPr>
          <a:xfrm>
            <a:off x="1619672" y="3356992"/>
            <a:ext cx="6131757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schemeClr val="bg1">
                <a:lumMod val="50000"/>
                <a:alpha val="43000"/>
              </a:schemeClr>
            </a:outerShdw>
          </a:effectLst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comparison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best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QR-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PMMA and QD-PMMA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waveguides</a:t>
            </a:r>
            <a:endParaRPr lang="es-E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endParaRPr lang="es-E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Summary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of MS16</a:t>
            </a:r>
            <a:endParaRPr lang="es-E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600031" y="645333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2/5</a:t>
            </a:r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93653"/>
              <a:ext cx="522658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smtClean="0">
                  <a:solidFill>
                    <a:schemeClr val="bg1"/>
                  </a:solidFill>
                </a:rPr>
                <a:t>Plasmonic Amplifiers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2759678" y="836712"/>
            <a:ext cx="3972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Gain measurements</a:t>
            </a:r>
            <a:endParaRPr lang="es-ES" sz="3200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8600031" y="645333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3/5</a:t>
            </a:r>
            <a:endParaRPr lang="es-E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420888"/>
            <a:ext cx="3600000" cy="29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420888"/>
            <a:ext cx="3600000" cy="29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22 CuadroTexto"/>
          <p:cNvSpPr txBox="1"/>
          <p:nvPr/>
        </p:nvSpPr>
        <p:spPr>
          <a:xfrm>
            <a:off x="323528" y="155679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PbS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QDs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small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Stokes-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shift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compare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QR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23528" y="2020778"/>
            <a:ext cx="88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Pietr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Geiregat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 (UGENT)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visited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UVEG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755576" y="5733256"/>
            <a:ext cx="864096" cy="36004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1691680" y="5703232"/>
            <a:ext cx="6878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New characterization with 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pulse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-</a:t>
            </a:r>
            <a:r>
              <a:rPr lang="en-GB" sz="2000" b="1" dirty="0" err="1" smtClean="0">
                <a:latin typeface="Arial" pitchFamily="34" charset="0"/>
                <a:cs typeface="Arial" pitchFamily="34" charset="0"/>
              </a:rPr>
              <a:t>Ti:sapphire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is planned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140968"/>
            <a:ext cx="1980000" cy="11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1 Título"/>
            <p:cNvSpPr txBox="1">
              <a:spLocks/>
            </p:cNvSpPr>
            <p:nvPr/>
          </p:nvSpPr>
          <p:spPr bwMode="auto">
            <a:xfrm>
              <a:off x="3080791" y="116632"/>
              <a:ext cx="6474718" cy="571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4000" b="1" dirty="0" smtClean="0">
                  <a:solidFill>
                    <a:schemeClr val="bg1"/>
                  </a:solidFill>
                </a:rPr>
                <a:t>MS16: optimum design</a:t>
              </a:r>
              <a:endParaRPr lang="en-GB" sz="40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6" name="5 Rectángulo"/>
          <p:cNvSpPr/>
          <p:nvPr/>
        </p:nvSpPr>
        <p:spPr>
          <a:xfrm>
            <a:off x="395536" y="1124744"/>
            <a:ext cx="518687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Modelling</a:t>
            </a:r>
            <a:r>
              <a:rPr lang="es-E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(in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collaboration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AIT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)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8600031" y="6453336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4/5</a:t>
            </a:r>
            <a:endParaRPr lang="es-ES"/>
          </a:p>
        </p:txBody>
      </p:sp>
      <p:pic>
        <p:nvPicPr>
          <p:cNvPr id="16" name="15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276872"/>
            <a:ext cx="266429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20 Flecha derecha"/>
          <p:cNvSpPr/>
          <p:nvPr/>
        </p:nvSpPr>
        <p:spPr>
          <a:xfrm>
            <a:off x="611560" y="5589240"/>
            <a:ext cx="864096" cy="36004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1708168" y="5517232"/>
            <a:ext cx="6392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Optimum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design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Symmetric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structure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" sz="20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t = 30 </a:t>
            </a: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nm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s-ES" sz="2000" b="1" i="1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= d</a:t>
            </a:r>
            <a:r>
              <a:rPr lang="es-ES" sz="2000" b="1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≈ 3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µm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(1550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nm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E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190" y="1988840"/>
            <a:ext cx="4925258" cy="3345919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 flipH="1">
            <a:off x="4283968" y="3820528"/>
            <a:ext cx="864096" cy="0"/>
          </a:xfrm>
          <a:prstGeom prst="line">
            <a:avLst/>
          </a:prstGeom>
          <a:ln w="63500">
            <a:solidFill>
              <a:srgbClr val="0000FF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169054" y="4570632"/>
            <a:ext cx="2448272" cy="0"/>
          </a:xfrm>
          <a:prstGeom prst="line">
            <a:avLst/>
          </a:prstGeom>
          <a:ln w="63500">
            <a:solidFill>
              <a:srgbClr val="800000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5158559" y="3789040"/>
            <a:ext cx="8384" cy="824224"/>
          </a:xfrm>
          <a:prstGeom prst="line">
            <a:avLst/>
          </a:prstGeom>
          <a:ln w="25400">
            <a:solidFill>
              <a:schemeClr val="tx1"/>
            </a:solidFill>
            <a:prstDash val="sys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 Grupo"/>
          <p:cNvGrpSpPr/>
          <p:nvPr/>
        </p:nvGrpSpPr>
        <p:grpSpPr>
          <a:xfrm>
            <a:off x="0" y="0"/>
            <a:ext cx="9144002" cy="880244"/>
            <a:chOff x="0" y="0"/>
            <a:chExt cx="9906000" cy="880244"/>
          </a:xfrm>
        </p:grpSpPr>
        <p:sp>
          <p:nvSpPr>
            <p:cNvPr id="3" name="2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4" name="32 Imagen" descr="ICMUV_v4.jp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18 Rectángulo"/>
          <p:cNvSpPr/>
          <p:nvPr/>
        </p:nvSpPr>
        <p:spPr>
          <a:xfrm>
            <a:off x="395536" y="4509120"/>
            <a:ext cx="4922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1D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plasmonic</a:t>
            </a:r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waveguide</a:t>
            </a:r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design</a:t>
            </a:r>
            <a:endParaRPr lang="es-E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8460432" y="648866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mtClean="0"/>
              <a:t>5/5</a:t>
            </a:r>
            <a:endParaRPr lang="es-ES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41691"/>
            <a:ext cx="2160000" cy="2112318"/>
          </a:xfrm>
          <a:prstGeom prst="rect">
            <a:avLst/>
          </a:prstGeom>
          <a:noFill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149080"/>
            <a:ext cx="2160000" cy="184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8 Rectángulo"/>
          <p:cNvSpPr/>
          <p:nvPr/>
        </p:nvSpPr>
        <p:spPr>
          <a:xfrm>
            <a:off x="395536" y="965627"/>
            <a:ext cx="4203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Further</a:t>
            </a:r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optimized</a:t>
            </a:r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structure</a:t>
            </a:r>
            <a:endParaRPr lang="es-E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59832" y="1757715"/>
            <a:ext cx="56166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QD</a:t>
            </a:r>
            <a:r>
              <a:rPr lang="en-GB" dirty="0"/>
              <a:t>-PMMA </a:t>
            </a:r>
            <a:r>
              <a:rPr lang="en-GB" dirty="0" smtClean="0"/>
              <a:t>thin enough to neglect </a:t>
            </a:r>
            <a:r>
              <a:rPr lang="en-GB" dirty="0"/>
              <a:t>the overlap of the active material with high order </a:t>
            </a:r>
            <a:r>
              <a:rPr lang="en-GB" dirty="0" smtClean="0"/>
              <a:t>TM modes and </a:t>
            </a:r>
            <a:r>
              <a:rPr lang="en-GB" dirty="0"/>
              <a:t>emitted light </a:t>
            </a:r>
            <a:r>
              <a:rPr lang="en-GB" dirty="0" smtClean="0"/>
              <a:t>mainly </a:t>
            </a:r>
            <a:r>
              <a:rPr lang="en-GB" dirty="0"/>
              <a:t>contributing to compensate losses along the LR-SPP </a:t>
            </a:r>
            <a:r>
              <a:rPr lang="en-GB" dirty="0" smtClean="0"/>
              <a:t>propagation. </a:t>
            </a:r>
          </a:p>
          <a:p>
            <a:endParaRPr lang="en-GB" dirty="0" smtClean="0"/>
          </a:p>
          <a:p>
            <a:r>
              <a:rPr lang="en-GB" dirty="0" smtClean="0"/>
              <a:t>Optimum </a:t>
            </a:r>
            <a:r>
              <a:rPr lang="en-GB" b="1" i="1" dirty="0" smtClean="0"/>
              <a:t>d1 </a:t>
            </a:r>
            <a:r>
              <a:rPr lang="en-GB" b="1" i="1" dirty="0"/>
              <a:t>= 1.4 µm</a:t>
            </a:r>
            <a:r>
              <a:rPr lang="en-GB" dirty="0"/>
              <a:t> at 1550 nm </a:t>
            </a:r>
            <a:r>
              <a:rPr lang="en-GB" dirty="0" smtClean="0"/>
              <a:t>(FWHM of TM mode) and </a:t>
            </a:r>
            <a:r>
              <a:rPr lang="en-GB" b="1" i="1" dirty="0"/>
              <a:t>d</a:t>
            </a:r>
            <a:r>
              <a:rPr lang="en-GB" b="1" i="1" baseline="-25000" dirty="0"/>
              <a:t>2 </a:t>
            </a:r>
            <a:r>
              <a:rPr lang="en-GB" b="1" i="1" dirty="0" smtClean="0"/>
              <a:t>= 10 </a:t>
            </a:r>
            <a:r>
              <a:rPr lang="en-GB" b="1" i="1" dirty="0"/>
              <a:t>µm</a:t>
            </a:r>
            <a:r>
              <a:rPr lang="en-GB" dirty="0"/>
              <a:t> </a:t>
            </a:r>
            <a:r>
              <a:rPr lang="en-GB" dirty="0" smtClean="0"/>
              <a:t>to separate high </a:t>
            </a:r>
            <a:r>
              <a:rPr lang="en-GB" dirty="0"/>
              <a:t>order TM </a:t>
            </a:r>
            <a:r>
              <a:rPr lang="en-GB" dirty="0" smtClean="0"/>
              <a:t>modes.</a:t>
            </a:r>
            <a:endParaRPr lang="es-ES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2843808" y="116632"/>
            <a:ext cx="5976664" cy="57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342479" indent="-342479" defTabSz="914257">
              <a:spcBef>
                <a:spcPct val="50000"/>
              </a:spcBef>
              <a:defRPr/>
            </a:pPr>
            <a:r>
              <a:rPr lang="en-GB" sz="4000" b="1" dirty="0" smtClean="0">
                <a:solidFill>
                  <a:schemeClr val="bg1"/>
                </a:solidFill>
              </a:rPr>
              <a:t>MS16: optimum design</a:t>
            </a:r>
            <a:endParaRPr lang="en-GB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176</Words>
  <Application>Microsoft Macintosh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</dc:creator>
  <cp:lastModifiedBy>Juan Martinez</cp:lastModifiedBy>
  <cp:revision>35</cp:revision>
  <dcterms:created xsi:type="dcterms:W3CDTF">2012-10-08T06:57:33Z</dcterms:created>
  <dcterms:modified xsi:type="dcterms:W3CDTF">2012-11-05T11:12:23Z</dcterms:modified>
</cp:coreProperties>
</file>