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92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90FFB-72F7-A145-A4CE-DC082BBD4EA8}" type="datetimeFigureOut">
              <a:rPr lang="en-US" smtClean="0"/>
              <a:t>5/11/12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60554-878B-D14E-A2BA-F9CCEE07B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9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6C730-DD73-4A3C-8F46-54EB442A18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6745-A21D-4B42-A570-156450C6ED16}" type="datetimeFigureOut">
              <a:rPr lang="en-US" smtClean="0"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A2E0-F7F4-4849-9672-7C3CC548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55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6745-A21D-4B42-A570-156450C6ED16}" type="datetimeFigureOut">
              <a:rPr lang="en-US" smtClean="0"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A2E0-F7F4-4849-9672-7C3CC548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55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6745-A21D-4B42-A570-156450C6ED16}" type="datetimeFigureOut">
              <a:rPr lang="en-US" smtClean="0"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A2E0-F7F4-4849-9672-7C3CC548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0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6745-A21D-4B42-A570-156450C6ED16}" type="datetimeFigureOut">
              <a:rPr lang="en-US" smtClean="0"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A2E0-F7F4-4849-9672-7C3CC548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1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6745-A21D-4B42-A570-156450C6ED16}" type="datetimeFigureOut">
              <a:rPr lang="en-US" smtClean="0"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A2E0-F7F4-4849-9672-7C3CC548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1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6745-A21D-4B42-A570-156450C6ED16}" type="datetimeFigureOut">
              <a:rPr lang="en-US" smtClean="0"/>
              <a:t>5/11/12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A2E0-F7F4-4849-9672-7C3CC548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4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6745-A21D-4B42-A570-156450C6ED16}" type="datetimeFigureOut">
              <a:rPr lang="en-US" smtClean="0"/>
              <a:t>5/11/12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A2E0-F7F4-4849-9672-7C3CC548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0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6745-A21D-4B42-A570-156450C6ED16}" type="datetimeFigureOut">
              <a:rPr lang="en-US" smtClean="0"/>
              <a:t>5/11/12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A2E0-F7F4-4849-9672-7C3CC548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6745-A21D-4B42-A570-156450C6ED16}" type="datetimeFigureOut">
              <a:rPr lang="en-US" smtClean="0"/>
              <a:t>5/11/12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A2E0-F7F4-4849-9672-7C3CC548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6745-A21D-4B42-A570-156450C6ED16}" type="datetimeFigureOut">
              <a:rPr lang="en-US" smtClean="0"/>
              <a:t>5/11/12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A2E0-F7F4-4849-9672-7C3CC548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3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6745-A21D-4B42-A570-156450C6ED16}" type="datetimeFigureOut">
              <a:rPr lang="en-US" smtClean="0"/>
              <a:t>5/11/12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2A2E0-F7F4-4849-9672-7C3CC548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6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6745-A21D-4B42-A570-156450C6ED16}" type="datetimeFigureOut">
              <a:rPr lang="en-US" smtClean="0"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2A2E0-F7F4-4849-9672-7C3CC548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79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 flipV="1">
            <a:off x="3924708" y="2213726"/>
            <a:ext cx="2149578" cy="56955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207954" y="5758230"/>
            <a:ext cx="7207983" cy="588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00775" y="3681824"/>
            <a:ext cx="731516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Different lengths of waveguide  covered</a:t>
            </a:r>
          </a:p>
          <a:p>
            <a:r>
              <a:rPr lang="en-US" dirty="0" smtClean="0"/>
              <a:t>Extraction through grating couplers or horizontal (end-facet)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Goal ?</a:t>
            </a:r>
          </a:p>
          <a:p>
            <a:r>
              <a:rPr lang="en-US" dirty="0" smtClean="0"/>
              <a:t>Evaluate optical properties of hybrid </a:t>
            </a:r>
            <a:r>
              <a:rPr lang="en-US" dirty="0" err="1" smtClean="0"/>
              <a:t>nanocrystal</a:t>
            </a:r>
            <a:r>
              <a:rPr lang="en-US" dirty="0" smtClean="0"/>
              <a:t> enhanced waveguides (similar to VSL, study coupling of emission to waveguide, … 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0933" y="5606093"/>
            <a:ext cx="3892642" cy="3594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1207954" y="6372502"/>
            <a:ext cx="7207983" cy="588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4200673" y="6192786"/>
            <a:ext cx="973161" cy="3594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4484528" y="2427981"/>
            <a:ext cx="973161" cy="3594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2737123" y="2787412"/>
            <a:ext cx="4593092" cy="64698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02829" y="1735074"/>
            <a:ext cx="306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Nanocrystal</a:t>
            </a:r>
            <a:r>
              <a:rPr lang="en-US" dirty="0" smtClean="0">
                <a:solidFill>
                  <a:srgbClr val="FF0000"/>
                </a:solidFill>
              </a:rPr>
              <a:t> layer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21257" y="2309948"/>
            <a:ext cx="306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Silicon rib waveguide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502829" y="2494614"/>
            <a:ext cx="7184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730989" y="1154683"/>
            <a:ext cx="559820" cy="87153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457689" y="1098089"/>
            <a:ext cx="306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Pump light (532 nm)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290809" y="2026221"/>
            <a:ext cx="212020" cy="1875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43252" y="339897"/>
            <a:ext cx="7714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Top-down pumping of </a:t>
            </a:r>
            <a:r>
              <a:rPr lang="en-US" sz="2800" b="1" dirty="0" err="1" smtClean="0"/>
              <a:t>nanocrystal</a:t>
            </a:r>
            <a:r>
              <a:rPr lang="en-US" sz="2800" b="1" dirty="0" smtClean="0"/>
              <a:t> enhanced Si-</a:t>
            </a:r>
            <a:r>
              <a:rPr lang="en-US" sz="2800" b="1" dirty="0" err="1" smtClean="0"/>
              <a:t>wg</a:t>
            </a:r>
            <a:endParaRPr lang="en-US" sz="2800" b="1" dirty="0"/>
          </a:p>
        </p:txBody>
      </p:sp>
      <p:sp>
        <p:nvSpPr>
          <p:cNvPr id="28" name="Down Arrow 27"/>
          <p:cNvSpPr/>
          <p:nvPr/>
        </p:nvSpPr>
        <p:spPr>
          <a:xfrm>
            <a:off x="4882298" y="1236484"/>
            <a:ext cx="291536" cy="72307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14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/>
        </p:nvCxnSpPr>
        <p:spPr>
          <a:xfrm>
            <a:off x="2426525" y="2645592"/>
            <a:ext cx="0" cy="218358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817966" y="2660400"/>
            <a:ext cx="0" cy="183502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817068" y="4666305"/>
            <a:ext cx="457200" cy="152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712168" y="4525780"/>
            <a:ext cx="533400" cy="152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2208366" y="4267200"/>
            <a:ext cx="8382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942" y="5182850"/>
            <a:ext cx="782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sample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886473" y="5194518"/>
            <a:ext cx="878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Objective</a:t>
            </a:r>
          </a:p>
        </p:txBody>
      </p:sp>
      <p:sp>
        <p:nvSpPr>
          <p:cNvPr id="4" name="Rectangle 3"/>
          <p:cNvSpPr/>
          <p:nvPr/>
        </p:nvSpPr>
        <p:spPr>
          <a:xfrm>
            <a:off x="649708" y="4222230"/>
            <a:ext cx="152400" cy="914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762000"/>
            <a:ext cx="19050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Nd:YAG</a:t>
            </a:r>
            <a:endParaRPr lang="en-US" dirty="0"/>
          </a:p>
        </p:txBody>
      </p:sp>
      <p:cxnSp>
        <p:nvCxnSpPr>
          <p:cNvPr id="14" name="Straight Connector 13"/>
          <p:cNvCxnSpPr>
            <a:stCxn id="12" idx="3"/>
          </p:cNvCxnSpPr>
          <p:nvPr/>
        </p:nvCxnSpPr>
        <p:spPr>
          <a:xfrm>
            <a:off x="2057400" y="990600"/>
            <a:ext cx="5334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91085" y="366148"/>
            <a:ext cx="845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Reflector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218494" y="4277400"/>
            <a:ext cx="828000" cy="82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618772" y="990600"/>
            <a:ext cx="0" cy="720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062262" y="1066800"/>
            <a:ext cx="5760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50692" y="990600"/>
            <a:ext cx="0" cy="7200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Right Triangle 14"/>
          <p:cNvSpPr/>
          <p:nvPr/>
        </p:nvSpPr>
        <p:spPr>
          <a:xfrm rot="10800000">
            <a:off x="2252122" y="662050"/>
            <a:ext cx="685800" cy="685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290862" y="1676400"/>
            <a:ext cx="612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2543822" y="1830050"/>
            <a:ext cx="265450" cy="83695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413282" y="1830050"/>
            <a:ext cx="237970" cy="83820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197648" y="2528248"/>
            <a:ext cx="86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2275872" y="1996190"/>
            <a:ext cx="22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733072" y="1981200"/>
            <a:ext cx="22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88577" y="1853273"/>
            <a:ext cx="1427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Pinhole, XY stage</a:t>
            </a:r>
            <a:endParaRPr lang="en-US" sz="1400" dirty="0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2208366" y="4267200"/>
            <a:ext cx="838200" cy="838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929432" y="5208896"/>
            <a:ext cx="12830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Dichotic mirror</a:t>
            </a:r>
            <a:endParaRPr lang="en-US" sz="1400" dirty="0"/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1431376" y="4505325"/>
            <a:ext cx="1908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1692600" y="4829175"/>
            <a:ext cx="158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Snip Same Side Corner Rectangle 5"/>
          <p:cNvSpPr/>
          <p:nvPr/>
        </p:nvSpPr>
        <p:spPr>
          <a:xfrm rot="16200000">
            <a:off x="1213088" y="4420850"/>
            <a:ext cx="495300" cy="4953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 rot="5400000">
            <a:off x="2916600" y="4601400"/>
            <a:ext cx="86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/>
          <p:nvPr/>
        </p:nvCxnSpPr>
        <p:spPr>
          <a:xfrm>
            <a:off x="3429000" y="4495800"/>
            <a:ext cx="2133600" cy="381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3429000" y="4495800"/>
            <a:ext cx="2133600" cy="3048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370696" y="4191000"/>
            <a:ext cx="0" cy="936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639796" y="5171227"/>
            <a:ext cx="1500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Image plane (25×)</a:t>
            </a:r>
            <a:endParaRPr lang="en-US" sz="1400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4343400" y="4277302"/>
            <a:ext cx="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343400" y="4747152"/>
            <a:ext cx="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875037" y="3864321"/>
            <a:ext cx="1097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Iris, XY stage</a:t>
            </a:r>
            <a:endParaRPr lang="en-US" sz="1400" dirty="0"/>
          </a:p>
        </p:txBody>
      </p:sp>
      <p:sp>
        <p:nvSpPr>
          <p:cNvPr id="68" name="Oval 67"/>
          <p:cNvSpPr/>
          <p:nvPr/>
        </p:nvSpPr>
        <p:spPr>
          <a:xfrm rot="5400000">
            <a:off x="5134800" y="4627200"/>
            <a:ext cx="86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 rot="5400000">
            <a:off x="7201057" y="4627200"/>
            <a:ext cx="86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5649448" y="4495800"/>
            <a:ext cx="1908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652448" y="4876800"/>
            <a:ext cx="1908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699809" y="4495800"/>
            <a:ext cx="1156648" cy="228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7701582" y="4724400"/>
            <a:ext cx="1143000" cy="152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883408" y="4333938"/>
            <a:ext cx="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883408" y="4827538"/>
            <a:ext cx="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8343037" y="4035623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Mono slit</a:t>
            </a:r>
            <a:endParaRPr lang="en-US" sz="1400" dirty="0"/>
          </a:p>
        </p:txBody>
      </p:sp>
      <p:sp>
        <p:nvSpPr>
          <p:cNvPr id="81" name="Oval 80"/>
          <p:cNvSpPr/>
          <p:nvPr/>
        </p:nvSpPr>
        <p:spPr>
          <a:xfrm>
            <a:off x="2209800" y="3657600"/>
            <a:ext cx="86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351432" y="3567752"/>
            <a:ext cx="1850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Fine focus lens, Z stage</a:t>
            </a:r>
            <a:endParaRPr lang="en-US" sz="1400" dirty="0"/>
          </a:p>
        </p:txBody>
      </p:sp>
      <p:sp>
        <p:nvSpPr>
          <p:cNvPr id="93" name="TextBox 92"/>
          <p:cNvSpPr txBox="1"/>
          <p:nvPr/>
        </p:nvSpPr>
        <p:spPr>
          <a:xfrm>
            <a:off x="319474" y="1597223"/>
            <a:ext cx="1884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Expander lens1, Z stage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98807" y="2452048"/>
            <a:ext cx="13019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Expander lens2</a:t>
            </a:r>
            <a:endParaRPr lang="en-US" sz="1400" dirty="0"/>
          </a:p>
        </p:txBody>
      </p:sp>
      <p:sp>
        <p:nvSpPr>
          <p:cNvPr id="95" name="TextBox 94"/>
          <p:cNvSpPr txBox="1"/>
          <p:nvPr/>
        </p:nvSpPr>
        <p:spPr>
          <a:xfrm>
            <a:off x="2971800" y="38862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f0=100 mm</a:t>
            </a:r>
            <a:endParaRPr lang="en-US" sz="1400" dirty="0"/>
          </a:p>
        </p:txBody>
      </p:sp>
      <p:cxnSp>
        <p:nvCxnSpPr>
          <p:cNvPr id="96" name="Straight Connector 95"/>
          <p:cNvCxnSpPr/>
          <p:nvPr/>
        </p:nvCxnSpPr>
        <p:spPr>
          <a:xfrm>
            <a:off x="6565075" y="4202875"/>
            <a:ext cx="0" cy="936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6418571" y="5024250"/>
            <a:ext cx="59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FFT </a:t>
            </a:r>
          </a:p>
          <a:p>
            <a:r>
              <a:rPr lang="en-US" sz="1400" dirty="0" smtClean="0"/>
              <a:t>plane</a:t>
            </a:r>
            <a:endParaRPr lang="en-US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4876800" y="4191000"/>
            <a:ext cx="351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f1</a:t>
            </a:r>
            <a:endParaRPr lang="en-US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7315200" y="3429000"/>
            <a:ext cx="1140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f3=400 mm</a:t>
            </a:r>
            <a:endParaRPr lang="en-US" sz="1600" dirty="0"/>
          </a:p>
        </p:txBody>
      </p:sp>
      <p:sp>
        <p:nvSpPr>
          <p:cNvPr id="101" name="TextBox 100"/>
          <p:cNvSpPr txBox="1"/>
          <p:nvPr/>
        </p:nvSpPr>
        <p:spPr>
          <a:xfrm>
            <a:off x="8203002" y="4191000"/>
            <a:ext cx="351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f2</a:t>
            </a:r>
            <a:endParaRPr lang="en-US" sz="1600" dirty="0"/>
          </a:p>
        </p:txBody>
      </p:sp>
      <p:sp>
        <p:nvSpPr>
          <p:cNvPr id="118" name="TextBox 117"/>
          <p:cNvSpPr txBox="1"/>
          <p:nvPr/>
        </p:nvSpPr>
        <p:spPr>
          <a:xfrm>
            <a:off x="5386450" y="3710050"/>
            <a:ext cx="997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Removable</a:t>
            </a:r>
          </a:p>
          <a:p>
            <a:r>
              <a:rPr lang="en-US" sz="1400" dirty="0" smtClean="0"/>
              <a:t>reflector</a:t>
            </a:r>
            <a:endParaRPr lang="en-US" sz="1400" dirty="0"/>
          </a:p>
        </p:txBody>
      </p:sp>
      <p:sp>
        <p:nvSpPr>
          <p:cNvPr id="119" name="Rectangle 118"/>
          <p:cNvSpPr/>
          <p:nvPr/>
        </p:nvSpPr>
        <p:spPr>
          <a:xfrm rot="7974804">
            <a:off x="6752280" y="4644865"/>
            <a:ext cx="860893" cy="86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6934200" y="4144550"/>
            <a:ext cx="0" cy="720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7274625" y="4135425"/>
            <a:ext cx="0" cy="360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 rot="10800000">
            <a:off x="6679800" y="4001475"/>
            <a:ext cx="86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Connector 126"/>
          <p:cNvCxnSpPr/>
          <p:nvPr/>
        </p:nvCxnSpPr>
        <p:spPr>
          <a:xfrm flipV="1">
            <a:off x="6934200" y="3136075"/>
            <a:ext cx="140525" cy="8619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H="1" flipV="1">
            <a:off x="7062849" y="3141025"/>
            <a:ext cx="216000" cy="864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6629400" y="2590800"/>
            <a:ext cx="838200" cy="533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NIR camera</a:t>
            </a:r>
            <a:endParaRPr lang="en-US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2743200" y="5587425"/>
            <a:ext cx="13805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err="1" smtClean="0"/>
              <a:t>NA</a:t>
            </a:r>
            <a:r>
              <a:rPr lang="en-US" sz="1600" u="sng" baseline="-25000" dirty="0" err="1" smtClean="0"/>
              <a:t>out</a:t>
            </a:r>
            <a:r>
              <a:rPr lang="en-US" sz="1600" u="sng" dirty="0" smtClean="0"/>
              <a:t>=0.65/25</a:t>
            </a:r>
          </a:p>
          <a:p>
            <a:r>
              <a:rPr lang="en-US" sz="1600" u="sng" dirty="0" smtClean="0"/>
              <a:t>=0.026</a:t>
            </a:r>
            <a:endParaRPr lang="en-US" sz="1600" u="sng" dirty="0"/>
          </a:p>
        </p:txBody>
      </p:sp>
      <p:sp>
        <p:nvSpPr>
          <p:cNvPr id="76" name="Rectangle 75"/>
          <p:cNvSpPr/>
          <p:nvPr/>
        </p:nvSpPr>
        <p:spPr>
          <a:xfrm>
            <a:off x="1050393" y="5638800"/>
            <a:ext cx="10070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u="sng" dirty="0" err="1" smtClean="0"/>
              <a:t>NA</a:t>
            </a:r>
            <a:r>
              <a:rPr lang="en-US" sz="1600" u="sng" baseline="-25000" dirty="0" err="1" smtClean="0"/>
              <a:t>in</a:t>
            </a:r>
            <a:r>
              <a:rPr lang="en-US" sz="1600" u="sng" dirty="0" smtClean="0"/>
              <a:t>=0.65</a:t>
            </a:r>
          </a:p>
          <a:p>
            <a:r>
              <a:rPr lang="en-US" sz="1600" u="sng" dirty="0" smtClean="0"/>
              <a:t>f=4mm</a:t>
            </a:r>
            <a:endParaRPr lang="en-US" sz="1600" u="sng" dirty="0"/>
          </a:p>
        </p:txBody>
      </p:sp>
      <p:sp>
        <p:nvSpPr>
          <p:cNvPr id="77" name="TextBox 76"/>
          <p:cNvSpPr txBox="1"/>
          <p:nvPr/>
        </p:nvSpPr>
        <p:spPr>
          <a:xfrm>
            <a:off x="7848600" y="5562600"/>
            <a:ext cx="13548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err="1" smtClean="0"/>
              <a:t>NA</a:t>
            </a:r>
            <a:r>
              <a:rPr lang="en-US" sz="1600" u="sng" baseline="-25000" dirty="0" err="1" smtClean="0"/>
              <a:t>out</a:t>
            </a:r>
            <a:r>
              <a:rPr lang="en-US" sz="1600" u="sng" dirty="0" smtClean="0"/>
              <a:t>=1/2/3.9</a:t>
            </a:r>
          </a:p>
          <a:p>
            <a:r>
              <a:rPr lang="en-US" sz="1600" u="sng" dirty="0" smtClean="0"/>
              <a:t>=0.128</a:t>
            </a:r>
            <a:endParaRPr lang="en-US" sz="1600" u="sng" dirty="0"/>
          </a:p>
        </p:txBody>
      </p:sp>
      <p:sp>
        <p:nvSpPr>
          <p:cNvPr id="85" name="Rectangle 84"/>
          <p:cNvSpPr/>
          <p:nvPr/>
        </p:nvSpPr>
        <p:spPr>
          <a:xfrm>
            <a:off x="5029200" y="5638800"/>
            <a:ext cx="1111202" cy="502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u="sng" dirty="0" err="1" smtClean="0"/>
              <a:t>NA</a:t>
            </a:r>
            <a:r>
              <a:rPr lang="en-US" sz="1600" u="sng" baseline="-25000" dirty="0" err="1" smtClean="0"/>
              <a:t>in</a:t>
            </a:r>
            <a:r>
              <a:rPr lang="en-US" sz="1600" u="sng" dirty="0" smtClean="0"/>
              <a:t>=0.026</a:t>
            </a:r>
          </a:p>
          <a:p>
            <a:endParaRPr lang="en-US" sz="1600" baseline="30000" dirty="0"/>
          </a:p>
        </p:txBody>
      </p:sp>
      <p:sp>
        <p:nvSpPr>
          <p:cNvPr id="86" name="Rectangle 85"/>
          <p:cNvSpPr/>
          <p:nvPr/>
        </p:nvSpPr>
        <p:spPr>
          <a:xfrm>
            <a:off x="4724400" y="6019800"/>
            <a:ext cx="20762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f2/f1=0.026/0.128=0.2</a:t>
            </a:r>
            <a:endParaRPr lang="en-US" sz="1600" dirty="0"/>
          </a:p>
        </p:txBody>
      </p:sp>
      <p:sp>
        <p:nvSpPr>
          <p:cNvPr id="88" name="Rectangle 87"/>
          <p:cNvSpPr/>
          <p:nvPr/>
        </p:nvSpPr>
        <p:spPr>
          <a:xfrm>
            <a:off x="4716172" y="6338248"/>
            <a:ext cx="20890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f2=40 mm, f1=200 mm</a:t>
            </a:r>
            <a:endParaRPr lang="en-US" sz="1600" dirty="0"/>
          </a:p>
        </p:txBody>
      </p:sp>
      <p:sp>
        <p:nvSpPr>
          <p:cNvPr id="84" name="Rectangle 83"/>
          <p:cNvSpPr/>
          <p:nvPr/>
        </p:nvSpPr>
        <p:spPr>
          <a:xfrm>
            <a:off x="3048000" y="1524000"/>
            <a:ext cx="931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f=19 mm</a:t>
            </a:r>
            <a:endParaRPr lang="en-US" sz="1600" dirty="0"/>
          </a:p>
        </p:txBody>
      </p:sp>
      <p:sp>
        <p:nvSpPr>
          <p:cNvPr id="91" name="Rectangle 90"/>
          <p:cNvSpPr/>
          <p:nvPr/>
        </p:nvSpPr>
        <p:spPr>
          <a:xfrm>
            <a:off x="3200400" y="2397456"/>
            <a:ext cx="10358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f=200 mm</a:t>
            </a:r>
            <a:endParaRPr lang="en-US" sz="1600" dirty="0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2133600" y="3124200"/>
            <a:ext cx="10668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3234179" y="2905780"/>
            <a:ext cx="2633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Uniform lighting</a:t>
            </a:r>
          </a:p>
          <a:p>
            <a:r>
              <a:rPr lang="en-US" sz="1400" dirty="0" smtClean="0"/>
              <a:t>Iris to change the size of pumping</a:t>
            </a:r>
            <a:endParaRPr lang="en-US" sz="1400" dirty="0"/>
          </a:p>
        </p:txBody>
      </p:sp>
      <p:cxnSp>
        <p:nvCxnSpPr>
          <p:cNvPr id="108" name="Straight Connector 107"/>
          <p:cNvCxnSpPr/>
          <p:nvPr/>
        </p:nvCxnSpPr>
        <p:spPr>
          <a:xfrm>
            <a:off x="2133600" y="3200400"/>
            <a:ext cx="381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2702256" y="3200400"/>
            <a:ext cx="381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3124200" y="3505200"/>
            <a:ext cx="10358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f=100 mm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5562600" y="673925"/>
            <a:ext cx="2306853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Setup </a:t>
            </a:r>
            <a:endParaRPr lang="nl-BE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547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1846433" y="2559975"/>
            <a:ext cx="4593092" cy="3514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593838" y="2559976"/>
            <a:ext cx="973161" cy="3594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846433" y="2919407"/>
            <a:ext cx="4593092" cy="64698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240976" y="2517243"/>
            <a:ext cx="306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Planarized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Silica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66999" y="3755171"/>
            <a:ext cx="306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Silicon rib waveguide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223536" y="2886575"/>
            <a:ext cx="388603" cy="9303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463770" y="2737161"/>
            <a:ext cx="7772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5558" y="389883"/>
            <a:ext cx="7714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Development of generic integration platform</a:t>
            </a:r>
            <a:endParaRPr lang="en-US" sz="2800" b="1" dirty="0"/>
          </a:p>
        </p:txBody>
      </p:sp>
      <p:sp>
        <p:nvSpPr>
          <p:cNvPr id="16" name="Rectangle 15"/>
          <p:cNvSpPr/>
          <p:nvPr/>
        </p:nvSpPr>
        <p:spPr>
          <a:xfrm flipV="1">
            <a:off x="1846433" y="2208564"/>
            <a:ext cx="4593092" cy="35141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 flipV="1">
            <a:off x="3593838" y="1857151"/>
            <a:ext cx="973161" cy="35141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063781" y="2190830"/>
            <a:ext cx="437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Active layer (</a:t>
            </a:r>
            <a:r>
              <a:rPr lang="en-US" dirty="0" err="1" smtClean="0">
                <a:solidFill>
                  <a:srgbClr val="FF0000"/>
                </a:solidFill>
              </a:rPr>
              <a:t>nanocrystals</a:t>
            </a:r>
            <a:r>
              <a:rPr lang="en-US" dirty="0" smtClean="0">
                <a:solidFill>
                  <a:srgbClr val="FF0000"/>
                </a:solidFill>
              </a:rPr>
              <a:t>, TCO’s, </a:t>
            </a:r>
            <a:r>
              <a:rPr lang="en-US" dirty="0" err="1" smtClean="0">
                <a:solidFill>
                  <a:srgbClr val="FF0000"/>
                </a:solidFill>
              </a:rPr>
              <a:t>graphene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4223536" y="1619408"/>
            <a:ext cx="777206" cy="3995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000742" y="1250076"/>
            <a:ext cx="306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Metal contact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1321" y="4131299"/>
            <a:ext cx="83131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Advantages ? </a:t>
            </a:r>
          </a:p>
          <a:p>
            <a:endParaRPr lang="en-US" dirty="0" smtClean="0"/>
          </a:p>
          <a:p>
            <a:r>
              <a:rPr lang="en-US" dirty="0" smtClean="0"/>
              <a:t>Hybrid metal-semiconductor slot allows for efficient contacting and mode confinement</a:t>
            </a:r>
            <a:endParaRPr lang="en-US" dirty="0"/>
          </a:p>
          <a:p>
            <a:r>
              <a:rPr lang="en-US" dirty="0" smtClean="0"/>
              <a:t>Generic for modulators, detectors and light sources</a:t>
            </a:r>
          </a:p>
          <a:p>
            <a:r>
              <a:rPr lang="en-US" dirty="0" smtClean="0"/>
              <a:t>Planarization removes possible side-effects and roughness</a:t>
            </a:r>
          </a:p>
          <a:p>
            <a:endParaRPr lang="en-US" dirty="0"/>
          </a:p>
          <a:p>
            <a:r>
              <a:rPr lang="en-US" b="1" dirty="0" smtClean="0"/>
              <a:t>Issues ? </a:t>
            </a:r>
          </a:p>
          <a:p>
            <a:endParaRPr lang="en-US" dirty="0"/>
          </a:p>
          <a:p>
            <a:r>
              <a:rPr lang="en-US" dirty="0" smtClean="0"/>
              <a:t>Alignment, conductivity of silicon waveguide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006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238</Words>
  <Application>Microsoft Macintosh PowerPoint</Application>
  <PresentationFormat>On-screen Show (4:3)</PresentationFormat>
  <Paragraphs>60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Pieter Geiregat</dc:creator>
  <cp:lastModifiedBy>Pieter Geiregat</cp:lastModifiedBy>
  <cp:revision>5</cp:revision>
  <dcterms:created xsi:type="dcterms:W3CDTF">2012-11-05T12:48:45Z</dcterms:created>
  <dcterms:modified xsi:type="dcterms:W3CDTF">2012-11-05T13:23:49Z</dcterms:modified>
</cp:coreProperties>
</file>