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Override1.xml" ContentType="application/vnd.openxmlformats-officedocument.themeOverride+xml"/>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7.bin" ContentType="application/vnd.openxmlformats-officedocument.oleObject"/>
  <Override PartName="/ppt/notesSlides/notesSlide14.xml" ContentType="application/vnd.openxmlformats-officedocument.presentationml.notesSlide+xml"/>
  <Override PartName="/ppt/embeddings/oleObject8.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280" r:id="rId2"/>
    <p:sldId id="403" r:id="rId3"/>
    <p:sldId id="426" r:id="rId4"/>
    <p:sldId id="428" r:id="rId5"/>
    <p:sldId id="432" r:id="rId6"/>
    <p:sldId id="433" r:id="rId7"/>
    <p:sldId id="434" r:id="rId8"/>
    <p:sldId id="435" r:id="rId9"/>
    <p:sldId id="436" r:id="rId10"/>
    <p:sldId id="437" r:id="rId11"/>
    <p:sldId id="438" r:id="rId12"/>
    <p:sldId id="439" r:id="rId13"/>
    <p:sldId id="440" r:id="rId14"/>
    <p:sldId id="441" r:id="rId15"/>
    <p:sldId id="442" r:id="rId1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rgbClr val="220060"/>
        </a:solidFill>
        <a:latin typeface="Arial" charset="0"/>
        <a:ea typeface="ＭＳ Ｐゴシック" charset="0"/>
        <a:cs typeface="+mn-cs"/>
      </a:defRPr>
    </a:lvl1pPr>
    <a:lvl2pPr marL="457200" algn="l" rtl="0" fontAlgn="base">
      <a:spcBef>
        <a:spcPct val="0"/>
      </a:spcBef>
      <a:spcAft>
        <a:spcPct val="0"/>
      </a:spcAft>
      <a:defRPr b="1" kern="1200">
        <a:solidFill>
          <a:srgbClr val="220060"/>
        </a:solidFill>
        <a:latin typeface="Arial" charset="0"/>
        <a:ea typeface="ＭＳ Ｐゴシック" charset="0"/>
        <a:cs typeface="+mn-cs"/>
      </a:defRPr>
    </a:lvl2pPr>
    <a:lvl3pPr marL="914400" algn="l" rtl="0" fontAlgn="base">
      <a:spcBef>
        <a:spcPct val="0"/>
      </a:spcBef>
      <a:spcAft>
        <a:spcPct val="0"/>
      </a:spcAft>
      <a:defRPr b="1" kern="1200">
        <a:solidFill>
          <a:srgbClr val="220060"/>
        </a:solidFill>
        <a:latin typeface="Arial" charset="0"/>
        <a:ea typeface="ＭＳ Ｐゴシック" charset="0"/>
        <a:cs typeface="+mn-cs"/>
      </a:defRPr>
    </a:lvl3pPr>
    <a:lvl4pPr marL="1371600" algn="l" rtl="0" fontAlgn="base">
      <a:spcBef>
        <a:spcPct val="0"/>
      </a:spcBef>
      <a:spcAft>
        <a:spcPct val="0"/>
      </a:spcAft>
      <a:defRPr b="1" kern="1200">
        <a:solidFill>
          <a:srgbClr val="220060"/>
        </a:solidFill>
        <a:latin typeface="Arial" charset="0"/>
        <a:ea typeface="ＭＳ Ｐゴシック" charset="0"/>
        <a:cs typeface="+mn-cs"/>
      </a:defRPr>
    </a:lvl4pPr>
    <a:lvl5pPr marL="1828800" algn="l" rtl="0" fontAlgn="base">
      <a:spcBef>
        <a:spcPct val="0"/>
      </a:spcBef>
      <a:spcAft>
        <a:spcPct val="0"/>
      </a:spcAft>
      <a:defRPr b="1" kern="1200">
        <a:solidFill>
          <a:srgbClr val="220060"/>
        </a:solidFill>
        <a:latin typeface="Arial" charset="0"/>
        <a:ea typeface="ＭＳ Ｐゴシック" charset="0"/>
        <a:cs typeface="+mn-cs"/>
      </a:defRPr>
    </a:lvl5pPr>
    <a:lvl6pPr marL="2286000" algn="l" defTabSz="457200" rtl="0" eaLnBrk="1" latinLnBrk="0" hangingPunct="1">
      <a:defRPr b="1" kern="1200">
        <a:solidFill>
          <a:srgbClr val="220060"/>
        </a:solidFill>
        <a:latin typeface="Arial" charset="0"/>
        <a:ea typeface="ＭＳ Ｐゴシック" charset="0"/>
        <a:cs typeface="+mn-cs"/>
      </a:defRPr>
    </a:lvl6pPr>
    <a:lvl7pPr marL="2743200" algn="l" defTabSz="457200" rtl="0" eaLnBrk="1" latinLnBrk="0" hangingPunct="1">
      <a:defRPr b="1" kern="1200">
        <a:solidFill>
          <a:srgbClr val="220060"/>
        </a:solidFill>
        <a:latin typeface="Arial" charset="0"/>
        <a:ea typeface="ＭＳ Ｐゴシック" charset="0"/>
        <a:cs typeface="+mn-cs"/>
      </a:defRPr>
    </a:lvl7pPr>
    <a:lvl8pPr marL="3200400" algn="l" defTabSz="457200" rtl="0" eaLnBrk="1" latinLnBrk="0" hangingPunct="1">
      <a:defRPr b="1" kern="1200">
        <a:solidFill>
          <a:srgbClr val="220060"/>
        </a:solidFill>
        <a:latin typeface="Arial" charset="0"/>
        <a:ea typeface="ＭＳ Ｐゴシック" charset="0"/>
        <a:cs typeface="+mn-cs"/>
      </a:defRPr>
    </a:lvl8pPr>
    <a:lvl9pPr marL="3657600" algn="l" defTabSz="457200" rtl="0" eaLnBrk="1" latinLnBrk="0" hangingPunct="1">
      <a:defRPr b="1" kern="1200">
        <a:solidFill>
          <a:srgbClr val="220060"/>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0060"/>
    <a:srgbClr val="262FDA"/>
    <a:srgbClr val="5A42BE"/>
    <a:srgbClr val="FBEEAD"/>
    <a:srgbClr val="66FFCC"/>
    <a:srgbClr val="FF0000"/>
    <a:srgbClr val="DBE5F1"/>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5" autoAdjust="0"/>
    <p:restoredTop sz="93081" autoAdjust="0"/>
  </p:normalViewPr>
  <p:slideViewPr>
    <p:cSldViewPr>
      <p:cViewPr>
        <p:scale>
          <a:sx n="143" d="100"/>
          <a:sy n="143" d="100"/>
        </p:scale>
        <p:origin x="-256"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605588" y="8961438"/>
            <a:ext cx="192087" cy="152400"/>
          </a:xfrm>
          <a:prstGeom prst="rect">
            <a:avLst/>
          </a:prstGeom>
          <a:noFill/>
          <a:ln w="12699">
            <a:noFill/>
            <a:miter lim="800000"/>
            <a:headEnd/>
            <a:tailEnd/>
          </a:ln>
          <a:effectLst/>
        </p:spPr>
        <p:txBody>
          <a:bodyPr wrap="none" lIns="0" tIns="0" rIns="0" bIns="0">
            <a:spAutoFit/>
          </a:bodyPr>
          <a:lstStyle/>
          <a:p>
            <a:pPr algn="r" eaLnBrk="0" hangingPunct="0"/>
            <a:fld id="{23CF98DF-0AD2-1D42-A7E5-4C5009023063}" type="slidenum">
              <a:rPr lang="en-US" sz="1000" b="0">
                <a:solidFill>
                  <a:schemeClr val="tx1"/>
                </a:solidFill>
                <a:latin typeface="Tahoma" charset="0"/>
              </a:rPr>
              <a:pPr algn="r" eaLnBrk="0" hangingPunct="0"/>
              <a:t>‹Nr.›</a:t>
            </a:fld>
            <a:endParaRPr lang="en-US" sz="1000" b="0">
              <a:solidFill>
                <a:schemeClr val="tx1"/>
              </a:solidFill>
              <a:latin typeface="Tahoma" charset="0"/>
            </a:endParaRPr>
          </a:p>
        </p:txBody>
      </p:sp>
      <p:sp>
        <p:nvSpPr>
          <p:cNvPr id="3075" name="Rectangle 3"/>
          <p:cNvSpPr>
            <a:spLocks noChangeArrowheads="1"/>
          </p:cNvSpPr>
          <p:nvPr/>
        </p:nvSpPr>
        <p:spPr bwMode="auto">
          <a:xfrm>
            <a:off x="1727200" y="8932863"/>
            <a:ext cx="3114675" cy="211137"/>
          </a:xfrm>
          <a:prstGeom prst="rect">
            <a:avLst/>
          </a:prstGeom>
          <a:noFill/>
          <a:ln w="12699">
            <a:noFill/>
            <a:miter lim="800000"/>
            <a:headEnd/>
            <a:tailEnd/>
          </a:ln>
          <a:effectLst/>
        </p:spPr>
        <p:txBody>
          <a:bodyPr wrap="none" lIns="90416" tIns="44414" rIns="90416" bIns="44414">
            <a:spAutoFit/>
          </a:bodyPr>
          <a:lstStyle/>
          <a:p>
            <a:pPr algn="r" eaLnBrk="0" hangingPunct="0"/>
            <a:r>
              <a:rPr lang="en-US" sz="800" b="0">
                <a:solidFill>
                  <a:schemeClr val="tx1"/>
                </a:solidFill>
              </a:rPr>
              <a:t>University of Karlsruhe Proprietary – Use pursuant to instructions</a:t>
            </a:r>
          </a:p>
        </p:txBody>
      </p:sp>
    </p:spTree>
    <p:extLst>
      <p:ext uri="{BB962C8B-B14F-4D97-AF65-F5344CB8AC3E}">
        <p14:creationId xmlns:p14="http://schemas.microsoft.com/office/powerpoint/2010/main" val="3568110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idx="2"/>
          </p:nvPr>
        </p:nvSpPr>
        <p:spPr bwMode="auto">
          <a:xfrm>
            <a:off x="1152525" y="692150"/>
            <a:ext cx="4554538" cy="34163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2813" y="4343400"/>
            <a:ext cx="5032375" cy="4114800"/>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557377226"/>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Rot="1" noChangeAspect="1" noChangeArrowheads="1" noTextEdit="1"/>
          </p:cNvSpPr>
          <p:nvPr>
            <p:ph type="sldImg"/>
          </p:nvPr>
        </p:nvSpPr>
        <p:spPr>
          <a:ln/>
        </p:spPr>
      </p:sp>
      <p:sp>
        <p:nvSpPr>
          <p:cNvPr id="578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buFontTx/>
              <a:buNone/>
            </a:pPr>
            <a:endParaRPr lang="de-DE" dirty="0">
              <a:sym typeface="Wingding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sz="110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a typeface="+mn-ea"/>
            </a:endParaRPr>
          </a:p>
        </p:txBody>
      </p:sp>
      <p:graphicFrame>
        <p:nvGraphicFramePr>
          <p:cNvPr id="3" name="Object 2"/>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761884" r:id="rId4" imgW="3895238" imgH="2809524" progId="MSPhotoEd.3">
                  <p:embed/>
                </p:oleObj>
              </mc:Choice>
              <mc:Fallback>
                <p:oleObj r:id="rId4" imgW="3895238" imgH="2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spcBef>
                <a:spcPct val="50000"/>
              </a:spcBef>
            </a:pPr>
            <a:r>
              <a:rPr lang="en-US" sz="1800">
                <a:solidFill>
                  <a:schemeClr val="tx1"/>
                </a:solidFill>
              </a:rPr>
              <a:t>Nano Scale Disruptive Silicon-Plasmonic Platform for Chip-to-Chip Interconnection</a:t>
            </a:r>
          </a:p>
          <a:p>
            <a:pPr eaLnBrk="1" hangingPunct="1">
              <a:lnSpc>
                <a:spcPct val="90000"/>
              </a:lnSpc>
              <a:spcBef>
                <a:spcPct val="50000"/>
              </a:spcBef>
            </a:pPr>
            <a:r>
              <a:rPr lang="en-US" sz="1800">
                <a:solidFill>
                  <a:schemeClr val="tx1"/>
                </a:solidFill>
              </a:rPr>
              <a:t>www.navolchi.eu</a:t>
            </a:r>
          </a:p>
        </p:txBody>
      </p:sp>
      <p:sp>
        <p:nvSpPr>
          <p:cNvPr id="6" name="Text Box 11"/>
          <p:cNvSpPr txBox="1">
            <a:spLocks noChangeArrowheads="1"/>
          </p:cNvSpPr>
          <p:nvPr userDrawn="1"/>
        </p:nvSpPr>
        <p:spPr bwMode="auto">
          <a:xfrm>
            <a:off x="798513" y="333375"/>
            <a:ext cx="6049962" cy="1144588"/>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50000"/>
              </a:lnSpc>
            </a:pPr>
            <a:r>
              <a:rPr lang="en-US" i="1">
                <a:solidFill>
                  <a:schemeClr val="tx1"/>
                </a:solidFill>
              </a:rPr>
              <a:t>NAVOLCHI</a:t>
            </a:r>
            <a:r>
              <a:rPr lang="en-US"/>
              <a:t>  1</a:t>
            </a:r>
            <a:r>
              <a:rPr lang="en-US" baseline="30000"/>
              <a:t>st</a:t>
            </a:r>
            <a:r>
              <a:rPr lang="en-US"/>
              <a:t> Review Meeting</a:t>
            </a:r>
            <a:r>
              <a:rPr lang="en-US" sz="2400"/>
              <a:t> </a:t>
            </a:r>
          </a:p>
          <a:p>
            <a:pPr>
              <a:lnSpc>
                <a:spcPct val="150000"/>
              </a:lnSpc>
            </a:pPr>
            <a:r>
              <a:rPr lang="en-US" sz="1800"/>
              <a:t>November 27</a:t>
            </a:r>
            <a:r>
              <a:rPr lang="en-US" sz="1800" baseline="30000"/>
              <a:t>th</a:t>
            </a:r>
            <a:r>
              <a:rPr lang="en-US" sz="1800"/>
              <a:t> 2012, Brussels</a:t>
            </a:r>
            <a:endParaRPr lang="de-DE" sz="180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pPr>
            <a:r>
              <a:rPr lang="en-US" sz="1200">
                <a:solidFill>
                  <a:schemeClr val="tx1"/>
                </a:solidFill>
              </a:rPr>
              <a:t>FP7-ICT-2011-7</a:t>
            </a:r>
          </a:p>
          <a:p>
            <a:pPr eaLnBrk="1" hangingPunct="1">
              <a:lnSpc>
                <a:spcPct val="90000"/>
              </a:lnSpc>
            </a:pPr>
            <a:r>
              <a:rPr lang="en-US" sz="1200">
                <a:solidFill>
                  <a:schemeClr val="tx1"/>
                </a:solidFill>
              </a:rPr>
              <a:t>GA 288869</a:t>
            </a:r>
          </a:p>
        </p:txBody>
      </p:sp>
    </p:spTree>
    <p:extLst>
      <p:ext uri="{BB962C8B-B14F-4D97-AF65-F5344CB8AC3E}">
        <p14:creationId xmlns:p14="http://schemas.microsoft.com/office/powerpoint/2010/main" val="1648107613"/>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87023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333375"/>
            <a:ext cx="2125662" cy="57927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80975" y="333375"/>
            <a:ext cx="6227763" cy="5792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214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457200" y="1142984"/>
            <a:ext cx="8229600" cy="4983179"/>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11152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569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46524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99706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11291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3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37755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94283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image" Target="../media/image2.png"/><Relationship Id="rId15" Type="http://schemas.openxmlformats.org/officeDocument/2006/relationships/oleObject" Target="../embeddings/oleObject1.bin"/><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76" name="Picture 4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72"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eaLnBrk="1" hangingPunct="1">
              <a:lnSpc>
                <a:spcPct val="90000"/>
              </a:lnSpc>
              <a:spcBef>
                <a:spcPct val="50000"/>
              </a:spcBef>
            </a:pPr>
            <a:r>
              <a:rPr lang="en-US" sz="1200">
                <a:solidFill>
                  <a:schemeClr val="tx1"/>
                </a:solidFill>
              </a:rPr>
              <a:t>N</a:t>
            </a:r>
            <a:r>
              <a:rPr lang="en-US" sz="1200"/>
              <a:t>ano Scale Disruptive Silicon-Plasmonic Platform for Chip-to-Chip Interconnection</a:t>
            </a:r>
          </a:p>
        </p:txBody>
      </p:sp>
      <p:sp>
        <p:nvSpPr>
          <p:cNvPr id="60427" name="Text Box 11"/>
          <p:cNvSpPr txBox="1">
            <a:spLocks noChangeArrowheads="1"/>
          </p:cNvSpPr>
          <p:nvPr/>
        </p:nvSpPr>
        <p:spPr bwMode="auto">
          <a:xfrm>
            <a:off x="8429625" y="6500813"/>
            <a:ext cx="365125" cy="212725"/>
          </a:xfrm>
          <a:prstGeom prst="rect">
            <a:avLst/>
          </a:prstGeom>
          <a:noFill/>
          <a:ln w="9525">
            <a:noFill/>
            <a:miter lim="800000"/>
            <a:headEnd/>
            <a:tailEnd/>
          </a:ln>
          <a:effec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a:lnSpc>
                <a:spcPct val="100000"/>
              </a:lnSpc>
            </a:pPr>
            <a:fld id="{C5A7106A-3D2B-FE4D-913C-1E022C7DA529}" type="slidenum">
              <a:rPr lang="en-US" sz="1400"/>
              <a:pPr algn="l">
                <a:lnSpc>
                  <a:spcPct val="100000"/>
                </a:lnSpc>
              </a:pPr>
              <a:t>‹Nr.›</a:t>
            </a:fld>
            <a:endParaRPr lang="en-US" sz="1400"/>
          </a:p>
        </p:txBody>
      </p:sp>
      <p:graphicFrame>
        <p:nvGraphicFramePr>
          <p:cNvPr id="60470" name="Object 54"/>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60506" r:id="rId15" imgW="3895238" imgH="2809524" progId="MSPhotoEd.3">
                  <p:embed/>
                </p:oleObj>
              </mc:Choice>
              <mc:Fallback>
                <p:oleObj r:id="rId15" imgW="3895238" imgH="2809524" progId="MSPhotoEd.3">
                  <p:embed/>
                  <p:pic>
                    <p:nvPicPr>
                      <p:cNvPr id="0" name="Object 5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0475" name="Gerade Verbindung 10"/>
          <p:cNvCxnSpPr>
            <a:cxnSpLocks noChangeShapeType="1"/>
          </p:cNvCxnSpPr>
          <p:nvPr/>
        </p:nvCxnSpPr>
        <p:spPr bwMode="auto">
          <a:xfrm>
            <a:off x="1619250" y="6430963"/>
            <a:ext cx="7310438" cy="22225"/>
          </a:xfrm>
          <a:prstGeom prst="line">
            <a:avLst/>
          </a:prstGeom>
          <a:noFill/>
          <a:ln w="19050">
            <a:solidFill>
              <a:srgbClr val="262FDA"/>
            </a:solidFill>
            <a:round/>
            <a:headEnd/>
            <a:tailEnd/>
          </a:ln>
          <a:extLst>
            <a:ext uri="{909E8E84-426E-40dd-AFC4-6F175D3DCCD1}">
              <a14:hiddenFill xmlns:a14="http://schemas.microsoft.com/office/drawing/2010/main">
                <a:noFill/>
              </a14:hiddenFill>
            </a:ext>
          </a:extLst>
        </p:spPr>
      </p:cxnSp>
      <p:cxnSp>
        <p:nvCxnSpPr>
          <p:cNvPr id="60477" name="Gerade Verbindung 10"/>
          <p:cNvCxnSpPr>
            <a:cxnSpLocks noChangeShapeType="1"/>
          </p:cNvCxnSpPr>
          <p:nvPr/>
        </p:nvCxnSpPr>
        <p:spPr bwMode="auto">
          <a:xfrm>
            <a:off x="177800" y="765175"/>
            <a:ext cx="74183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xmlns:p14="http://schemas.microsoft.com/office/powerpoint/2010/mai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charset="0"/>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10.emf"/><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wmf"/><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1.emf"/><Relationship Id="rId5" Type="http://schemas.openxmlformats.org/officeDocument/2006/relationships/oleObject" Target="../embeddings/oleObject7.bin"/><Relationship Id="rId6" Type="http://schemas.openxmlformats.org/officeDocument/2006/relationships/package" Target="../embeddings/Documento_de_Microsoft_Word5.docx"/><Relationship Id="rId7" Type="http://schemas.openxmlformats.org/officeDocument/2006/relationships/image" Target="../media/image34.emf"/><Relationship Id="rId8" Type="http://schemas.openxmlformats.org/officeDocument/2006/relationships/image" Target="../media/image35.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package" Target="../embeddings/Documento_de_Microsoft_Word6.docx"/><Relationship Id="rId6"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emf"/><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package" Target="../embeddings/Documento_de_Microsoft_Word1.docx"/><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package" Target="../embeddings/Documento_de_Microsoft_Word2.docx"/><Relationship Id="rId6"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26.png"/><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5.bin"/><Relationship Id="rId5" Type="http://schemas.openxmlformats.org/officeDocument/2006/relationships/package" Target="../embeddings/Documento_de_Microsoft_Word3.docx"/><Relationship Id="rId6" Type="http://schemas.openxmlformats.org/officeDocument/2006/relationships/image" Target="../media/image20.png"/><Relationship Id="rId7" Type="http://schemas.openxmlformats.org/officeDocument/2006/relationships/oleObject" Target="../embeddings/oleObject6.bin"/><Relationship Id="rId8" Type="http://schemas.openxmlformats.org/officeDocument/2006/relationships/package" Target="../embeddings/Documento_de_Microsoft_Word4.docx"/><Relationship Id="rId9" Type="http://schemas.openxmlformats.org/officeDocument/2006/relationships/image" Target="../media/image21.png"/><Relationship Id="rId10"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7" name="Text Box 10"/>
          <p:cNvSpPr txBox="1">
            <a:spLocks noChangeArrowheads="1"/>
          </p:cNvSpPr>
          <p:nvPr/>
        </p:nvSpPr>
        <p:spPr bwMode="auto">
          <a:xfrm>
            <a:off x="323850" y="2133600"/>
            <a:ext cx="8382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00000"/>
              </a:lnSpc>
              <a:spcAft>
                <a:spcPts val="600"/>
              </a:spcAft>
            </a:pPr>
            <a:r>
              <a:rPr lang="en-US" sz="2000" dirty="0">
                <a:solidFill>
                  <a:schemeClr val="bg1"/>
                </a:solidFill>
              </a:rPr>
              <a:t>Work Package </a:t>
            </a:r>
            <a:r>
              <a:rPr lang="en-US" sz="2000" dirty="0" smtClean="0">
                <a:solidFill>
                  <a:srgbClr val="FF0000"/>
                </a:solidFill>
              </a:rPr>
              <a:t>4</a:t>
            </a:r>
            <a:r>
              <a:rPr lang="en-US" sz="2000" dirty="0" smtClean="0">
                <a:solidFill>
                  <a:schemeClr val="bg1"/>
                </a:solidFill>
              </a:rPr>
              <a:t> </a:t>
            </a:r>
            <a:r>
              <a:rPr lang="en-US" sz="2000" dirty="0">
                <a:solidFill>
                  <a:schemeClr val="bg1"/>
                </a:solidFill>
              </a:rPr>
              <a:t>Presentation</a:t>
            </a:r>
          </a:p>
          <a:p>
            <a:pPr>
              <a:lnSpc>
                <a:spcPct val="100000"/>
              </a:lnSpc>
              <a:spcAft>
                <a:spcPts val="600"/>
              </a:spcAft>
            </a:pPr>
            <a:r>
              <a:rPr lang="en-US" sz="2000" dirty="0" smtClean="0">
                <a:solidFill>
                  <a:srgbClr val="FF0000"/>
                </a:solidFill>
              </a:rPr>
              <a:t>Juan P. </a:t>
            </a:r>
            <a:r>
              <a:rPr lang="en-US" sz="2000" dirty="0" err="1" smtClean="0">
                <a:solidFill>
                  <a:srgbClr val="FF0000"/>
                </a:solidFill>
              </a:rPr>
              <a:t>Martínez</a:t>
            </a:r>
            <a:r>
              <a:rPr lang="en-US" sz="2000" dirty="0" smtClean="0">
                <a:solidFill>
                  <a:srgbClr val="FF0000"/>
                </a:solidFill>
              </a:rPr>
              <a:t> Pastor</a:t>
            </a:r>
            <a:endParaRPr lang="en-US" sz="2000" dirty="0">
              <a:solidFill>
                <a:srgbClr val="FF0000"/>
              </a:solidFill>
            </a:endParaRPr>
          </a:p>
          <a:p>
            <a:pPr>
              <a:lnSpc>
                <a:spcPct val="100000"/>
              </a:lnSpc>
              <a:spcAft>
                <a:spcPts val="600"/>
              </a:spcAft>
            </a:pPr>
            <a:r>
              <a:rPr lang="en-US" sz="2000" dirty="0" smtClean="0">
                <a:solidFill>
                  <a:srgbClr val="FF0000"/>
                </a:solidFill>
              </a:rPr>
              <a:t>University of Valencia</a:t>
            </a:r>
            <a:r>
              <a:rPr lang="en-US" sz="2000" dirty="0" smtClean="0">
                <a:solidFill>
                  <a:schemeClr val="bg1"/>
                </a:solidFill>
              </a:rPr>
              <a:t> </a:t>
            </a:r>
            <a:r>
              <a:rPr lang="en-US" sz="2000" dirty="0" smtClean="0">
                <a:solidFill>
                  <a:srgbClr val="FF0000"/>
                </a:solidFill>
              </a:rPr>
              <a:t>(UVEG)</a:t>
            </a:r>
            <a:r>
              <a:rPr lang="en-US" sz="2000" dirty="0">
                <a:solidFill>
                  <a:srgbClr val="FF0000"/>
                </a:solidFill>
              </a:rPr>
              <a:t>,</a:t>
            </a:r>
            <a:r>
              <a:rPr lang="en-US" sz="2000" dirty="0">
                <a:solidFill>
                  <a:schemeClr val="bg1"/>
                </a:solidFill>
              </a:rPr>
              <a:t> </a:t>
            </a:r>
            <a:r>
              <a:rPr lang="en-US" sz="2000" dirty="0" smtClean="0">
                <a:solidFill>
                  <a:srgbClr val="FF0000"/>
                </a:solidFill>
              </a:rPr>
              <a:t>Spain</a:t>
            </a:r>
            <a:r>
              <a:rPr lang="de-DE" sz="2000" dirty="0" smtClean="0">
                <a:solidFill>
                  <a:srgbClr val="FF0000"/>
                </a:solidFill>
              </a:rPr>
              <a:t> </a:t>
            </a:r>
            <a:endParaRPr lang="de-DE" sz="20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3" name="Rectángulo 2"/>
          <p:cNvSpPr/>
          <p:nvPr/>
        </p:nvSpPr>
        <p:spPr>
          <a:xfrm>
            <a:off x="5940152" y="2492896"/>
            <a:ext cx="2880320" cy="1015663"/>
          </a:xfrm>
          <a:prstGeom prst="rect">
            <a:avLst/>
          </a:prstGeom>
        </p:spPr>
        <p:txBody>
          <a:bodyPr wrap="square">
            <a:spAutoFit/>
          </a:bodyPr>
          <a:lstStyle/>
          <a:p>
            <a:r>
              <a:rPr lang="es-ES" sz="1200" b="0" dirty="0" err="1"/>
              <a:t>The</a:t>
            </a:r>
            <a:r>
              <a:rPr lang="es-ES" sz="1200" b="0" dirty="0"/>
              <a:t> concept of </a:t>
            </a:r>
            <a:r>
              <a:rPr lang="es-ES" sz="1200" b="0" dirty="0" smtClean="0"/>
              <a:t>AC </a:t>
            </a:r>
            <a:r>
              <a:rPr lang="es-ES" sz="1200" b="0" dirty="0" err="1" smtClean="0"/>
              <a:t>electroluminescence</a:t>
            </a:r>
            <a:r>
              <a:rPr lang="es-ES" sz="1200" b="0" dirty="0" smtClean="0"/>
              <a:t> </a:t>
            </a:r>
            <a:r>
              <a:rPr lang="es-ES" sz="1200" b="0" dirty="0" err="1"/>
              <a:t>relies</a:t>
            </a:r>
            <a:r>
              <a:rPr lang="es-ES" sz="1200" b="0" dirty="0"/>
              <a:t> </a:t>
            </a:r>
            <a:r>
              <a:rPr lang="es-ES" sz="1200" b="0" dirty="0" err="1"/>
              <a:t>on</a:t>
            </a:r>
            <a:r>
              <a:rPr lang="es-ES" sz="1200" b="0" dirty="0"/>
              <a:t> </a:t>
            </a:r>
            <a:r>
              <a:rPr lang="es-ES" sz="1200" b="0" dirty="0" err="1"/>
              <a:t>charge</a:t>
            </a:r>
            <a:r>
              <a:rPr lang="es-ES" sz="1200" b="0" dirty="0"/>
              <a:t> </a:t>
            </a:r>
            <a:r>
              <a:rPr lang="es-ES" sz="1200" b="0" dirty="0" err="1"/>
              <a:t>tunneling</a:t>
            </a:r>
            <a:r>
              <a:rPr lang="es-ES" sz="1200" b="0" dirty="0"/>
              <a:t> </a:t>
            </a:r>
            <a:r>
              <a:rPr lang="es-ES" sz="1200" b="0" dirty="0" err="1"/>
              <a:t>between</a:t>
            </a:r>
            <a:r>
              <a:rPr lang="es-ES" sz="1200" b="0" dirty="0"/>
              <a:t> </a:t>
            </a:r>
            <a:r>
              <a:rPr lang="es-ES" sz="1200" b="0" dirty="0" err="1"/>
              <a:t>neighbouring</a:t>
            </a:r>
            <a:r>
              <a:rPr lang="es-ES" sz="1200" b="0" dirty="0"/>
              <a:t> </a:t>
            </a:r>
            <a:r>
              <a:rPr lang="es-ES" sz="1200" b="0" dirty="0" err="1" smtClean="0"/>
              <a:t>QDs</a:t>
            </a:r>
            <a:r>
              <a:rPr lang="es-ES" sz="1200" b="0" dirty="0" smtClean="0"/>
              <a:t> </a:t>
            </a:r>
            <a:r>
              <a:rPr lang="es-ES" sz="1200" b="0" dirty="0" err="1" smtClean="0"/>
              <a:t>under</a:t>
            </a:r>
            <a:r>
              <a:rPr lang="es-ES" sz="1200" b="0" dirty="0" smtClean="0"/>
              <a:t> </a:t>
            </a:r>
            <a:r>
              <a:rPr lang="es-ES" sz="1200" b="0" dirty="0" err="1" smtClean="0"/>
              <a:t>internal</a:t>
            </a:r>
            <a:r>
              <a:rPr lang="es-ES" sz="1200" b="0" dirty="0" smtClean="0"/>
              <a:t> </a:t>
            </a:r>
            <a:r>
              <a:rPr lang="es-ES" sz="1200" b="0" dirty="0" err="1" smtClean="0"/>
              <a:t>fields</a:t>
            </a:r>
            <a:r>
              <a:rPr lang="es-ES" sz="1200" b="0" dirty="0" smtClean="0"/>
              <a:t> </a:t>
            </a:r>
            <a:r>
              <a:rPr lang="es-ES" sz="1200" b="0" dirty="0"/>
              <a:t>comparable </a:t>
            </a:r>
            <a:r>
              <a:rPr lang="es-ES" sz="1200" b="0" dirty="0" err="1"/>
              <a:t>to</a:t>
            </a:r>
            <a:r>
              <a:rPr lang="es-ES" sz="1200" b="0" dirty="0"/>
              <a:t> </a:t>
            </a:r>
            <a:r>
              <a:rPr lang="es-ES" sz="1200" b="0" dirty="0" err="1"/>
              <a:t>the</a:t>
            </a:r>
            <a:r>
              <a:rPr lang="es-ES" sz="1200" b="0" dirty="0"/>
              <a:t> band gap of </a:t>
            </a:r>
            <a:r>
              <a:rPr lang="es-ES" sz="1200" b="0" dirty="0" err="1"/>
              <a:t>the</a:t>
            </a:r>
            <a:r>
              <a:rPr lang="es-ES" sz="1200" b="0" dirty="0"/>
              <a:t> </a:t>
            </a:r>
            <a:r>
              <a:rPr lang="es-ES" sz="1200" b="0" dirty="0" smtClean="0"/>
              <a:t>material.</a:t>
            </a:r>
            <a:endParaRPr lang="es-ES" sz="1200" dirty="0"/>
          </a:p>
        </p:txBody>
      </p:sp>
      <p:sp>
        <p:nvSpPr>
          <p:cNvPr id="4" name="Rectángulo 3"/>
          <p:cNvSpPr/>
          <p:nvPr/>
        </p:nvSpPr>
        <p:spPr>
          <a:xfrm>
            <a:off x="683568" y="1412776"/>
            <a:ext cx="8244408" cy="307777"/>
          </a:xfrm>
          <a:prstGeom prst="rect">
            <a:avLst/>
          </a:prstGeom>
        </p:spPr>
        <p:txBody>
          <a:bodyPr wrap="square">
            <a:spAutoFit/>
          </a:bodyPr>
          <a:lstStyle/>
          <a:p>
            <a:r>
              <a:rPr lang="es-ES" sz="1400" b="0" dirty="0" err="1">
                <a:solidFill>
                  <a:srgbClr val="0000DD"/>
                </a:solidFill>
              </a:rPr>
              <a:t>Task</a:t>
            </a:r>
            <a:r>
              <a:rPr lang="es-ES" sz="1400" b="0" dirty="0">
                <a:solidFill>
                  <a:srgbClr val="0000DD"/>
                </a:solidFill>
              </a:rPr>
              <a:t> </a:t>
            </a:r>
            <a:r>
              <a:rPr lang="es-ES" sz="1400" b="0" dirty="0" smtClean="0">
                <a:solidFill>
                  <a:srgbClr val="0000DD"/>
                </a:solidFill>
              </a:rPr>
              <a:t>4.3 </a:t>
            </a:r>
            <a:r>
              <a:rPr lang="es-ES" sz="1400" b="0" dirty="0" err="1">
                <a:solidFill>
                  <a:srgbClr val="0000DD"/>
                </a:solidFill>
              </a:rPr>
              <a:t>Colloidal</a:t>
            </a:r>
            <a:r>
              <a:rPr lang="es-ES" sz="1400" b="0" dirty="0">
                <a:solidFill>
                  <a:srgbClr val="0000DD"/>
                </a:solidFill>
              </a:rPr>
              <a:t> quantum </a:t>
            </a:r>
            <a:r>
              <a:rPr lang="es-ES" sz="1400" b="0" dirty="0" err="1">
                <a:solidFill>
                  <a:srgbClr val="0000DD"/>
                </a:solidFill>
              </a:rPr>
              <a:t>dots</a:t>
            </a:r>
            <a:r>
              <a:rPr lang="es-ES" sz="1400" b="0" dirty="0">
                <a:solidFill>
                  <a:srgbClr val="0000DD"/>
                </a:solidFill>
              </a:rPr>
              <a:t> </a:t>
            </a:r>
            <a:r>
              <a:rPr lang="es-ES" sz="1400" b="0" dirty="0" err="1">
                <a:solidFill>
                  <a:srgbClr val="0000DD"/>
                </a:solidFill>
              </a:rPr>
              <a:t>with</a:t>
            </a:r>
            <a:r>
              <a:rPr lang="es-ES" sz="1400" b="0" dirty="0">
                <a:solidFill>
                  <a:srgbClr val="0000DD"/>
                </a:solidFill>
              </a:rPr>
              <a:t> </a:t>
            </a:r>
            <a:r>
              <a:rPr lang="es-ES" sz="1400" b="0" dirty="0" err="1">
                <a:solidFill>
                  <a:srgbClr val="0000DD"/>
                </a:solidFill>
              </a:rPr>
              <a:t>optimized</a:t>
            </a:r>
            <a:r>
              <a:rPr lang="es-ES" sz="1400" b="0" dirty="0">
                <a:solidFill>
                  <a:srgbClr val="0000DD"/>
                </a:solidFill>
              </a:rPr>
              <a:t> </a:t>
            </a:r>
            <a:r>
              <a:rPr lang="es-ES" sz="1400" b="0" dirty="0" err="1">
                <a:solidFill>
                  <a:srgbClr val="0000DD"/>
                </a:solidFill>
              </a:rPr>
              <a:t>gain</a:t>
            </a:r>
            <a:r>
              <a:rPr lang="es-ES" sz="1400" b="0" dirty="0">
                <a:solidFill>
                  <a:srgbClr val="0000DD"/>
                </a:solidFill>
              </a:rPr>
              <a:t> and </a:t>
            </a:r>
            <a:r>
              <a:rPr lang="es-ES" sz="1400" b="0" dirty="0" err="1">
                <a:solidFill>
                  <a:srgbClr val="0000DD"/>
                </a:solidFill>
              </a:rPr>
              <a:t>electrical</a:t>
            </a:r>
            <a:r>
              <a:rPr lang="es-ES" sz="1400" b="0" dirty="0">
                <a:solidFill>
                  <a:srgbClr val="0000DD"/>
                </a:solidFill>
              </a:rPr>
              <a:t> </a:t>
            </a:r>
            <a:r>
              <a:rPr lang="es-ES" sz="1400" b="0" dirty="0" err="1">
                <a:solidFill>
                  <a:srgbClr val="0000DD"/>
                </a:solidFill>
              </a:rPr>
              <a:t>injection</a:t>
            </a:r>
            <a:r>
              <a:rPr lang="es-ES" sz="1400" b="0" dirty="0">
                <a:solidFill>
                  <a:srgbClr val="0000DD"/>
                </a:solidFill>
              </a:rPr>
              <a:t> </a:t>
            </a:r>
            <a:r>
              <a:rPr lang="es-ES" sz="1400" b="0" dirty="0" err="1" smtClean="0">
                <a:solidFill>
                  <a:srgbClr val="0000DD"/>
                </a:solidFill>
              </a:rPr>
              <a:t>scheme</a:t>
            </a:r>
            <a:r>
              <a:rPr lang="es-ES" sz="1400" b="0" dirty="0" smtClean="0">
                <a:solidFill>
                  <a:srgbClr val="0000DD"/>
                </a:solidFill>
              </a:rPr>
              <a:t>: </a:t>
            </a:r>
            <a:r>
              <a:rPr lang="es-ES" sz="1400" i="1" dirty="0" smtClean="0">
                <a:solidFill>
                  <a:srgbClr val="0000DD"/>
                </a:solidFill>
              </a:rPr>
              <a:t>EL-INJECTION</a:t>
            </a:r>
            <a:endParaRPr lang="es-ES" sz="1400" i="1" dirty="0">
              <a:solidFill>
                <a:srgbClr val="0000DD"/>
              </a:solidFill>
            </a:endParaRPr>
          </a:p>
        </p:txBody>
      </p:sp>
      <p:sp>
        <p:nvSpPr>
          <p:cNvPr id="17" name="Rectángulo 16"/>
          <p:cNvSpPr/>
          <p:nvPr/>
        </p:nvSpPr>
        <p:spPr>
          <a:xfrm>
            <a:off x="1259632" y="4604935"/>
            <a:ext cx="3528392" cy="1200329"/>
          </a:xfrm>
          <a:prstGeom prst="rect">
            <a:avLst/>
          </a:prstGeom>
        </p:spPr>
        <p:txBody>
          <a:bodyPr wrap="square">
            <a:spAutoFit/>
          </a:bodyPr>
          <a:lstStyle/>
          <a:p>
            <a:r>
              <a:rPr lang="es-ES" sz="1200" b="0" dirty="0" err="1"/>
              <a:t>P</a:t>
            </a:r>
            <a:r>
              <a:rPr lang="es-ES" sz="1200" b="0" dirty="0" err="1" smtClean="0"/>
              <a:t>hotoluminescence</a:t>
            </a:r>
            <a:r>
              <a:rPr lang="es-ES" sz="1200" b="0" dirty="0" smtClean="0"/>
              <a:t> of </a:t>
            </a:r>
            <a:r>
              <a:rPr lang="es-ES" sz="1200" b="0" dirty="0" err="1" smtClean="0"/>
              <a:t>the</a:t>
            </a:r>
            <a:r>
              <a:rPr lang="es-ES" sz="1200" b="0" dirty="0" smtClean="0"/>
              <a:t> QD </a:t>
            </a:r>
            <a:r>
              <a:rPr lang="es-ES" sz="1200" b="0" dirty="0" err="1" smtClean="0"/>
              <a:t>colloid</a:t>
            </a:r>
            <a:r>
              <a:rPr lang="es-ES" sz="1200" b="0" dirty="0" smtClean="0"/>
              <a:t> </a:t>
            </a:r>
            <a:r>
              <a:rPr lang="es-ES" sz="1200" b="0" dirty="0" err="1" smtClean="0"/>
              <a:t>is</a:t>
            </a:r>
            <a:r>
              <a:rPr lang="es-ES" sz="1200" b="0" dirty="0" smtClean="0"/>
              <a:t> comparable </a:t>
            </a:r>
            <a:r>
              <a:rPr lang="es-ES" sz="1200" b="0" dirty="0" err="1" smtClean="0"/>
              <a:t>to</a:t>
            </a:r>
            <a:r>
              <a:rPr lang="es-ES" sz="1200" b="0" dirty="0" smtClean="0"/>
              <a:t> </a:t>
            </a:r>
            <a:r>
              <a:rPr lang="es-ES" sz="1200" b="0" dirty="0" err="1"/>
              <a:t>the</a:t>
            </a:r>
            <a:r>
              <a:rPr lang="es-ES" sz="1200" b="0" dirty="0"/>
              <a:t> </a:t>
            </a:r>
            <a:r>
              <a:rPr lang="es-ES" sz="1200" b="0" dirty="0" err="1"/>
              <a:t>electroluminescence</a:t>
            </a:r>
            <a:r>
              <a:rPr lang="es-ES" sz="1200" b="0" dirty="0"/>
              <a:t> </a:t>
            </a:r>
            <a:r>
              <a:rPr lang="es-ES" sz="1200" b="0" dirty="0" err="1"/>
              <a:t>under</a:t>
            </a:r>
            <a:r>
              <a:rPr lang="es-ES" sz="1200" b="0" dirty="0"/>
              <a:t> AC </a:t>
            </a:r>
            <a:r>
              <a:rPr lang="es-ES" sz="1200" b="0" dirty="0" err="1" smtClean="0"/>
              <a:t>excitation</a:t>
            </a:r>
            <a:r>
              <a:rPr lang="es-ES" sz="1200" b="0" dirty="0" smtClean="0"/>
              <a:t> </a:t>
            </a:r>
            <a:r>
              <a:rPr lang="es-ES" sz="1200" b="0" dirty="0" err="1"/>
              <a:t>for</a:t>
            </a:r>
            <a:r>
              <a:rPr lang="es-ES" sz="1200" b="0" dirty="0"/>
              <a:t> visible </a:t>
            </a:r>
            <a:r>
              <a:rPr lang="es-ES" sz="1200" b="0" dirty="0" err="1"/>
              <a:t>emitting</a:t>
            </a:r>
            <a:r>
              <a:rPr lang="es-ES" sz="1200" b="0" dirty="0"/>
              <a:t> quantum </a:t>
            </a:r>
            <a:r>
              <a:rPr lang="es-ES" sz="1200" b="0" dirty="0" err="1"/>
              <a:t>rods</a:t>
            </a:r>
            <a:r>
              <a:rPr lang="es-ES" sz="1200" b="0" dirty="0"/>
              <a:t> (</a:t>
            </a:r>
            <a:r>
              <a:rPr lang="es-ES" sz="1200" b="0" dirty="0" err="1"/>
              <a:t>CdSe</a:t>
            </a:r>
            <a:r>
              <a:rPr lang="es-ES" sz="1200" b="0" dirty="0"/>
              <a:t>/</a:t>
            </a:r>
            <a:r>
              <a:rPr lang="es-ES" sz="1200" b="0" dirty="0" err="1"/>
              <a:t>CdS</a:t>
            </a:r>
            <a:r>
              <a:rPr lang="es-ES" sz="1200" b="0" dirty="0"/>
              <a:t>). </a:t>
            </a:r>
            <a:r>
              <a:rPr lang="es-ES" sz="1200" b="0" dirty="0" err="1" smtClean="0"/>
              <a:t>Efficiencies</a:t>
            </a:r>
            <a:r>
              <a:rPr lang="es-ES" sz="1200" b="0" dirty="0" smtClean="0"/>
              <a:t> </a:t>
            </a:r>
            <a:r>
              <a:rPr lang="es-ES" sz="1200" b="0" dirty="0"/>
              <a:t>of 0.14 lumen/watt </a:t>
            </a:r>
            <a:r>
              <a:rPr lang="es-ES" sz="1200" b="0" dirty="0" err="1" smtClean="0"/>
              <a:t>were</a:t>
            </a:r>
            <a:r>
              <a:rPr lang="es-ES" sz="1200" b="0" dirty="0" smtClean="0"/>
              <a:t> </a:t>
            </a:r>
            <a:r>
              <a:rPr lang="es-ES" sz="1200" b="0" dirty="0" err="1" smtClean="0"/>
              <a:t>achieved</a:t>
            </a:r>
            <a:r>
              <a:rPr lang="es-ES" sz="1200" b="0" dirty="0" smtClean="0"/>
              <a:t> (comparable </a:t>
            </a:r>
            <a:r>
              <a:rPr lang="es-ES" sz="1200" b="0" dirty="0" err="1"/>
              <a:t>to</a:t>
            </a:r>
            <a:r>
              <a:rPr lang="es-ES" sz="1200" b="0" dirty="0"/>
              <a:t> </a:t>
            </a:r>
            <a:r>
              <a:rPr lang="es-ES" sz="1200" b="0" dirty="0" err="1" smtClean="0"/>
              <a:t>direct</a:t>
            </a:r>
            <a:r>
              <a:rPr lang="es-ES" sz="1200" b="0" dirty="0" smtClean="0"/>
              <a:t> </a:t>
            </a:r>
            <a:r>
              <a:rPr lang="es-ES" sz="1200" b="0" dirty="0" err="1"/>
              <a:t>charge</a:t>
            </a:r>
            <a:r>
              <a:rPr lang="es-ES" sz="1200" b="0" dirty="0"/>
              <a:t> </a:t>
            </a:r>
            <a:r>
              <a:rPr lang="es-ES" sz="1200" b="0" dirty="0" err="1" smtClean="0"/>
              <a:t>injection</a:t>
            </a:r>
            <a:r>
              <a:rPr lang="es-ES" sz="1200" b="0" dirty="0"/>
              <a:t> </a:t>
            </a:r>
            <a:r>
              <a:rPr lang="es-ES" sz="1200" b="0" dirty="0" smtClean="0"/>
              <a:t>QD-</a:t>
            </a:r>
            <a:r>
              <a:rPr lang="es-ES" sz="1200" b="0" dirty="0" err="1" smtClean="0"/>
              <a:t>LEDs</a:t>
            </a:r>
            <a:r>
              <a:rPr lang="es-ES" sz="1200" b="0" dirty="0" smtClean="0"/>
              <a:t>)</a:t>
            </a:r>
            <a:endParaRPr lang="es-ES" sz="1200" dirty="0"/>
          </a:p>
        </p:txBody>
      </p:sp>
      <p:pic>
        <p:nvPicPr>
          <p:cNvPr id="12" name="Imagen 11"/>
          <p:cNvPicPr>
            <a:picLocks noChangeAspect="1"/>
          </p:cNvPicPr>
          <p:nvPr/>
        </p:nvPicPr>
        <p:blipFill>
          <a:blip r:embed="rId3"/>
          <a:stretch>
            <a:fillRect/>
          </a:stretch>
        </p:blipFill>
        <p:spPr>
          <a:xfrm>
            <a:off x="851236" y="1916832"/>
            <a:ext cx="5014280" cy="2160240"/>
          </a:xfrm>
          <a:prstGeom prst="rect">
            <a:avLst/>
          </a:prstGeom>
        </p:spPr>
      </p:pic>
      <p:pic>
        <p:nvPicPr>
          <p:cNvPr id="18" name="Imagen 17"/>
          <p:cNvPicPr>
            <a:picLocks noChangeAspect="1"/>
          </p:cNvPicPr>
          <p:nvPr/>
        </p:nvPicPr>
        <p:blipFill>
          <a:blip r:embed="rId4"/>
          <a:stretch>
            <a:fillRect/>
          </a:stretch>
        </p:blipFill>
        <p:spPr>
          <a:xfrm>
            <a:off x="4932040" y="4365104"/>
            <a:ext cx="3243064" cy="1791407"/>
          </a:xfrm>
          <a:prstGeom prst="rect">
            <a:avLst/>
          </a:prstGeom>
        </p:spPr>
      </p:pic>
      <p:sp>
        <p:nvSpPr>
          <p:cNvPr id="9" name="Rectangle 2"/>
          <p:cNvSpPr txBox="1">
            <a:spLocks noChangeArrowheads="1"/>
          </p:cNvSpPr>
          <p:nvPr/>
        </p:nvSpPr>
        <p:spPr bwMode="auto">
          <a:xfrm>
            <a:off x="179512" y="803176"/>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pPr eaLnBrk="1" hangingPunct="1">
              <a:lnSpc>
                <a:spcPct val="100000"/>
              </a:lnSpc>
              <a:spcAft>
                <a:spcPct val="20000"/>
              </a:spcAft>
            </a:pPr>
            <a:r>
              <a:rPr lang="en-US" sz="2000" smtClean="0">
                <a:latin typeface="Arial" charset="0"/>
              </a:rPr>
              <a:t>4. </a:t>
            </a:r>
            <a:r>
              <a:rPr lang="en-US" sz="2000" smtClean="0"/>
              <a:t>Status of Work: Achievements.</a:t>
            </a:r>
            <a:endParaRPr lang="en-US" sz="2000" dirty="0"/>
          </a:p>
        </p:txBody>
      </p:sp>
    </p:spTree>
    <p:extLst>
      <p:ext uri="{BB962C8B-B14F-4D97-AF65-F5344CB8AC3E}">
        <p14:creationId xmlns:p14="http://schemas.microsoft.com/office/powerpoint/2010/main" val="19444923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4" name="Rectángulo 3"/>
          <p:cNvSpPr/>
          <p:nvPr/>
        </p:nvSpPr>
        <p:spPr>
          <a:xfrm>
            <a:off x="683568" y="1412776"/>
            <a:ext cx="8244408" cy="307777"/>
          </a:xfrm>
          <a:prstGeom prst="rect">
            <a:avLst/>
          </a:prstGeom>
        </p:spPr>
        <p:txBody>
          <a:bodyPr wrap="square">
            <a:spAutoFit/>
          </a:bodyPr>
          <a:lstStyle/>
          <a:p>
            <a:r>
              <a:rPr lang="es-ES" sz="1400" b="0" dirty="0" err="1">
                <a:solidFill>
                  <a:srgbClr val="0000DD"/>
                </a:solidFill>
              </a:rPr>
              <a:t>Task</a:t>
            </a:r>
            <a:r>
              <a:rPr lang="es-ES" sz="1400" b="0" dirty="0">
                <a:solidFill>
                  <a:srgbClr val="0000DD"/>
                </a:solidFill>
              </a:rPr>
              <a:t> </a:t>
            </a:r>
            <a:r>
              <a:rPr lang="es-ES" sz="1400" b="0" dirty="0" smtClean="0">
                <a:solidFill>
                  <a:srgbClr val="0000DD"/>
                </a:solidFill>
              </a:rPr>
              <a:t>4.4 </a:t>
            </a:r>
            <a:r>
              <a:rPr lang="es-ES" sz="1400" b="0" dirty="0" err="1">
                <a:solidFill>
                  <a:srgbClr val="0000DD"/>
                </a:solidFill>
              </a:rPr>
              <a:t>Fabrication</a:t>
            </a:r>
            <a:r>
              <a:rPr lang="es-ES" sz="1400" b="0" dirty="0">
                <a:solidFill>
                  <a:srgbClr val="0000DD"/>
                </a:solidFill>
              </a:rPr>
              <a:t> and </a:t>
            </a:r>
            <a:r>
              <a:rPr lang="es-ES" sz="1400" b="0" dirty="0" err="1">
                <a:solidFill>
                  <a:srgbClr val="0000DD"/>
                </a:solidFill>
              </a:rPr>
              <a:t>characterization</a:t>
            </a:r>
            <a:r>
              <a:rPr lang="es-ES" sz="1400" b="0" dirty="0">
                <a:solidFill>
                  <a:srgbClr val="0000DD"/>
                </a:solidFill>
              </a:rPr>
              <a:t> of QD-</a:t>
            </a:r>
            <a:r>
              <a:rPr lang="es-ES" sz="1400" b="0" dirty="0" err="1">
                <a:solidFill>
                  <a:srgbClr val="0000DD"/>
                </a:solidFill>
              </a:rPr>
              <a:t>based</a:t>
            </a:r>
            <a:r>
              <a:rPr lang="es-ES" sz="1400" b="0" dirty="0">
                <a:solidFill>
                  <a:srgbClr val="0000DD"/>
                </a:solidFill>
              </a:rPr>
              <a:t> </a:t>
            </a:r>
            <a:r>
              <a:rPr lang="es-ES" sz="1400" b="0" dirty="0" err="1">
                <a:solidFill>
                  <a:srgbClr val="0000DD"/>
                </a:solidFill>
              </a:rPr>
              <a:t>plasmonic</a:t>
            </a:r>
            <a:r>
              <a:rPr lang="es-ES" sz="1400" b="0" dirty="0">
                <a:solidFill>
                  <a:srgbClr val="0000DD"/>
                </a:solidFill>
              </a:rPr>
              <a:t> </a:t>
            </a:r>
            <a:r>
              <a:rPr lang="es-ES" sz="1400" b="0" dirty="0" err="1" smtClean="0">
                <a:solidFill>
                  <a:srgbClr val="0000DD"/>
                </a:solidFill>
              </a:rPr>
              <a:t>amplifiers</a:t>
            </a:r>
            <a:endParaRPr lang="es-ES" sz="1400" i="1" dirty="0">
              <a:solidFill>
                <a:srgbClr val="0000DD"/>
              </a:solidFill>
            </a:endParaRPr>
          </a:p>
        </p:txBody>
      </p:sp>
      <p:sp>
        <p:nvSpPr>
          <p:cNvPr id="17" name="Rectángulo 16"/>
          <p:cNvSpPr/>
          <p:nvPr/>
        </p:nvSpPr>
        <p:spPr>
          <a:xfrm>
            <a:off x="6012160" y="2132856"/>
            <a:ext cx="2736304" cy="1015663"/>
          </a:xfrm>
          <a:prstGeom prst="rect">
            <a:avLst/>
          </a:prstGeom>
        </p:spPr>
        <p:txBody>
          <a:bodyPr wrap="square">
            <a:spAutoFit/>
          </a:bodyPr>
          <a:lstStyle/>
          <a:p>
            <a:r>
              <a:rPr lang="en-US" sz="1200" b="0" dirty="0" smtClean="0"/>
              <a:t>Gain (losses) </a:t>
            </a:r>
            <a:r>
              <a:rPr lang="en-US" sz="1200" b="0" dirty="0" smtClean="0"/>
              <a:t>is a bit </a:t>
            </a:r>
            <a:r>
              <a:rPr lang="en-US" sz="1200" b="0" dirty="0" smtClean="0"/>
              <a:t>higher (lower) </a:t>
            </a:r>
            <a:r>
              <a:rPr lang="en-US" sz="1200" b="0" dirty="0"/>
              <a:t>in the </a:t>
            </a:r>
            <a:r>
              <a:rPr lang="en-US" sz="1200" b="0" dirty="0" err="1"/>
              <a:t>plasmonic</a:t>
            </a:r>
            <a:r>
              <a:rPr lang="en-US" sz="1200" b="0" dirty="0"/>
              <a:t> structure </a:t>
            </a:r>
            <a:r>
              <a:rPr lang="en-US" sz="1200" b="0" dirty="0" smtClean="0"/>
              <a:t>than in pure </a:t>
            </a:r>
            <a:r>
              <a:rPr lang="en-US" sz="1200" b="0" dirty="0"/>
              <a:t>dielectric </a:t>
            </a:r>
            <a:r>
              <a:rPr lang="en-US" sz="1200" b="0" dirty="0" smtClean="0"/>
              <a:t>WG. </a:t>
            </a:r>
            <a:r>
              <a:rPr lang="es-ES" sz="1200" b="0" dirty="0" err="1" smtClean="0"/>
              <a:t>Possibly</a:t>
            </a:r>
            <a:r>
              <a:rPr lang="es-ES" sz="1200" b="0" dirty="0" smtClean="0"/>
              <a:t> </a:t>
            </a:r>
            <a:r>
              <a:rPr lang="es-ES" sz="1200" b="0" dirty="0" err="1" smtClean="0"/>
              <a:t>because</a:t>
            </a:r>
            <a:r>
              <a:rPr lang="es-ES" sz="1200" b="0" dirty="0" smtClean="0"/>
              <a:t> </a:t>
            </a:r>
            <a:r>
              <a:rPr lang="es-ES" sz="1200" b="0" dirty="0" err="1" smtClean="0"/>
              <a:t>scattering</a:t>
            </a:r>
            <a:r>
              <a:rPr lang="es-ES" sz="1200" b="0" dirty="0" smtClean="0"/>
              <a:t>. TM, TE </a:t>
            </a:r>
            <a:r>
              <a:rPr lang="es-ES" sz="1200" b="0" dirty="0" err="1" smtClean="0"/>
              <a:t>surely</a:t>
            </a:r>
            <a:r>
              <a:rPr lang="es-ES" sz="1200" b="0" dirty="0" smtClean="0"/>
              <a:t> are </a:t>
            </a:r>
            <a:r>
              <a:rPr lang="es-ES" sz="1200" b="0" dirty="0" err="1" smtClean="0"/>
              <a:t>plasmonic</a:t>
            </a:r>
            <a:r>
              <a:rPr lang="es-ES" sz="1200" b="0" dirty="0" smtClean="0"/>
              <a:t>/</a:t>
            </a:r>
            <a:r>
              <a:rPr lang="es-ES" sz="1200" b="0" dirty="0" err="1" smtClean="0"/>
              <a:t>photonic</a:t>
            </a:r>
            <a:r>
              <a:rPr lang="es-ES" sz="1200" b="0" dirty="0" smtClean="0"/>
              <a:t> </a:t>
            </a:r>
            <a:r>
              <a:rPr lang="es-ES" sz="1200" b="0" dirty="0" err="1" smtClean="0"/>
              <a:t>hybrid</a:t>
            </a:r>
            <a:r>
              <a:rPr lang="es-ES" sz="1200" b="0" dirty="0" smtClean="0"/>
              <a:t> </a:t>
            </a:r>
            <a:r>
              <a:rPr lang="es-ES" sz="1200" b="0" dirty="0" err="1" smtClean="0"/>
              <a:t>modes</a:t>
            </a:r>
            <a:r>
              <a:rPr lang="es-ES" sz="1200" b="0" dirty="0" smtClean="0"/>
              <a:t> </a:t>
            </a:r>
            <a:endParaRPr lang="es-ES" sz="1200" b="0" dirty="0"/>
          </a:p>
        </p:txBody>
      </p:sp>
      <p:sp>
        <p:nvSpPr>
          <p:cNvPr id="9" name="Rectángulo 8"/>
          <p:cNvSpPr/>
          <p:nvPr/>
        </p:nvSpPr>
        <p:spPr>
          <a:xfrm>
            <a:off x="395536" y="3212976"/>
            <a:ext cx="2664296" cy="830997"/>
          </a:xfrm>
          <a:prstGeom prst="rect">
            <a:avLst/>
          </a:prstGeom>
        </p:spPr>
        <p:txBody>
          <a:bodyPr wrap="square">
            <a:spAutoFit/>
          </a:bodyPr>
          <a:lstStyle/>
          <a:p>
            <a:r>
              <a:rPr lang="es-ES" sz="1200" i="1" dirty="0" smtClean="0">
                <a:solidFill>
                  <a:srgbClr val="0000DD"/>
                </a:solidFill>
              </a:rPr>
              <a:t>          POLYMER DESIGN</a:t>
            </a:r>
          </a:p>
          <a:p>
            <a:endParaRPr lang="es-ES" sz="1200" i="1" dirty="0" smtClean="0">
              <a:solidFill>
                <a:srgbClr val="0000DD"/>
              </a:solidFill>
            </a:endParaRPr>
          </a:p>
          <a:p>
            <a:r>
              <a:rPr lang="en-US" sz="1200" b="0" dirty="0" smtClean="0"/>
              <a:t>Best Gain/Losses ratio in </a:t>
            </a:r>
            <a:r>
              <a:rPr lang="en-US" sz="1200" b="0" dirty="0" err="1" smtClean="0"/>
              <a:t>PbS</a:t>
            </a:r>
            <a:r>
              <a:rPr lang="en-US" sz="1200" b="0" dirty="0" err="1"/>
              <a:t>-CdS</a:t>
            </a:r>
            <a:r>
              <a:rPr lang="en-US" sz="1200" b="0" dirty="0"/>
              <a:t> partially exchanged rods (PER) </a:t>
            </a:r>
            <a:endParaRPr lang="es-ES" sz="1200" b="0" dirty="0"/>
          </a:p>
        </p:txBody>
      </p:sp>
      <p:pic>
        <p:nvPicPr>
          <p:cNvPr id="11" name="Imagen 10"/>
          <p:cNvPicPr>
            <a:picLocks noChangeAspect="1"/>
          </p:cNvPicPr>
          <p:nvPr/>
        </p:nvPicPr>
        <p:blipFill>
          <a:blip r:embed="rId3" cstate="print"/>
          <a:srcRect/>
          <a:stretch>
            <a:fillRect/>
          </a:stretch>
        </p:blipFill>
        <p:spPr bwMode="auto">
          <a:xfrm>
            <a:off x="3059832" y="1556791"/>
            <a:ext cx="3024336" cy="2494175"/>
          </a:xfrm>
          <a:prstGeom prst="rect">
            <a:avLst/>
          </a:prstGeom>
          <a:noFill/>
          <a:ln w="9525">
            <a:noFill/>
            <a:miter lim="800000"/>
            <a:headEnd/>
            <a:tailEnd/>
          </a:ln>
        </p:spPr>
      </p:pic>
      <p:pic>
        <p:nvPicPr>
          <p:cNvPr id="13" name="Imagen 12"/>
          <p:cNvPicPr/>
          <p:nvPr/>
        </p:nvPicPr>
        <p:blipFill>
          <a:blip r:embed="rId4" cstate="print"/>
          <a:srcRect/>
          <a:stretch>
            <a:fillRect/>
          </a:stretch>
        </p:blipFill>
        <p:spPr bwMode="auto">
          <a:xfrm>
            <a:off x="827584" y="1844824"/>
            <a:ext cx="1800225" cy="1209675"/>
          </a:xfrm>
          <a:prstGeom prst="rect">
            <a:avLst/>
          </a:prstGeom>
          <a:noFill/>
          <a:ln w="9525">
            <a:noFill/>
            <a:miter lim="800000"/>
            <a:headEnd/>
            <a:tailEnd/>
          </a:ln>
        </p:spPr>
      </p:pic>
      <p:pic>
        <p:nvPicPr>
          <p:cNvPr id="6" name="Imagen 5"/>
          <p:cNvPicPr>
            <a:picLocks noChangeAspect="1"/>
          </p:cNvPicPr>
          <p:nvPr/>
        </p:nvPicPr>
        <p:blipFill>
          <a:blip r:embed="rId5"/>
          <a:stretch>
            <a:fillRect/>
          </a:stretch>
        </p:blipFill>
        <p:spPr>
          <a:xfrm>
            <a:off x="1115616" y="4293096"/>
            <a:ext cx="5184577" cy="1888581"/>
          </a:xfrm>
          <a:prstGeom prst="rect">
            <a:avLst/>
          </a:prstGeom>
        </p:spPr>
      </p:pic>
      <p:sp>
        <p:nvSpPr>
          <p:cNvPr id="15" name="Rectángulo 14"/>
          <p:cNvSpPr/>
          <p:nvPr/>
        </p:nvSpPr>
        <p:spPr>
          <a:xfrm>
            <a:off x="6300192" y="4365104"/>
            <a:ext cx="2664296" cy="1754327"/>
          </a:xfrm>
          <a:prstGeom prst="rect">
            <a:avLst/>
          </a:prstGeom>
        </p:spPr>
        <p:txBody>
          <a:bodyPr wrap="square">
            <a:spAutoFit/>
          </a:bodyPr>
          <a:lstStyle/>
          <a:p>
            <a:r>
              <a:rPr lang="es-ES" sz="1200" i="1" dirty="0" smtClean="0">
                <a:solidFill>
                  <a:srgbClr val="0000DD"/>
                </a:solidFill>
              </a:rPr>
              <a:t>HYBRID SILICON DESIGN</a:t>
            </a:r>
          </a:p>
          <a:p>
            <a:endParaRPr lang="es-ES" sz="1200" i="1" dirty="0" smtClean="0">
              <a:solidFill>
                <a:srgbClr val="0000DD"/>
              </a:solidFill>
            </a:endParaRPr>
          </a:p>
          <a:p>
            <a:r>
              <a:rPr lang="es-ES" sz="1200" b="0" dirty="0" err="1" smtClean="0"/>
              <a:t>Power</a:t>
            </a:r>
            <a:r>
              <a:rPr lang="es-ES" sz="1200" b="0" dirty="0" smtClean="0"/>
              <a:t> </a:t>
            </a:r>
            <a:r>
              <a:rPr lang="es-ES" sz="1200" b="0" dirty="0" err="1" smtClean="0"/>
              <a:t>transmission</a:t>
            </a:r>
            <a:r>
              <a:rPr lang="es-ES" sz="1200" b="0" dirty="0" smtClean="0"/>
              <a:t> </a:t>
            </a:r>
            <a:r>
              <a:rPr lang="es-ES" sz="1200" b="0" dirty="0" err="1"/>
              <a:t>difference</a:t>
            </a:r>
            <a:r>
              <a:rPr lang="es-ES" sz="1200" b="0" dirty="0"/>
              <a:t> </a:t>
            </a:r>
            <a:r>
              <a:rPr lang="es-ES" sz="1200" b="0" dirty="0" err="1"/>
              <a:t>between</a:t>
            </a:r>
            <a:r>
              <a:rPr lang="es-ES" sz="1200" b="0" dirty="0"/>
              <a:t> </a:t>
            </a:r>
            <a:r>
              <a:rPr lang="es-ES" sz="1200" b="0" dirty="0" err="1"/>
              <a:t>waveguides</a:t>
            </a:r>
            <a:r>
              <a:rPr lang="es-ES" sz="1200" b="0" dirty="0"/>
              <a:t> </a:t>
            </a:r>
            <a:r>
              <a:rPr lang="es-ES" sz="1200" b="0" dirty="0" err="1"/>
              <a:t>with</a:t>
            </a:r>
            <a:r>
              <a:rPr lang="es-ES" sz="1200" b="0" dirty="0"/>
              <a:t> and </a:t>
            </a:r>
            <a:r>
              <a:rPr lang="es-ES" sz="1200" b="0" dirty="0" err="1"/>
              <a:t>without</a:t>
            </a:r>
            <a:r>
              <a:rPr lang="es-ES" sz="1200" b="0" dirty="0"/>
              <a:t> </a:t>
            </a:r>
            <a:r>
              <a:rPr lang="es-ES" sz="1200" b="0" dirty="0" smtClean="0"/>
              <a:t>QDS (</a:t>
            </a:r>
            <a:r>
              <a:rPr lang="es-ES" sz="1200" b="0" dirty="0" err="1"/>
              <a:t>before</a:t>
            </a:r>
            <a:r>
              <a:rPr lang="es-ES" sz="1200" b="0" dirty="0"/>
              <a:t> </a:t>
            </a:r>
            <a:r>
              <a:rPr lang="es-ES" sz="1200" b="0" dirty="0" err="1"/>
              <a:t>deposition</a:t>
            </a:r>
            <a:r>
              <a:rPr lang="es-ES" sz="1200" b="0" dirty="0"/>
              <a:t> of</a:t>
            </a:r>
          </a:p>
          <a:p>
            <a:r>
              <a:rPr lang="es-ES" sz="1200" b="0" dirty="0" smtClean="0"/>
              <a:t>ITO). QDS </a:t>
            </a:r>
            <a:r>
              <a:rPr lang="es-ES" sz="1200" b="0" dirty="0" err="1" smtClean="0"/>
              <a:t>interact</a:t>
            </a:r>
            <a:r>
              <a:rPr lang="es-ES" sz="1200" b="0" dirty="0" smtClean="0"/>
              <a:t> </a:t>
            </a:r>
            <a:r>
              <a:rPr lang="es-ES" sz="1200" b="0" dirty="0" err="1"/>
              <a:t>with</a:t>
            </a:r>
            <a:r>
              <a:rPr lang="es-ES" sz="1200" b="0" dirty="0"/>
              <a:t> </a:t>
            </a:r>
            <a:r>
              <a:rPr lang="es-ES" sz="1200" b="0" dirty="0" err="1"/>
              <a:t>the</a:t>
            </a:r>
            <a:endParaRPr lang="es-ES" sz="1200" b="0" dirty="0"/>
          </a:p>
          <a:p>
            <a:r>
              <a:rPr lang="es-ES" sz="1200" b="0" dirty="0" err="1"/>
              <a:t>optical</a:t>
            </a:r>
            <a:r>
              <a:rPr lang="es-ES" sz="1200" b="0" dirty="0"/>
              <a:t> </a:t>
            </a:r>
            <a:r>
              <a:rPr lang="es-ES" sz="1200" b="0" dirty="0" err="1"/>
              <a:t>mode</a:t>
            </a:r>
            <a:r>
              <a:rPr lang="es-ES" sz="1200" b="0" dirty="0"/>
              <a:t> of </a:t>
            </a:r>
            <a:r>
              <a:rPr lang="es-ES" sz="1200" b="0" dirty="0" err="1"/>
              <a:t>the</a:t>
            </a:r>
            <a:r>
              <a:rPr lang="es-ES" sz="1200" b="0" dirty="0"/>
              <a:t> </a:t>
            </a:r>
            <a:r>
              <a:rPr lang="es-ES" sz="1200" b="0" dirty="0" err="1"/>
              <a:t>waveguide</a:t>
            </a:r>
            <a:r>
              <a:rPr lang="es-ES" sz="1200" b="0" dirty="0"/>
              <a:t>. </a:t>
            </a:r>
            <a:r>
              <a:rPr lang="es-ES" sz="1200" b="0" dirty="0" err="1" smtClean="0"/>
              <a:t>After</a:t>
            </a:r>
            <a:r>
              <a:rPr lang="es-ES" sz="1200" b="0" dirty="0" smtClean="0"/>
              <a:t> </a:t>
            </a:r>
            <a:r>
              <a:rPr lang="es-ES" sz="1200" b="0" dirty="0" err="1"/>
              <a:t>depositing</a:t>
            </a:r>
            <a:r>
              <a:rPr lang="es-ES" sz="1200" b="0" dirty="0"/>
              <a:t> </a:t>
            </a:r>
            <a:r>
              <a:rPr lang="es-ES" sz="1200" b="0" dirty="0" err="1"/>
              <a:t>the</a:t>
            </a:r>
            <a:r>
              <a:rPr lang="es-ES" sz="1200" b="0" dirty="0"/>
              <a:t> </a:t>
            </a:r>
            <a:r>
              <a:rPr lang="es-ES" sz="1200" b="0" dirty="0" err="1"/>
              <a:t>AlOx</a:t>
            </a:r>
            <a:r>
              <a:rPr lang="es-ES" sz="1200" b="0" dirty="0"/>
              <a:t> </a:t>
            </a:r>
            <a:r>
              <a:rPr lang="es-ES" sz="1200" b="0" dirty="0" smtClean="0"/>
              <a:t>and </a:t>
            </a:r>
            <a:r>
              <a:rPr lang="es-ES" sz="1200" b="0" dirty="0"/>
              <a:t>ITO </a:t>
            </a:r>
            <a:r>
              <a:rPr lang="es-ES" sz="1200" b="0" dirty="0" err="1" smtClean="0"/>
              <a:t>layers</a:t>
            </a:r>
            <a:r>
              <a:rPr lang="es-ES" sz="1200" b="0" dirty="0" smtClean="0"/>
              <a:t> </a:t>
            </a:r>
            <a:r>
              <a:rPr lang="es-ES" sz="1200" b="0" dirty="0" err="1" smtClean="0"/>
              <a:t>losses</a:t>
            </a:r>
            <a:r>
              <a:rPr lang="es-ES" sz="1200" b="0" dirty="0" smtClean="0"/>
              <a:t> are more </a:t>
            </a:r>
            <a:r>
              <a:rPr lang="es-ES" sz="1200" b="0" dirty="0" err="1" smtClean="0"/>
              <a:t>important</a:t>
            </a:r>
            <a:r>
              <a:rPr lang="es-ES" sz="1200" b="0" dirty="0" smtClean="0"/>
              <a:t>.</a:t>
            </a:r>
            <a:endParaRPr lang="es-ES" sz="1200" b="0" dirty="0"/>
          </a:p>
        </p:txBody>
      </p:sp>
      <p:sp>
        <p:nvSpPr>
          <p:cNvPr id="12" name="Rectangle 2"/>
          <p:cNvSpPr txBox="1">
            <a:spLocks noChangeArrowheads="1"/>
          </p:cNvSpPr>
          <p:nvPr/>
        </p:nvSpPr>
        <p:spPr bwMode="auto">
          <a:xfrm>
            <a:off x="179512" y="803176"/>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pPr eaLnBrk="1" hangingPunct="1">
              <a:lnSpc>
                <a:spcPct val="100000"/>
              </a:lnSpc>
              <a:spcAft>
                <a:spcPct val="20000"/>
              </a:spcAft>
            </a:pPr>
            <a:r>
              <a:rPr lang="en-US" sz="2000" smtClean="0">
                <a:latin typeface="Arial" charset="0"/>
              </a:rPr>
              <a:t>4. </a:t>
            </a:r>
            <a:r>
              <a:rPr lang="en-US" sz="2000" smtClean="0"/>
              <a:t>Status of Work: Achievements.</a:t>
            </a:r>
            <a:endParaRPr lang="en-US" sz="2000" dirty="0"/>
          </a:p>
        </p:txBody>
      </p:sp>
    </p:spTree>
    <p:extLst>
      <p:ext uri="{BB962C8B-B14F-4D97-AF65-F5344CB8AC3E}">
        <p14:creationId xmlns:p14="http://schemas.microsoft.com/office/powerpoint/2010/main" val="35406369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3" name="Rectángulo 2"/>
          <p:cNvSpPr/>
          <p:nvPr/>
        </p:nvSpPr>
        <p:spPr>
          <a:xfrm>
            <a:off x="395536" y="2348880"/>
            <a:ext cx="2664296" cy="830997"/>
          </a:xfrm>
          <a:prstGeom prst="rect">
            <a:avLst/>
          </a:prstGeom>
        </p:spPr>
        <p:txBody>
          <a:bodyPr wrap="square">
            <a:spAutoFit/>
          </a:bodyPr>
          <a:lstStyle/>
          <a:p>
            <a:r>
              <a:rPr lang="es-ES" sz="1200" b="0" dirty="0" smtClean="0"/>
              <a:t>QD </a:t>
            </a:r>
            <a:r>
              <a:rPr lang="es-ES" sz="1200" b="0" dirty="0" err="1" smtClean="0"/>
              <a:t>solids</a:t>
            </a:r>
            <a:r>
              <a:rPr lang="es-ES" sz="1200" b="0" dirty="0" smtClean="0"/>
              <a:t> (</a:t>
            </a:r>
            <a:r>
              <a:rPr lang="es-ES" sz="1200" b="0" dirty="0" err="1" smtClean="0"/>
              <a:t>layer-by-layer</a:t>
            </a:r>
            <a:r>
              <a:rPr lang="es-ES" sz="1200" b="0" dirty="0" smtClean="0"/>
              <a:t> </a:t>
            </a:r>
            <a:r>
              <a:rPr lang="es-ES" sz="1200" b="0" dirty="0" err="1" smtClean="0"/>
              <a:t>method</a:t>
            </a:r>
            <a:r>
              <a:rPr lang="es-ES" sz="1200" b="0" dirty="0" smtClean="0"/>
              <a:t>) </a:t>
            </a:r>
            <a:r>
              <a:rPr lang="es-ES" sz="1200" b="0" dirty="0" err="1" smtClean="0"/>
              <a:t>using</a:t>
            </a:r>
            <a:r>
              <a:rPr lang="es-ES" sz="1200" b="0" dirty="0" smtClean="0"/>
              <a:t> </a:t>
            </a:r>
            <a:r>
              <a:rPr lang="es-ES" sz="1200" b="0" dirty="0" err="1" smtClean="0"/>
              <a:t>different</a:t>
            </a:r>
            <a:r>
              <a:rPr lang="es-ES" sz="1200" b="0" dirty="0" smtClean="0"/>
              <a:t> </a:t>
            </a:r>
            <a:r>
              <a:rPr lang="es-ES" sz="1200" b="0" dirty="0" err="1" smtClean="0"/>
              <a:t>ligands</a:t>
            </a:r>
            <a:r>
              <a:rPr lang="es-ES" sz="1200" b="0" dirty="0" smtClean="0"/>
              <a:t> </a:t>
            </a:r>
            <a:r>
              <a:rPr lang="es-ES" sz="1200" b="0" dirty="0" err="1" smtClean="0"/>
              <a:t>exhibit</a:t>
            </a:r>
            <a:r>
              <a:rPr lang="es-ES" sz="1200" b="0" dirty="0" smtClean="0"/>
              <a:t> </a:t>
            </a:r>
            <a:r>
              <a:rPr lang="es-ES" sz="1200" b="0" dirty="0" err="1" smtClean="0"/>
              <a:t>different</a:t>
            </a:r>
            <a:r>
              <a:rPr lang="es-ES" sz="1200" b="0" dirty="0" smtClean="0"/>
              <a:t> </a:t>
            </a:r>
            <a:r>
              <a:rPr lang="es-ES" sz="1200" b="0" dirty="0" err="1" smtClean="0"/>
              <a:t>dark</a:t>
            </a:r>
            <a:r>
              <a:rPr lang="es-ES" sz="1200" b="0" dirty="0" smtClean="0"/>
              <a:t> </a:t>
            </a:r>
            <a:r>
              <a:rPr lang="es-ES" sz="1200" b="0" dirty="0" err="1" smtClean="0"/>
              <a:t>conducitivities</a:t>
            </a:r>
            <a:r>
              <a:rPr lang="es-ES" sz="1200" b="0" dirty="0" smtClean="0"/>
              <a:t> and </a:t>
            </a:r>
            <a:r>
              <a:rPr lang="es-ES" sz="1200" b="0" dirty="0" err="1" smtClean="0"/>
              <a:t>photocurrent</a:t>
            </a:r>
            <a:r>
              <a:rPr lang="es-ES" sz="1200" b="0" dirty="0" smtClean="0"/>
              <a:t> </a:t>
            </a:r>
            <a:endParaRPr lang="es-ES" sz="1200" dirty="0"/>
          </a:p>
        </p:txBody>
      </p:sp>
      <p:sp>
        <p:nvSpPr>
          <p:cNvPr id="4" name="Rectángulo 3"/>
          <p:cNvSpPr/>
          <p:nvPr/>
        </p:nvSpPr>
        <p:spPr>
          <a:xfrm>
            <a:off x="683568" y="1412776"/>
            <a:ext cx="8244408" cy="307777"/>
          </a:xfrm>
          <a:prstGeom prst="rect">
            <a:avLst/>
          </a:prstGeom>
        </p:spPr>
        <p:txBody>
          <a:bodyPr wrap="square">
            <a:spAutoFit/>
          </a:bodyPr>
          <a:lstStyle/>
          <a:p>
            <a:r>
              <a:rPr lang="es-ES" sz="1400" b="0" dirty="0" err="1">
                <a:solidFill>
                  <a:srgbClr val="0000DD"/>
                </a:solidFill>
              </a:rPr>
              <a:t>Task</a:t>
            </a:r>
            <a:r>
              <a:rPr lang="es-ES" sz="1400" b="0" dirty="0">
                <a:solidFill>
                  <a:srgbClr val="0000DD"/>
                </a:solidFill>
              </a:rPr>
              <a:t> </a:t>
            </a:r>
            <a:r>
              <a:rPr lang="es-ES" sz="1400" b="0" dirty="0" smtClean="0">
                <a:solidFill>
                  <a:srgbClr val="0000DD"/>
                </a:solidFill>
              </a:rPr>
              <a:t>4.5 </a:t>
            </a:r>
            <a:r>
              <a:rPr lang="es-ES" sz="1400" b="0" dirty="0" err="1">
                <a:solidFill>
                  <a:srgbClr val="0000DD"/>
                </a:solidFill>
              </a:rPr>
              <a:t>Fabrication</a:t>
            </a:r>
            <a:r>
              <a:rPr lang="es-ES" sz="1400" b="0" dirty="0">
                <a:solidFill>
                  <a:srgbClr val="0000DD"/>
                </a:solidFill>
              </a:rPr>
              <a:t> of </a:t>
            </a:r>
            <a:r>
              <a:rPr lang="es-ES" sz="1400" b="0" dirty="0" err="1">
                <a:solidFill>
                  <a:srgbClr val="0000DD"/>
                </a:solidFill>
              </a:rPr>
              <a:t>plamsonic</a:t>
            </a:r>
            <a:r>
              <a:rPr lang="es-ES" sz="1400" b="0" dirty="0">
                <a:solidFill>
                  <a:srgbClr val="0000DD"/>
                </a:solidFill>
              </a:rPr>
              <a:t> </a:t>
            </a:r>
            <a:r>
              <a:rPr lang="es-ES" sz="1400" b="0" dirty="0" err="1">
                <a:solidFill>
                  <a:srgbClr val="0000DD"/>
                </a:solidFill>
              </a:rPr>
              <a:t>polymer</a:t>
            </a:r>
            <a:r>
              <a:rPr lang="es-ES" sz="1400" b="0" dirty="0">
                <a:solidFill>
                  <a:srgbClr val="0000DD"/>
                </a:solidFill>
              </a:rPr>
              <a:t> QD </a:t>
            </a:r>
            <a:r>
              <a:rPr lang="es-ES" sz="1400" b="0" dirty="0" err="1">
                <a:solidFill>
                  <a:srgbClr val="0000DD"/>
                </a:solidFill>
              </a:rPr>
              <a:t>based</a:t>
            </a:r>
            <a:r>
              <a:rPr lang="es-ES" sz="1400" b="0" dirty="0">
                <a:solidFill>
                  <a:srgbClr val="0000DD"/>
                </a:solidFill>
              </a:rPr>
              <a:t> </a:t>
            </a:r>
            <a:r>
              <a:rPr lang="es-ES" sz="1400" b="0" dirty="0" err="1">
                <a:solidFill>
                  <a:srgbClr val="0000DD"/>
                </a:solidFill>
              </a:rPr>
              <a:t>photodetectors</a:t>
            </a:r>
            <a:endParaRPr lang="es-ES" sz="1400" i="1" dirty="0">
              <a:solidFill>
                <a:srgbClr val="0000DD"/>
              </a:solidFill>
            </a:endParaRPr>
          </a:p>
        </p:txBody>
      </p:sp>
      <p:sp>
        <p:nvSpPr>
          <p:cNvPr id="17" name="Rectángulo 16"/>
          <p:cNvSpPr/>
          <p:nvPr/>
        </p:nvSpPr>
        <p:spPr>
          <a:xfrm>
            <a:off x="1115616" y="5036983"/>
            <a:ext cx="4536504" cy="1200329"/>
          </a:xfrm>
          <a:prstGeom prst="rect">
            <a:avLst/>
          </a:prstGeom>
        </p:spPr>
        <p:txBody>
          <a:bodyPr wrap="square">
            <a:spAutoFit/>
          </a:bodyPr>
          <a:lstStyle/>
          <a:p>
            <a:r>
              <a:rPr lang="en-GB" sz="1200" b="0" dirty="0" smtClean="0"/>
              <a:t>In-situ polymerization of 3T with Cu(ClO</a:t>
            </a:r>
            <a:r>
              <a:rPr lang="en-GB" sz="1200" b="0" baseline="-25000" dirty="0" smtClean="0"/>
              <a:t>4</a:t>
            </a:r>
            <a:r>
              <a:rPr lang="en-GB" sz="1200" b="0" dirty="0" smtClean="0"/>
              <a:t>)</a:t>
            </a:r>
            <a:r>
              <a:rPr lang="en-GB" sz="1200" b="0" baseline="-25000" dirty="0" smtClean="0"/>
              <a:t>2</a:t>
            </a:r>
            <a:r>
              <a:rPr lang="en-GB" sz="1200" b="0" dirty="0" smtClean="0"/>
              <a:t> inside several host polymers. Particularly, </a:t>
            </a:r>
            <a:r>
              <a:rPr lang="en-GB" sz="1200" b="0" dirty="0" err="1"/>
              <a:t>Novolak</a:t>
            </a:r>
            <a:r>
              <a:rPr lang="en-GB" sz="1200" b="0" dirty="0"/>
              <a:t> photoresist </a:t>
            </a:r>
            <a:r>
              <a:rPr lang="en-GB" sz="1200" b="0" dirty="0" smtClean="0"/>
              <a:t>was properly formulated to preserve as far as possible its negative lithographic characteristics and generate </a:t>
            </a:r>
            <a:r>
              <a:rPr lang="en-GB" sz="1200" b="0" dirty="0"/>
              <a:t>conductive (10</a:t>
            </a:r>
            <a:r>
              <a:rPr lang="en-GB" sz="1200" b="0" baseline="30000" dirty="0"/>
              <a:t>-2 </a:t>
            </a:r>
            <a:r>
              <a:rPr lang="en-GB" sz="1200" b="0" dirty="0"/>
              <a:t>S/cm) </a:t>
            </a:r>
            <a:r>
              <a:rPr lang="en-GB" sz="1200" b="0" dirty="0" err="1"/>
              <a:t>micropatterns</a:t>
            </a:r>
            <a:r>
              <a:rPr lang="en-GB" sz="1200" b="0" dirty="0"/>
              <a:t> </a:t>
            </a:r>
            <a:r>
              <a:rPr lang="en-GB" sz="1200" b="0" dirty="0" smtClean="0"/>
              <a:t>by means of UV lithography. </a:t>
            </a:r>
            <a:r>
              <a:rPr lang="en-GB" sz="1200" b="0" dirty="0" err="1" smtClean="0"/>
              <a:t>Syntesis</a:t>
            </a:r>
            <a:r>
              <a:rPr lang="en-GB" sz="1200" b="0" dirty="0" smtClean="0"/>
              <a:t> in-situ of Au NPs inside this IPN is also possible.</a:t>
            </a:r>
            <a:endParaRPr lang="es-ES" sz="1200" b="0" dirty="0"/>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7239" y="2132856"/>
            <a:ext cx="1330865" cy="982087"/>
          </a:xfrm>
          <a:prstGeom prst="rect">
            <a:avLst/>
          </a:prstGeom>
        </p:spPr>
      </p:pic>
      <p:pic>
        <p:nvPicPr>
          <p:cNvPr id="10" name="Imagen 5"/>
          <p:cNvPicPr>
            <a:picLocks noChangeAspect="1"/>
          </p:cNvPicPr>
          <p:nvPr/>
        </p:nvPicPr>
        <p:blipFill rotWithShape="1">
          <a:blip r:embed="rId4" cstate="print">
            <a:extLst>
              <a:ext uri="{28A0092B-C50C-407E-A947-70E740481C1C}">
                <a14:useLocalDpi xmlns:a14="http://schemas.microsoft.com/office/drawing/2010/main" val="0"/>
              </a:ext>
            </a:extLst>
          </a:blip>
          <a:srcRect t="7577" r="10686"/>
          <a:stretch/>
        </p:blipFill>
        <p:spPr bwMode="auto">
          <a:xfrm>
            <a:off x="5940152" y="1628800"/>
            <a:ext cx="2823281" cy="2037050"/>
          </a:xfrm>
          <a:prstGeom prst="rect">
            <a:avLst/>
          </a:prstGeom>
          <a:noFill/>
          <a:ln>
            <a:noFill/>
          </a:ln>
          <a:extLst>
            <a:ext uri="{53640926-AAD7-44d8-BBD7-CCE9431645EC}">
              <a14:shadowObscured xmlns:a14="http://schemas.microsoft.com/office/drawing/2010/main"/>
            </a:ext>
          </a:extLst>
        </p:spPr>
      </p:pic>
      <p:grpSp>
        <p:nvGrpSpPr>
          <p:cNvPr id="16" name="Agrupar 15"/>
          <p:cNvGrpSpPr>
            <a:grpSpLocks noChangeAspect="1"/>
          </p:cNvGrpSpPr>
          <p:nvPr/>
        </p:nvGrpSpPr>
        <p:grpSpPr>
          <a:xfrm>
            <a:off x="224069" y="3356992"/>
            <a:ext cx="5243821" cy="1478147"/>
            <a:chOff x="-162201" y="932024"/>
            <a:chExt cx="8323523" cy="2428157"/>
          </a:xfrm>
        </p:grpSpPr>
        <p:sp>
          <p:nvSpPr>
            <p:cNvPr id="19" name="479 Rectángulo"/>
            <p:cNvSpPr/>
            <p:nvPr/>
          </p:nvSpPr>
          <p:spPr>
            <a:xfrm>
              <a:off x="-20115" y="1890155"/>
              <a:ext cx="1161450" cy="341249"/>
            </a:xfrm>
            <a:prstGeom prst="rect">
              <a:avLst/>
            </a:prstGeom>
          </p:spPr>
          <p:txBody>
            <a:bodyPr wrap="none" lIns="91426" tIns="45713" rIns="91426" bIns="45713">
              <a:spAutoFit/>
            </a:bodyPr>
            <a:lstStyle/>
            <a:p>
              <a:r>
                <a:rPr lang="en-US" sz="900" b="1" dirty="0" smtClean="0"/>
                <a:t>Photomask</a:t>
              </a:r>
              <a:endParaRPr lang="es-ES" sz="900" dirty="0"/>
            </a:p>
          </p:txBody>
        </p:sp>
        <p:grpSp>
          <p:nvGrpSpPr>
            <p:cNvPr id="20" name="Agrupar 19"/>
            <p:cNvGrpSpPr/>
            <p:nvPr/>
          </p:nvGrpSpPr>
          <p:grpSpPr>
            <a:xfrm>
              <a:off x="3463540" y="932024"/>
              <a:ext cx="842585" cy="912800"/>
              <a:chOff x="4185444" y="3276600"/>
              <a:chExt cx="912800" cy="912800"/>
            </a:xfrm>
          </p:grpSpPr>
          <p:grpSp>
            <p:nvGrpSpPr>
              <p:cNvPr id="97" name="Agrupar 96"/>
              <p:cNvGrpSpPr/>
              <p:nvPr/>
            </p:nvGrpSpPr>
            <p:grpSpPr>
              <a:xfrm>
                <a:off x="4185444" y="3276600"/>
                <a:ext cx="912800" cy="912800"/>
                <a:chOff x="3501244" y="152400"/>
                <a:chExt cx="912800" cy="912800"/>
              </a:xfrm>
            </p:grpSpPr>
            <p:sp>
              <p:nvSpPr>
                <p:cNvPr id="102" name="Elipse 101"/>
                <p:cNvSpPr/>
                <p:nvPr/>
              </p:nvSpPr>
              <p:spPr>
                <a:xfrm rot="20630358">
                  <a:off x="3501244" y="152400"/>
                  <a:ext cx="912800" cy="912800"/>
                </a:xfrm>
                <a:prstGeom prst="ellipse">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103" name="Agrupar 102"/>
                <p:cNvGrpSpPr/>
                <p:nvPr/>
              </p:nvGrpSpPr>
              <p:grpSpPr>
                <a:xfrm>
                  <a:off x="3635347" y="236855"/>
                  <a:ext cx="683725" cy="725444"/>
                  <a:chOff x="6644535" y="316896"/>
                  <a:chExt cx="683725" cy="725444"/>
                </a:xfrm>
              </p:grpSpPr>
              <p:grpSp>
                <p:nvGrpSpPr>
                  <p:cNvPr id="104" name="Agrupar 103"/>
                  <p:cNvGrpSpPr/>
                  <p:nvPr/>
                </p:nvGrpSpPr>
                <p:grpSpPr>
                  <a:xfrm>
                    <a:off x="6740923" y="349783"/>
                    <a:ext cx="466840" cy="678117"/>
                    <a:chOff x="7030193" y="381000"/>
                    <a:chExt cx="466840" cy="685800"/>
                  </a:xfrm>
                </p:grpSpPr>
                <p:sp>
                  <p:nvSpPr>
                    <p:cNvPr id="107" name="Forma libre 106"/>
                    <p:cNvSpPr>
                      <a:spLocks noChangeAspect="1"/>
                    </p:cNvSpPr>
                    <p:nvPr/>
                  </p:nvSpPr>
                  <p:spPr>
                    <a:xfrm rot="16200000">
                      <a:off x="6733675" y="677518"/>
                      <a:ext cx="685800" cy="92764"/>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08" name="Forma libre 107"/>
                    <p:cNvSpPr>
                      <a:spLocks noChangeAspect="1"/>
                    </p:cNvSpPr>
                    <p:nvPr/>
                  </p:nvSpPr>
                  <p:spPr>
                    <a:xfrm rot="16200000">
                      <a:off x="7107751" y="677518"/>
                      <a:ext cx="685800" cy="92764"/>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grpSp>
              <p:sp>
                <p:nvSpPr>
                  <p:cNvPr id="105" name="Forma libre 104"/>
                  <p:cNvSpPr>
                    <a:spLocks/>
                  </p:cNvSpPr>
                  <p:nvPr/>
                </p:nvSpPr>
                <p:spPr>
                  <a:xfrm rot="16650472">
                    <a:off x="6614781" y="632588"/>
                    <a:ext cx="725444" cy="94060"/>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w="28575" cmpd="sng">
                    <a:solidFill>
                      <a:srgbClr val="4A7EBB"/>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06" name="Forma libre 105"/>
                  <p:cNvSpPr>
                    <a:spLocks noChangeAspect="1"/>
                  </p:cNvSpPr>
                  <p:nvPr/>
                </p:nvSpPr>
                <p:spPr>
                  <a:xfrm rot="520796">
                    <a:off x="6644535" y="657882"/>
                    <a:ext cx="683725" cy="73631"/>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w="28575" cap="sq" cmpd="sng">
                    <a:solidFill>
                      <a:srgbClr val="4A7EBB"/>
                    </a:solidFill>
                    <a:prstDash val="dot"/>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grpSp>
          </p:grpSp>
          <p:sp>
            <p:nvSpPr>
              <p:cNvPr id="98" name="Forma libre 97"/>
              <p:cNvSpPr>
                <a:spLocks/>
              </p:cNvSpPr>
              <p:nvPr/>
            </p:nvSpPr>
            <p:spPr>
              <a:xfrm>
                <a:off x="4707623" y="3890277"/>
                <a:ext cx="179617" cy="37925"/>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99" name="Forma libre 98"/>
              <p:cNvSpPr>
                <a:spLocks/>
              </p:cNvSpPr>
              <p:nvPr/>
            </p:nvSpPr>
            <p:spPr>
              <a:xfrm>
                <a:off x="4796523" y="3581650"/>
                <a:ext cx="179617" cy="37925"/>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00" name="Forma libre 99"/>
              <p:cNvSpPr>
                <a:spLocks/>
              </p:cNvSpPr>
              <p:nvPr/>
            </p:nvSpPr>
            <p:spPr>
              <a:xfrm>
                <a:off x="4332973" y="3888431"/>
                <a:ext cx="179617" cy="37925"/>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01" name="Forma libre 100"/>
              <p:cNvSpPr>
                <a:spLocks/>
              </p:cNvSpPr>
              <p:nvPr/>
            </p:nvSpPr>
            <p:spPr>
              <a:xfrm>
                <a:off x="4421873" y="3579802"/>
                <a:ext cx="179617" cy="37925"/>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grpSp>
        <p:grpSp>
          <p:nvGrpSpPr>
            <p:cNvPr id="21" name="Agrupar 20"/>
            <p:cNvGrpSpPr/>
            <p:nvPr/>
          </p:nvGrpSpPr>
          <p:grpSpPr>
            <a:xfrm>
              <a:off x="-162201" y="935213"/>
              <a:ext cx="8323523" cy="2424968"/>
              <a:chOff x="-175717" y="1004032"/>
              <a:chExt cx="9017149" cy="2424968"/>
            </a:xfrm>
          </p:grpSpPr>
          <p:sp>
            <p:nvSpPr>
              <p:cNvPr id="24" name="AutoShape 24"/>
              <p:cNvSpPr>
                <a:spLocks noChangeArrowheads="1"/>
              </p:cNvSpPr>
              <p:nvPr/>
            </p:nvSpPr>
            <p:spPr bwMode="auto">
              <a:xfrm>
                <a:off x="3601191" y="2807976"/>
                <a:ext cx="1194008" cy="241300"/>
              </a:xfrm>
              <a:prstGeom prst="rightArrow">
                <a:avLst>
                  <a:gd name="adj1" fmla="val 50000"/>
                  <a:gd name="adj2" fmla="val 94103"/>
                </a:avLst>
              </a:prstGeom>
              <a:solidFill>
                <a:srgbClr val="BFBFBF"/>
              </a:solidFill>
              <a:ln w="9525">
                <a:noFill/>
                <a:miter lim="800000"/>
                <a:headEnd/>
                <a:tailEnd/>
              </a:ln>
            </p:spPr>
            <p:txBody>
              <a:bodyPr lIns="91426" tIns="45713" rIns="91426" bIns="45713"/>
              <a:lstStyle/>
              <a:p>
                <a:endParaRPr lang="es-ES"/>
              </a:p>
            </p:txBody>
          </p:sp>
          <p:sp>
            <p:nvSpPr>
              <p:cNvPr id="25" name="Text Box 7"/>
              <p:cNvSpPr txBox="1">
                <a:spLocks noChangeArrowheads="1"/>
              </p:cNvSpPr>
              <p:nvPr/>
            </p:nvSpPr>
            <p:spPr bwMode="auto">
              <a:xfrm>
                <a:off x="3321436" y="2278351"/>
                <a:ext cx="2451698" cy="404802"/>
              </a:xfrm>
              <a:prstGeom prst="rect">
                <a:avLst/>
              </a:prstGeom>
              <a:noFill/>
              <a:ln w="9525">
                <a:noFill/>
                <a:miter lim="800000"/>
                <a:headEnd/>
                <a:tailEnd/>
              </a:ln>
            </p:spPr>
            <p:txBody>
              <a:bodyPr lIns="91426" tIns="45713" rIns="91426" bIns="45713"/>
              <a:lstStyle/>
              <a:p>
                <a:pPr marL="228600" indent="-228600">
                  <a:buAutoNum type="arabicPeriod"/>
                </a:pPr>
                <a:r>
                  <a:rPr lang="de-DE" sz="900" b="1" dirty="0" err="1" smtClean="0">
                    <a:ea typeface="Times New Roman" pitchFamily="18" charset="0"/>
                  </a:rPr>
                  <a:t>Lithographic</a:t>
                </a:r>
                <a:r>
                  <a:rPr lang="de-DE" sz="900" b="1" dirty="0" smtClean="0">
                    <a:ea typeface="Times New Roman" pitchFamily="18" charset="0"/>
                  </a:rPr>
                  <a:t> </a:t>
                </a:r>
                <a:r>
                  <a:rPr lang="de-DE" sz="900" b="1" dirty="0" err="1" smtClean="0">
                    <a:ea typeface="Times New Roman" pitchFamily="18" charset="0"/>
                  </a:rPr>
                  <a:t>process</a:t>
                </a:r>
                <a:endParaRPr lang="de-DE" sz="900" b="1" dirty="0" smtClean="0">
                  <a:ea typeface="Times New Roman" pitchFamily="18" charset="0"/>
                </a:endParaRPr>
              </a:p>
              <a:p>
                <a:pPr marL="228600" indent="-228600">
                  <a:buAutoNum type="arabicPeriod"/>
                </a:pPr>
                <a:endParaRPr lang="de-DE" sz="900" b="1" dirty="0">
                  <a:ea typeface="Times New Roman" pitchFamily="18" charset="0"/>
                </a:endParaRPr>
              </a:p>
            </p:txBody>
          </p:sp>
          <p:sp>
            <p:nvSpPr>
              <p:cNvPr id="26" name="Text Box 7"/>
              <p:cNvSpPr txBox="1">
                <a:spLocks noChangeArrowheads="1"/>
              </p:cNvSpPr>
              <p:nvPr/>
            </p:nvSpPr>
            <p:spPr bwMode="auto">
              <a:xfrm>
                <a:off x="3461826" y="3024197"/>
                <a:ext cx="1995230" cy="404803"/>
              </a:xfrm>
              <a:prstGeom prst="rect">
                <a:avLst/>
              </a:prstGeom>
              <a:noFill/>
              <a:ln w="9525">
                <a:noFill/>
                <a:miter lim="800000"/>
                <a:headEnd/>
                <a:tailEnd/>
              </a:ln>
            </p:spPr>
            <p:txBody>
              <a:bodyPr lIns="91426" tIns="45713" rIns="91426" bIns="45713"/>
              <a:lstStyle/>
              <a:p>
                <a:r>
                  <a:rPr lang="de-DE" sz="900" b="1" dirty="0" smtClean="0">
                    <a:ea typeface="Times New Roman" pitchFamily="18" charset="0"/>
                  </a:rPr>
                  <a:t>2. Post bake 120-140 ºC</a:t>
                </a:r>
                <a:endParaRPr lang="de-DE" sz="900" b="1" dirty="0">
                  <a:ea typeface="Times New Roman" pitchFamily="18" charset="0"/>
                </a:endParaRPr>
              </a:p>
            </p:txBody>
          </p:sp>
          <p:sp>
            <p:nvSpPr>
              <p:cNvPr id="27" name="Rectangle 23"/>
              <p:cNvSpPr>
                <a:spLocks noChangeArrowheads="1"/>
              </p:cNvSpPr>
              <p:nvPr/>
            </p:nvSpPr>
            <p:spPr bwMode="auto">
              <a:xfrm>
                <a:off x="1102034" y="3011392"/>
                <a:ext cx="1714207" cy="345600"/>
              </a:xfrm>
              <a:prstGeom prst="rect">
                <a:avLst/>
              </a:prstGeom>
              <a:solidFill>
                <a:srgbClr val="FFFFFF"/>
              </a:solidFill>
              <a:ln w="9525">
                <a:miter lim="800000"/>
                <a:headEnd/>
                <a:tailEnd/>
              </a:ln>
              <a:scene3d>
                <a:camera prst="legacyObliqueTopRight"/>
                <a:lightRig rig="legacyFlat3" dir="r"/>
              </a:scene3d>
              <a:sp3d extrusionH="1801800" prstMaterial="legacyMatte">
                <a:bevelT w="13500" h="13500" prst="angle"/>
                <a:bevelB w="13500" h="13500" prst="angle"/>
                <a:extrusionClr>
                  <a:srgbClr val="FFFFFF"/>
                </a:extrusionClr>
              </a:sp3d>
            </p:spPr>
            <p:txBody>
              <a:bodyPr lIns="91426" tIns="45713" rIns="91426" bIns="45713" anchor="b" anchorCtr="0">
                <a:flatTx/>
              </a:bodyPr>
              <a:lstStyle/>
              <a:p>
                <a:r>
                  <a:rPr lang="en-US" sz="1000" b="1" dirty="0" smtClean="0"/>
                  <a:t>Substrate</a:t>
                </a:r>
                <a:endParaRPr lang="en-US" sz="1000" b="1" dirty="0"/>
              </a:p>
            </p:txBody>
          </p:sp>
          <p:sp>
            <p:nvSpPr>
              <p:cNvPr id="28" name="Rectangle 22"/>
              <p:cNvSpPr>
                <a:spLocks noChangeArrowheads="1"/>
              </p:cNvSpPr>
              <p:nvPr/>
            </p:nvSpPr>
            <p:spPr bwMode="auto">
              <a:xfrm>
                <a:off x="1102031" y="2815986"/>
                <a:ext cx="1713601" cy="216001"/>
              </a:xfrm>
              <a:prstGeom prst="rect">
                <a:avLst/>
              </a:prstGeom>
              <a:solidFill>
                <a:srgbClr val="E18782"/>
              </a:solidFill>
              <a:ln w="9525">
                <a:miter lim="800000"/>
                <a:headEnd/>
                <a:tailEnd/>
              </a:ln>
              <a:scene3d>
                <a:camera prst="legacyObliqueTopRight"/>
                <a:lightRig rig="legacyFlat3" dir="r"/>
              </a:scene3d>
              <a:sp3d extrusionH="1801800" prstMaterial="legacyMatte">
                <a:bevelT w="13500" h="13500" prst="angle"/>
                <a:bevelB w="13500" h="13500" prst="angle"/>
                <a:extrusionClr>
                  <a:srgbClr val="E18782"/>
                </a:extrusionClr>
              </a:sp3d>
            </p:spPr>
            <p:txBody>
              <a:bodyPr lIns="0" tIns="17997" rIns="0" bIns="17997">
                <a:flatTx/>
              </a:bodyPr>
              <a:lstStyle/>
              <a:p>
                <a:r>
                  <a:rPr lang="de-DE" sz="800" b="1" dirty="0" smtClean="0">
                    <a:solidFill>
                      <a:schemeClr val="bg1">
                        <a:lumMod val="95000"/>
                      </a:schemeClr>
                    </a:solidFill>
                    <a:ea typeface="Times New Roman" pitchFamily="18" charset="0"/>
                  </a:rPr>
                  <a:t>  </a:t>
                </a:r>
                <a:r>
                  <a:rPr lang="de-DE" sz="800" b="1" dirty="0" err="1" smtClean="0">
                    <a:solidFill>
                      <a:schemeClr val="bg1">
                        <a:lumMod val="95000"/>
                      </a:schemeClr>
                    </a:solidFill>
                    <a:ea typeface="Times New Roman" pitchFamily="18" charset="0"/>
                  </a:rPr>
                  <a:t>Resist</a:t>
                </a:r>
                <a:r>
                  <a:rPr lang="de-DE" sz="800" b="1" dirty="0" smtClean="0">
                    <a:solidFill>
                      <a:schemeClr val="bg1">
                        <a:lumMod val="95000"/>
                      </a:schemeClr>
                    </a:solidFill>
                    <a:ea typeface="Times New Roman" pitchFamily="18" charset="0"/>
                  </a:rPr>
                  <a:t> + </a:t>
                </a:r>
                <a:r>
                  <a:rPr lang="de-DE" sz="800" b="1" dirty="0" err="1" smtClean="0">
                    <a:solidFill>
                      <a:schemeClr val="bg1">
                        <a:lumMod val="95000"/>
                      </a:schemeClr>
                    </a:solidFill>
                    <a:ea typeface="Times New Roman" pitchFamily="18" charset="0"/>
                  </a:rPr>
                  <a:t>precursor</a:t>
                </a:r>
                <a:r>
                  <a:rPr lang="de-DE" sz="800" b="1" dirty="0" smtClean="0">
                    <a:solidFill>
                      <a:schemeClr val="bg1">
                        <a:lumMod val="95000"/>
                      </a:schemeClr>
                    </a:solidFill>
                    <a:ea typeface="Times New Roman" pitchFamily="18" charset="0"/>
                  </a:rPr>
                  <a:t> </a:t>
                </a:r>
                <a:endParaRPr lang="de-DE" sz="800" b="1" baseline="-25000" dirty="0">
                  <a:solidFill>
                    <a:schemeClr val="bg1">
                      <a:lumMod val="95000"/>
                    </a:schemeClr>
                  </a:solidFill>
                  <a:ea typeface="Times New Roman" pitchFamily="18" charset="0"/>
                </a:endParaRPr>
              </a:p>
            </p:txBody>
          </p:sp>
          <p:sp>
            <p:nvSpPr>
              <p:cNvPr id="29" name="407 Circular"/>
              <p:cNvSpPr>
                <a:spLocks/>
              </p:cNvSpPr>
              <p:nvPr/>
            </p:nvSpPr>
            <p:spPr>
              <a:xfrm rot="5400000">
                <a:off x="2278648" y="2241062"/>
                <a:ext cx="96031" cy="107899"/>
              </a:xfrm>
              <a:prstGeom prst="pie">
                <a:avLst>
                  <a:gd name="adj1" fmla="val 10877904"/>
                  <a:gd name="adj2" fmla="val 152606"/>
                </a:avLst>
              </a:prstGeom>
              <a:solidFill>
                <a:srgbClr val="E3DE13"/>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solidFill>
                    <a:schemeClr val="tx1"/>
                  </a:solidFill>
                </a:endParaRPr>
              </a:p>
            </p:txBody>
          </p:sp>
          <p:sp>
            <p:nvSpPr>
              <p:cNvPr id="30" name="408 Circular"/>
              <p:cNvSpPr>
                <a:spLocks/>
              </p:cNvSpPr>
              <p:nvPr/>
            </p:nvSpPr>
            <p:spPr>
              <a:xfrm rot="5400000">
                <a:off x="2331837" y="2179966"/>
                <a:ext cx="96031" cy="107899"/>
              </a:xfrm>
              <a:prstGeom prst="pie">
                <a:avLst>
                  <a:gd name="adj1" fmla="val 10877904"/>
                  <a:gd name="adj2" fmla="val 152606"/>
                </a:avLst>
              </a:prstGeom>
              <a:solidFill>
                <a:srgbClr val="E3DE13"/>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solidFill>
                    <a:schemeClr val="tx1"/>
                  </a:solidFill>
                </a:endParaRPr>
              </a:p>
            </p:txBody>
          </p:sp>
          <p:sp>
            <p:nvSpPr>
              <p:cNvPr id="31" name="Rectangle 25"/>
              <p:cNvSpPr>
                <a:spLocks noChangeArrowheads="1"/>
              </p:cNvSpPr>
              <p:nvPr/>
            </p:nvSpPr>
            <p:spPr bwMode="auto">
              <a:xfrm>
                <a:off x="1402914" y="1999489"/>
                <a:ext cx="152400" cy="137160"/>
              </a:xfrm>
              <a:prstGeom prst="rect">
                <a:avLst/>
              </a:prstGeom>
              <a:solidFill>
                <a:srgbClr val="0070C0"/>
              </a:solidFill>
              <a:ln w="9525">
                <a:solidFill>
                  <a:srgbClr val="0070C0"/>
                </a:solidFill>
                <a:miter lim="800000"/>
                <a:headEnd/>
                <a:tailEnd/>
              </a:ln>
              <a:scene3d>
                <a:camera prst="legacyObliqueTopRight"/>
                <a:lightRig rig="legacyFlat3" dir="r"/>
              </a:scene3d>
              <a:sp3d extrusionH="857250" prstMaterial="legacyMatte">
                <a:bevelT w="13500" h="13500" prst="angle"/>
                <a:bevelB w="13500" h="13500" prst="angle"/>
                <a:extrusionClr>
                  <a:schemeClr val="tx1">
                    <a:lumMod val="50000"/>
                    <a:lumOff val="50000"/>
                  </a:schemeClr>
                </a:extrusionClr>
              </a:sp3d>
            </p:spPr>
            <p:txBody>
              <a:bodyPr lIns="91426" tIns="45713" rIns="91426" bIns="45713">
                <a:flatTx/>
              </a:bodyPr>
              <a:lstStyle/>
              <a:p>
                <a:endParaRPr lang="es-ES"/>
              </a:p>
            </p:txBody>
          </p:sp>
          <p:sp>
            <p:nvSpPr>
              <p:cNvPr id="32" name="Rectangle 25"/>
              <p:cNvSpPr>
                <a:spLocks noChangeArrowheads="1"/>
              </p:cNvSpPr>
              <p:nvPr/>
            </p:nvSpPr>
            <p:spPr bwMode="auto">
              <a:xfrm>
                <a:off x="1149099" y="2257300"/>
                <a:ext cx="690603" cy="137160"/>
              </a:xfrm>
              <a:prstGeom prst="rect">
                <a:avLst/>
              </a:prstGeom>
              <a:solidFill>
                <a:schemeClr val="tx1">
                  <a:lumMod val="50000"/>
                  <a:lumOff val="50000"/>
                </a:schemeClr>
              </a:solidFill>
              <a:ln w="9525">
                <a:solidFill>
                  <a:srgbClr val="0070C0"/>
                </a:solidFill>
                <a:miter lim="800000"/>
                <a:headEnd/>
                <a:tailEnd/>
              </a:ln>
              <a:scene3d>
                <a:camera prst="legacyObliqueTopRight"/>
                <a:lightRig rig="legacyFlat3" dir="r"/>
              </a:scene3d>
              <a:sp3d extrusionH="742950" prstMaterial="legacyMatte">
                <a:bevelT w="13500" h="13500" prst="angle"/>
                <a:bevelB w="13500" h="13500" prst="angle"/>
                <a:extrusionClr>
                  <a:schemeClr val="tx1">
                    <a:lumMod val="50000"/>
                    <a:lumOff val="50000"/>
                  </a:schemeClr>
                </a:extrusionClr>
                <a:contourClr>
                  <a:schemeClr val="tx1">
                    <a:lumMod val="50000"/>
                    <a:lumOff val="50000"/>
                  </a:schemeClr>
                </a:contourClr>
              </a:sp3d>
            </p:spPr>
            <p:txBody>
              <a:bodyPr lIns="91426" tIns="45713" rIns="91426" bIns="45713">
                <a:flatTx/>
              </a:bodyPr>
              <a:lstStyle/>
              <a:p>
                <a:endParaRPr lang="es-ES"/>
              </a:p>
            </p:txBody>
          </p:sp>
          <p:sp>
            <p:nvSpPr>
              <p:cNvPr id="33" name="Rectangle 25"/>
              <p:cNvSpPr>
                <a:spLocks noChangeArrowheads="1"/>
              </p:cNvSpPr>
              <p:nvPr/>
            </p:nvSpPr>
            <p:spPr bwMode="auto">
              <a:xfrm>
                <a:off x="2083379" y="2025842"/>
                <a:ext cx="438149" cy="137160"/>
              </a:xfrm>
              <a:prstGeom prst="rect">
                <a:avLst/>
              </a:prstGeom>
              <a:solidFill>
                <a:schemeClr val="tx1">
                  <a:lumMod val="50000"/>
                  <a:lumOff val="50000"/>
                </a:schemeClr>
              </a:solidFill>
              <a:ln w="9525">
                <a:solidFill>
                  <a:schemeClr val="tx1">
                    <a:lumMod val="50000"/>
                    <a:lumOff val="50000"/>
                  </a:schemeClr>
                </a:solidFill>
                <a:miter lim="800000"/>
                <a:headEnd/>
                <a:tailEnd/>
              </a:ln>
              <a:scene3d>
                <a:camera prst="legacyObliqueTopRight"/>
                <a:lightRig rig="legacyFlat3" dir="r"/>
              </a:scene3d>
              <a:sp3d extrusionH="88900" prstMaterial="legacyMatte">
                <a:bevelT w="13500" h="13500" prst="angle"/>
                <a:bevelB w="13500" h="13500" prst="angle"/>
                <a:extrusionClr>
                  <a:schemeClr val="tx1">
                    <a:lumMod val="50000"/>
                    <a:lumOff val="50000"/>
                  </a:schemeClr>
                </a:extrusionClr>
              </a:sp3d>
            </p:spPr>
            <p:txBody>
              <a:bodyPr lIns="91426" tIns="45713" rIns="91426" bIns="45713">
                <a:flatTx/>
              </a:bodyPr>
              <a:lstStyle/>
              <a:p>
                <a:endParaRPr lang="es-ES"/>
              </a:p>
            </p:txBody>
          </p:sp>
          <p:sp>
            <p:nvSpPr>
              <p:cNvPr id="34" name="Rectangle 25"/>
              <p:cNvSpPr>
                <a:spLocks noChangeArrowheads="1"/>
              </p:cNvSpPr>
              <p:nvPr/>
            </p:nvSpPr>
            <p:spPr bwMode="auto">
              <a:xfrm>
                <a:off x="1827752" y="1735011"/>
                <a:ext cx="1391488" cy="136800"/>
              </a:xfrm>
              <a:prstGeom prst="rect">
                <a:avLst/>
              </a:prstGeom>
              <a:solidFill>
                <a:schemeClr val="tx1">
                  <a:lumMod val="50000"/>
                  <a:lumOff val="50000"/>
                </a:schemeClr>
              </a:solidFill>
              <a:ln w="9525">
                <a:solidFill>
                  <a:schemeClr val="tx1">
                    <a:lumMod val="50000"/>
                    <a:lumOff val="50000"/>
                  </a:schemeClr>
                </a:solidFill>
                <a:miter lim="800000"/>
                <a:headEnd/>
                <a:tailEnd/>
              </a:ln>
              <a:scene3d>
                <a:camera prst="legacyObliqueTopRight"/>
                <a:lightRig rig="legacyFlat3" dir="r"/>
              </a:scene3d>
              <a:sp3d extrusionH="107950" prstMaterial="legacyMatte">
                <a:bevelT w="13500" h="13500" prst="angle"/>
                <a:bevelB w="13500" h="13500" prst="angle"/>
                <a:extrusionClr>
                  <a:schemeClr val="tx1">
                    <a:lumMod val="50000"/>
                    <a:lumOff val="50000"/>
                  </a:schemeClr>
                </a:extrusionClr>
              </a:sp3d>
            </p:spPr>
            <p:txBody>
              <a:bodyPr lIns="91426" tIns="45713" rIns="91426" bIns="45713">
                <a:flatTx/>
              </a:bodyPr>
              <a:lstStyle/>
              <a:p>
                <a:endParaRPr lang="es-ES"/>
              </a:p>
            </p:txBody>
          </p:sp>
          <p:sp>
            <p:nvSpPr>
              <p:cNvPr id="35" name="Rectangle 25"/>
              <p:cNvSpPr>
                <a:spLocks noChangeArrowheads="1"/>
              </p:cNvSpPr>
              <p:nvPr/>
            </p:nvSpPr>
            <p:spPr bwMode="auto">
              <a:xfrm>
                <a:off x="2977305" y="1991737"/>
                <a:ext cx="152400" cy="137160"/>
              </a:xfrm>
              <a:prstGeom prst="rect">
                <a:avLst/>
              </a:prstGeom>
              <a:solidFill>
                <a:srgbClr val="0070C0"/>
              </a:solidFill>
              <a:ln w="9525">
                <a:solidFill>
                  <a:schemeClr val="tx1">
                    <a:lumMod val="50000"/>
                    <a:lumOff val="50000"/>
                  </a:schemeClr>
                </a:solidFill>
                <a:miter lim="800000"/>
                <a:headEnd/>
                <a:tailEnd/>
              </a:ln>
              <a:scene3d>
                <a:camera prst="legacyObliqueTopRight"/>
                <a:lightRig rig="legacyFlat3" dir="r"/>
              </a:scene3d>
              <a:sp3d extrusionH="838200" prstMaterial="legacyMatte">
                <a:bevelT w="13500" h="13500" prst="angle"/>
                <a:bevelB w="13500" h="13500" prst="angle"/>
                <a:extrusionClr>
                  <a:schemeClr val="tx1">
                    <a:lumMod val="50000"/>
                    <a:lumOff val="50000"/>
                  </a:schemeClr>
                </a:extrusionClr>
              </a:sp3d>
            </p:spPr>
            <p:txBody>
              <a:bodyPr lIns="91426" tIns="45713" rIns="91426" bIns="45713">
                <a:flatTx/>
              </a:bodyPr>
              <a:lstStyle/>
              <a:p>
                <a:endParaRPr lang="es-ES"/>
              </a:p>
            </p:txBody>
          </p:sp>
          <p:sp>
            <p:nvSpPr>
              <p:cNvPr id="36" name="Rectangle 25"/>
              <p:cNvSpPr>
                <a:spLocks noChangeArrowheads="1"/>
              </p:cNvSpPr>
              <p:nvPr/>
            </p:nvSpPr>
            <p:spPr bwMode="auto">
              <a:xfrm>
                <a:off x="2263564" y="2253993"/>
                <a:ext cx="606426" cy="136525"/>
              </a:xfrm>
              <a:prstGeom prst="rect">
                <a:avLst/>
              </a:prstGeom>
              <a:solidFill>
                <a:srgbClr val="595959"/>
              </a:solidFill>
              <a:ln w="9525">
                <a:solidFill>
                  <a:srgbClr val="0070C0"/>
                </a:solidFill>
                <a:miter lim="800000"/>
                <a:headEnd/>
                <a:tailEnd/>
              </a:ln>
              <a:scene3d>
                <a:camera prst="legacyObliqueTopRight"/>
                <a:lightRig rig="legacyFlat3" dir="r"/>
              </a:scene3d>
              <a:sp3d extrusionH="742950" prstMaterial="legacyMatte">
                <a:bevelT w="13500" h="13500" prst="angle"/>
                <a:extrusionClr>
                  <a:schemeClr val="tx1">
                    <a:lumMod val="50000"/>
                    <a:lumOff val="50000"/>
                  </a:schemeClr>
                </a:extrusionClr>
              </a:sp3d>
            </p:spPr>
            <p:txBody>
              <a:bodyPr lIns="91426" tIns="45713" rIns="91426" bIns="45713">
                <a:flatTx/>
              </a:bodyPr>
              <a:lstStyle/>
              <a:p>
                <a:endParaRPr lang="es-ES"/>
              </a:p>
            </p:txBody>
          </p:sp>
          <p:sp>
            <p:nvSpPr>
              <p:cNvPr id="37" name="Rectangle 25"/>
              <p:cNvSpPr>
                <a:spLocks noChangeArrowheads="1"/>
              </p:cNvSpPr>
              <p:nvPr/>
            </p:nvSpPr>
            <p:spPr bwMode="auto">
              <a:xfrm>
                <a:off x="1121947" y="2284840"/>
                <a:ext cx="1713600" cy="136800"/>
              </a:xfrm>
              <a:prstGeom prst="rect">
                <a:avLst/>
              </a:prstGeom>
              <a:solidFill>
                <a:schemeClr val="tx1">
                  <a:lumMod val="65000"/>
                  <a:lumOff val="35000"/>
                </a:schemeClr>
              </a:solidFill>
              <a:ln w="9525">
                <a:solidFill>
                  <a:schemeClr val="tx1">
                    <a:lumMod val="50000"/>
                    <a:lumOff val="50000"/>
                  </a:schemeClr>
                </a:solidFill>
                <a:miter lim="800000"/>
                <a:headEnd/>
                <a:tailEnd/>
              </a:ln>
              <a:scene3d>
                <a:camera prst="legacyObliqueTopRight"/>
                <a:lightRig rig="legacyFlat3" dir="r"/>
              </a:scene3d>
              <a:sp3d extrusionH="107950" prstMaterial="legacyMatte">
                <a:bevelT w="13500" h="13500" prst="angle"/>
                <a:bevelB w="13500" h="13500" prst="angle"/>
                <a:extrusionClr>
                  <a:schemeClr val="tx1">
                    <a:lumMod val="50000"/>
                    <a:lumOff val="50000"/>
                  </a:schemeClr>
                </a:extrusionClr>
                <a:contourClr>
                  <a:schemeClr val="tx1">
                    <a:lumMod val="50000"/>
                    <a:lumOff val="50000"/>
                  </a:schemeClr>
                </a:contourClr>
              </a:sp3d>
            </p:spPr>
            <p:txBody>
              <a:bodyPr lIns="91426" tIns="45713" rIns="91426" bIns="45713">
                <a:flatTx/>
              </a:bodyPr>
              <a:lstStyle/>
              <a:p>
                <a:endParaRPr lang="es-ES"/>
              </a:p>
            </p:txBody>
          </p:sp>
          <p:cxnSp>
            <p:nvCxnSpPr>
              <p:cNvPr id="38" name="AutoShape 2"/>
              <p:cNvCxnSpPr>
                <a:cxnSpLocks noChangeShapeType="1"/>
              </p:cNvCxnSpPr>
              <p:nvPr/>
            </p:nvCxnSpPr>
            <p:spPr bwMode="auto">
              <a:xfrm>
                <a:off x="1792070" y="1557207"/>
                <a:ext cx="635" cy="411708"/>
              </a:xfrm>
              <a:prstGeom prst="straightConnector1">
                <a:avLst/>
              </a:prstGeom>
              <a:noFill/>
              <a:ln w="19050">
                <a:solidFill>
                  <a:srgbClr val="FFC000"/>
                </a:solidFill>
                <a:round/>
                <a:headEnd/>
                <a:tailEnd type="triangle" w="med" len="med"/>
              </a:ln>
            </p:spPr>
          </p:cxnSp>
          <p:cxnSp>
            <p:nvCxnSpPr>
              <p:cNvPr id="39" name="AutoShape 2"/>
              <p:cNvCxnSpPr>
                <a:cxnSpLocks noChangeShapeType="1"/>
              </p:cNvCxnSpPr>
              <p:nvPr/>
            </p:nvCxnSpPr>
            <p:spPr bwMode="auto">
              <a:xfrm>
                <a:off x="2028007" y="1557207"/>
                <a:ext cx="635" cy="411708"/>
              </a:xfrm>
              <a:prstGeom prst="straightConnector1">
                <a:avLst/>
              </a:prstGeom>
              <a:noFill/>
              <a:ln w="19050">
                <a:solidFill>
                  <a:srgbClr val="FFC000"/>
                </a:solidFill>
                <a:round/>
                <a:headEnd/>
                <a:tailEnd type="triangle" w="med" len="med"/>
              </a:ln>
            </p:spPr>
          </p:cxnSp>
          <p:cxnSp>
            <p:nvCxnSpPr>
              <p:cNvPr id="40" name="AutoShape 2"/>
              <p:cNvCxnSpPr>
                <a:cxnSpLocks noChangeShapeType="1"/>
              </p:cNvCxnSpPr>
              <p:nvPr/>
            </p:nvCxnSpPr>
            <p:spPr bwMode="auto">
              <a:xfrm>
                <a:off x="2263943" y="1557207"/>
                <a:ext cx="635" cy="411708"/>
              </a:xfrm>
              <a:prstGeom prst="straightConnector1">
                <a:avLst/>
              </a:prstGeom>
              <a:noFill/>
              <a:ln w="19050">
                <a:solidFill>
                  <a:srgbClr val="FFC000"/>
                </a:solidFill>
                <a:round/>
                <a:headEnd/>
                <a:tailEnd type="triangle" w="med" len="med"/>
              </a:ln>
            </p:spPr>
          </p:cxnSp>
          <p:cxnSp>
            <p:nvCxnSpPr>
              <p:cNvPr id="41" name="AutoShape 2"/>
              <p:cNvCxnSpPr>
                <a:cxnSpLocks noChangeShapeType="1"/>
              </p:cNvCxnSpPr>
              <p:nvPr/>
            </p:nvCxnSpPr>
            <p:spPr bwMode="auto">
              <a:xfrm>
                <a:off x="2499877" y="1557207"/>
                <a:ext cx="635" cy="411708"/>
              </a:xfrm>
              <a:prstGeom prst="straightConnector1">
                <a:avLst/>
              </a:prstGeom>
              <a:noFill/>
              <a:ln w="19050">
                <a:solidFill>
                  <a:srgbClr val="FFC000"/>
                </a:solidFill>
                <a:round/>
                <a:headEnd/>
                <a:tailEnd type="triangle" w="med" len="med"/>
              </a:ln>
            </p:spPr>
          </p:cxnSp>
          <p:cxnSp>
            <p:nvCxnSpPr>
              <p:cNvPr id="42" name="AutoShape 2"/>
              <p:cNvCxnSpPr>
                <a:cxnSpLocks noChangeShapeType="1"/>
              </p:cNvCxnSpPr>
              <p:nvPr/>
            </p:nvCxnSpPr>
            <p:spPr bwMode="auto">
              <a:xfrm>
                <a:off x="2735814" y="1557207"/>
                <a:ext cx="635" cy="411708"/>
              </a:xfrm>
              <a:prstGeom prst="straightConnector1">
                <a:avLst/>
              </a:prstGeom>
              <a:noFill/>
              <a:ln w="19050">
                <a:solidFill>
                  <a:srgbClr val="FFC000"/>
                </a:solidFill>
                <a:round/>
                <a:headEnd/>
                <a:tailEnd type="triangle" w="med" len="med"/>
              </a:ln>
            </p:spPr>
          </p:cxnSp>
          <p:cxnSp>
            <p:nvCxnSpPr>
              <p:cNvPr id="43" name="AutoShape 2"/>
              <p:cNvCxnSpPr>
                <a:cxnSpLocks noChangeShapeType="1"/>
              </p:cNvCxnSpPr>
              <p:nvPr/>
            </p:nvCxnSpPr>
            <p:spPr bwMode="auto">
              <a:xfrm>
                <a:off x="2971751" y="1557207"/>
                <a:ext cx="635" cy="411708"/>
              </a:xfrm>
              <a:prstGeom prst="straightConnector1">
                <a:avLst/>
              </a:prstGeom>
              <a:noFill/>
              <a:ln w="19050">
                <a:solidFill>
                  <a:srgbClr val="FFC000"/>
                </a:solidFill>
                <a:round/>
                <a:headEnd/>
                <a:tailEnd type="triangle" w="med" len="med"/>
              </a:ln>
            </p:spPr>
          </p:cxnSp>
          <p:cxnSp>
            <p:nvCxnSpPr>
              <p:cNvPr id="44" name="AutoShape 2"/>
              <p:cNvCxnSpPr>
                <a:cxnSpLocks noChangeShapeType="1"/>
              </p:cNvCxnSpPr>
              <p:nvPr/>
            </p:nvCxnSpPr>
            <p:spPr bwMode="auto">
              <a:xfrm rot="16200000" flipH="1">
                <a:off x="2009929" y="2052724"/>
                <a:ext cx="252000" cy="0"/>
              </a:xfrm>
              <a:prstGeom prst="straightConnector1">
                <a:avLst/>
              </a:prstGeom>
              <a:noFill/>
              <a:ln w="19050">
                <a:solidFill>
                  <a:srgbClr val="FFC000"/>
                </a:solidFill>
                <a:round/>
                <a:headEnd/>
                <a:tailEnd type="triangle" w="med" len="med"/>
              </a:ln>
            </p:spPr>
          </p:cxnSp>
          <p:cxnSp>
            <p:nvCxnSpPr>
              <p:cNvPr id="45" name="AutoShape 2"/>
              <p:cNvCxnSpPr>
                <a:cxnSpLocks noChangeShapeType="1"/>
              </p:cNvCxnSpPr>
              <p:nvPr/>
            </p:nvCxnSpPr>
            <p:spPr bwMode="auto">
              <a:xfrm rot="16200000" flipH="1">
                <a:off x="2172489" y="2052728"/>
                <a:ext cx="252000" cy="0"/>
              </a:xfrm>
              <a:prstGeom prst="straightConnector1">
                <a:avLst/>
              </a:prstGeom>
              <a:noFill/>
              <a:ln w="19050">
                <a:solidFill>
                  <a:srgbClr val="FFC000"/>
                </a:solidFill>
                <a:round/>
                <a:headEnd/>
                <a:tailEnd type="triangle" w="med" len="med"/>
              </a:ln>
            </p:spPr>
          </p:cxnSp>
          <p:cxnSp>
            <p:nvCxnSpPr>
              <p:cNvPr id="46" name="AutoShape 2"/>
              <p:cNvCxnSpPr>
                <a:cxnSpLocks noChangeShapeType="1"/>
              </p:cNvCxnSpPr>
              <p:nvPr/>
            </p:nvCxnSpPr>
            <p:spPr bwMode="auto">
              <a:xfrm rot="16200000" flipH="1">
                <a:off x="2091210" y="2118922"/>
                <a:ext cx="252000" cy="0"/>
              </a:xfrm>
              <a:prstGeom prst="straightConnector1">
                <a:avLst/>
              </a:prstGeom>
              <a:noFill/>
              <a:ln w="19050">
                <a:solidFill>
                  <a:srgbClr val="FFC000"/>
                </a:solidFill>
                <a:round/>
                <a:headEnd/>
                <a:tailEnd type="triangle" w="med" len="med"/>
              </a:ln>
            </p:spPr>
          </p:cxnSp>
          <p:cxnSp>
            <p:nvCxnSpPr>
              <p:cNvPr id="47" name="AutoShape 2"/>
              <p:cNvCxnSpPr>
                <a:cxnSpLocks noChangeShapeType="1"/>
              </p:cNvCxnSpPr>
              <p:nvPr/>
            </p:nvCxnSpPr>
            <p:spPr bwMode="auto">
              <a:xfrm rot="16200000" flipH="1">
                <a:off x="1928650" y="2111302"/>
                <a:ext cx="252000" cy="0"/>
              </a:xfrm>
              <a:prstGeom prst="straightConnector1">
                <a:avLst/>
              </a:prstGeom>
              <a:noFill/>
              <a:ln w="19050">
                <a:solidFill>
                  <a:srgbClr val="FFC000"/>
                </a:solidFill>
                <a:round/>
                <a:headEnd/>
                <a:tailEnd type="triangle" w="med" len="med"/>
              </a:ln>
            </p:spPr>
          </p:cxnSp>
          <p:cxnSp>
            <p:nvCxnSpPr>
              <p:cNvPr id="48" name="AutoShape 2"/>
              <p:cNvCxnSpPr>
                <a:cxnSpLocks noChangeShapeType="1"/>
              </p:cNvCxnSpPr>
              <p:nvPr/>
            </p:nvCxnSpPr>
            <p:spPr bwMode="auto">
              <a:xfrm>
                <a:off x="1910038" y="1481007"/>
                <a:ext cx="635" cy="411708"/>
              </a:xfrm>
              <a:prstGeom prst="straightConnector1">
                <a:avLst/>
              </a:prstGeom>
              <a:noFill/>
              <a:ln w="19050">
                <a:solidFill>
                  <a:srgbClr val="FFC000"/>
                </a:solidFill>
                <a:round/>
                <a:headEnd/>
                <a:tailEnd type="triangle" w="med" len="med"/>
              </a:ln>
            </p:spPr>
          </p:cxnSp>
          <p:cxnSp>
            <p:nvCxnSpPr>
              <p:cNvPr id="49" name="AutoShape 2"/>
              <p:cNvCxnSpPr>
                <a:cxnSpLocks noChangeShapeType="1"/>
              </p:cNvCxnSpPr>
              <p:nvPr/>
            </p:nvCxnSpPr>
            <p:spPr bwMode="auto">
              <a:xfrm>
                <a:off x="2145974" y="1481007"/>
                <a:ext cx="635" cy="411708"/>
              </a:xfrm>
              <a:prstGeom prst="straightConnector1">
                <a:avLst/>
              </a:prstGeom>
              <a:noFill/>
              <a:ln w="19050">
                <a:solidFill>
                  <a:srgbClr val="FFC000"/>
                </a:solidFill>
                <a:round/>
                <a:headEnd/>
                <a:tailEnd type="triangle" w="med" len="med"/>
              </a:ln>
            </p:spPr>
          </p:cxnSp>
          <p:cxnSp>
            <p:nvCxnSpPr>
              <p:cNvPr id="50" name="AutoShape 2"/>
              <p:cNvCxnSpPr>
                <a:cxnSpLocks noChangeShapeType="1"/>
              </p:cNvCxnSpPr>
              <p:nvPr/>
            </p:nvCxnSpPr>
            <p:spPr bwMode="auto">
              <a:xfrm>
                <a:off x="2381910" y="1481007"/>
                <a:ext cx="635" cy="411708"/>
              </a:xfrm>
              <a:prstGeom prst="straightConnector1">
                <a:avLst/>
              </a:prstGeom>
              <a:noFill/>
              <a:ln w="19050">
                <a:solidFill>
                  <a:srgbClr val="FFC000"/>
                </a:solidFill>
                <a:round/>
                <a:headEnd/>
                <a:tailEnd type="triangle" w="med" len="med"/>
              </a:ln>
            </p:spPr>
          </p:cxnSp>
          <p:cxnSp>
            <p:nvCxnSpPr>
              <p:cNvPr id="51" name="AutoShape 2"/>
              <p:cNvCxnSpPr>
                <a:cxnSpLocks noChangeShapeType="1"/>
              </p:cNvCxnSpPr>
              <p:nvPr/>
            </p:nvCxnSpPr>
            <p:spPr bwMode="auto">
              <a:xfrm>
                <a:off x="2617847" y="1481007"/>
                <a:ext cx="635" cy="411708"/>
              </a:xfrm>
              <a:prstGeom prst="straightConnector1">
                <a:avLst/>
              </a:prstGeom>
              <a:noFill/>
              <a:ln w="19050">
                <a:solidFill>
                  <a:srgbClr val="FFC000"/>
                </a:solidFill>
                <a:round/>
                <a:headEnd/>
                <a:tailEnd type="triangle" w="med" len="med"/>
              </a:ln>
            </p:spPr>
          </p:cxnSp>
          <p:cxnSp>
            <p:nvCxnSpPr>
              <p:cNvPr id="52" name="AutoShape 2"/>
              <p:cNvCxnSpPr>
                <a:cxnSpLocks noChangeShapeType="1"/>
              </p:cNvCxnSpPr>
              <p:nvPr/>
            </p:nvCxnSpPr>
            <p:spPr bwMode="auto">
              <a:xfrm>
                <a:off x="2853783" y="1481007"/>
                <a:ext cx="635" cy="411708"/>
              </a:xfrm>
              <a:prstGeom prst="straightConnector1">
                <a:avLst/>
              </a:prstGeom>
              <a:noFill/>
              <a:ln w="19050">
                <a:solidFill>
                  <a:srgbClr val="FFC000"/>
                </a:solidFill>
                <a:round/>
                <a:headEnd/>
                <a:tailEnd type="triangle" w="med" len="med"/>
              </a:ln>
            </p:spPr>
          </p:cxnSp>
          <p:sp>
            <p:nvSpPr>
              <p:cNvPr id="53" name="480 Rectángulo"/>
              <p:cNvSpPr/>
              <p:nvPr/>
            </p:nvSpPr>
            <p:spPr>
              <a:xfrm>
                <a:off x="920552" y="1423823"/>
                <a:ext cx="838199" cy="546012"/>
              </a:xfrm>
              <a:prstGeom prst="rect">
                <a:avLst/>
              </a:prstGeom>
            </p:spPr>
            <p:txBody>
              <a:bodyPr wrap="square" lIns="91426" tIns="45713" rIns="91426" bIns="45713">
                <a:spAutoFit/>
              </a:bodyPr>
              <a:lstStyle/>
              <a:p>
                <a:r>
                  <a:rPr lang="en-US" sz="900" b="1" dirty="0" smtClean="0"/>
                  <a:t>UV Light</a:t>
                </a:r>
                <a:endParaRPr lang="es-ES" sz="900" dirty="0"/>
              </a:p>
            </p:txBody>
          </p:sp>
          <p:sp>
            <p:nvSpPr>
              <p:cNvPr id="54" name="595 Rectángulo"/>
              <p:cNvSpPr/>
              <p:nvPr/>
            </p:nvSpPr>
            <p:spPr>
              <a:xfrm>
                <a:off x="-175717" y="2780929"/>
                <a:ext cx="1268335" cy="341249"/>
              </a:xfrm>
              <a:prstGeom prst="rect">
                <a:avLst/>
              </a:prstGeom>
            </p:spPr>
            <p:txBody>
              <a:bodyPr wrap="none" lIns="91426" tIns="45713" rIns="91426" bIns="45713">
                <a:spAutoFit/>
              </a:bodyPr>
              <a:lstStyle/>
              <a:p>
                <a:r>
                  <a:rPr lang="en-US" sz="900" b="1" dirty="0" smtClean="0"/>
                  <a:t>Photoresist</a:t>
                </a:r>
                <a:endParaRPr lang="es-ES" sz="900" dirty="0"/>
              </a:p>
            </p:txBody>
          </p:sp>
          <p:sp>
            <p:nvSpPr>
              <p:cNvPr id="55" name="Elipse 54"/>
              <p:cNvSpPr/>
              <p:nvPr/>
            </p:nvSpPr>
            <p:spPr>
              <a:xfrm>
                <a:off x="3296569" y="2247660"/>
                <a:ext cx="74226" cy="83820"/>
              </a:xfrm>
              <a:prstGeom prst="ellipse">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6" name="Rectangle 27"/>
              <p:cNvSpPr>
                <a:spLocks noChangeArrowheads="1"/>
              </p:cNvSpPr>
              <p:nvPr/>
            </p:nvSpPr>
            <p:spPr bwMode="auto">
              <a:xfrm>
                <a:off x="5494424" y="3007158"/>
                <a:ext cx="1740275" cy="343727"/>
              </a:xfrm>
              <a:prstGeom prst="rect">
                <a:avLst/>
              </a:prstGeom>
              <a:solidFill>
                <a:srgbClr val="FFFFFF"/>
              </a:solidFill>
              <a:ln w="9525">
                <a:miter lim="800000"/>
                <a:headEnd/>
                <a:tailEnd/>
              </a:ln>
              <a:scene3d>
                <a:camera prst="legacyObliqueTopRight"/>
                <a:lightRig rig="legacyFlat3" dir="r"/>
              </a:scene3d>
              <a:sp3d extrusionH="1801800" prstMaterial="legacyMatte">
                <a:bevelT w="13500" h="13500" prst="angle"/>
                <a:bevelB w="13500" h="13500" prst="angle"/>
                <a:extrusionClr>
                  <a:srgbClr val="FFFFFF"/>
                </a:extrusionClr>
              </a:sp3d>
            </p:spPr>
            <p:txBody>
              <a:bodyPr lIns="91426" tIns="45713" rIns="91426" bIns="45713">
                <a:flatTx/>
              </a:bodyPr>
              <a:lstStyle/>
              <a:p>
                <a:endParaRPr lang="es-ES"/>
              </a:p>
            </p:txBody>
          </p:sp>
          <p:sp>
            <p:nvSpPr>
              <p:cNvPr id="57" name="Rectangle 25"/>
              <p:cNvSpPr>
                <a:spLocks noChangeArrowheads="1"/>
              </p:cNvSpPr>
              <p:nvPr/>
            </p:nvSpPr>
            <p:spPr bwMode="auto">
              <a:xfrm>
                <a:off x="6034215" y="2520953"/>
                <a:ext cx="1403985" cy="180000"/>
              </a:xfrm>
              <a:prstGeom prst="rect">
                <a:avLst/>
              </a:prstGeom>
              <a:solidFill>
                <a:srgbClr val="007AD6"/>
              </a:solidFill>
              <a:ln w="9525">
                <a:noFill/>
                <a:miter lim="800000"/>
                <a:headEnd/>
                <a:tailEnd/>
              </a:ln>
              <a:scene3d>
                <a:camera prst="legacyObliqueTopRight"/>
                <a:lightRig rig="legacyFlat3" dir="r"/>
              </a:scene3d>
              <a:sp3d extrusionH="381000" prstMaterial="legacyMatte">
                <a:bevelT w="13500" h="13500" prst="angle"/>
                <a:bevelB w="13500" h="13500" prst="angle"/>
                <a:extrusionClr>
                  <a:srgbClr val="007AD6"/>
                </a:extrusionClr>
                <a:contourClr>
                  <a:srgbClr val="007AD6"/>
                </a:contourClr>
              </a:sp3d>
            </p:spPr>
            <p:txBody>
              <a:bodyPr lIns="91426" tIns="45713" rIns="91426" bIns="45713">
                <a:flatTx/>
              </a:bodyPr>
              <a:lstStyle/>
              <a:p>
                <a:endParaRPr lang="es-ES" dirty="0"/>
              </a:p>
            </p:txBody>
          </p:sp>
          <p:grpSp>
            <p:nvGrpSpPr>
              <p:cNvPr id="58" name="Agrupar 57"/>
              <p:cNvGrpSpPr/>
              <p:nvPr/>
            </p:nvGrpSpPr>
            <p:grpSpPr>
              <a:xfrm>
                <a:off x="8103856" y="1123277"/>
                <a:ext cx="586776" cy="685800"/>
                <a:chOff x="8261488" y="343700"/>
                <a:chExt cx="586776" cy="685800"/>
              </a:xfrm>
            </p:grpSpPr>
            <p:sp>
              <p:nvSpPr>
                <p:cNvPr id="84" name="Forma libre 83"/>
                <p:cNvSpPr>
                  <a:spLocks noChangeAspect="1"/>
                </p:cNvSpPr>
                <p:nvPr/>
              </p:nvSpPr>
              <p:spPr>
                <a:xfrm rot="17353114">
                  <a:off x="8262803" y="673639"/>
                  <a:ext cx="565062" cy="60852"/>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4A7EB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grpSp>
              <p:nvGrpSpPr>
                <p:cNvPr id="85" name="Agrupar 84"/>
                <p:cNvGrpSpPr/>
                <p:nvPr/>
              </p:nvGrpSpPr>
              <p:grpSpPr>
                <a:xfrm>
                  <a:off x="8271324" y="343700"/>
                  <a:ext cx="576940" cy="685800"/>
                  <a:chOff x="7004844" y="381000"/>
                  <a:chExt cx="576940" cy="685800"/>
                </a:xfrm>
              </p:grpSpPr>
              <p:grpSp>
                <p:nvGrpSpPr>
                  <p:cNvPr id="88" name="Agrupar 87"/>
                  <p:cNvGrpSpPr/>
                  <p:nvPr/>
                </p:nvGrpSpPr>
                <p:grpSpPr>
                  <a:xfrm>
                    <a:off x="7004844" y="381000"/>
                    <a:ext cx="576940" cy="685800"/>
                    <a:chOff x="7004844" y="381000"/>
                    <a:chExt cx="576940" cy="685800"/>
                  </a:xfrm>
                </p:grpSpPr>
                <p:sp>
                  <p:nvSpPr>
                    <p:cNvPr id="93" name="Forma libre 92"/>
                    <p:cNvSpPr>
                      <a:spLocks noChangeAspect="1"/>
                    </p:cNvSpPr>
                    <p:nvPr/>
                  </p:nvSpPr>
                  <p:spPr>
                    <a:xfrm>
                      <a:off x="7004844" y="533106"/>
                      <a:ext cx="576940" cy="110267"/>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4" name="Forma libre 93"/>
                    <p:cNvSpPr>
                      <a:spLocks noChangeAspect="1"/>
                    </p:cNvSpPr>
                    <p:nvPr/>
                  </p:nvSpPr>
                  <p:spPr>
                    <a:xfrm>
                      <a:off x="7004844" y="804444"/>
                      <a:ext cx="576940" cy="110267"/>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5" name="Forma libre 94"/>
                    <p:cNvSpPr>
                      <a:spLocks noChangeAspect="1"/>
                    </p:cNvSpPr>
                    <p:nvPr/>
                  </p:nvSpPr>
                  <p:spPr>
                    <a:xfrm rot="16200000">
                      <a:off x="6792145" y="677518"/>
                      <a:ext cx="685800" cy="92764"/>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6" name="Forma libre 95"/>
                    <p:cNvSpPr>
                      <a:spLocks noChangeAspect="1"/>
                    </p:cNvSpPr>
                    <p:nvPr/>
                  </p:nvSpPr>
                  <p:spPr>
                    <a:xfrm rot="16200000">
                      <a:off x="7078988" y="677518"/>
                      <a:ext cx="685800" cy="92764"/>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DF535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grpSp>
              <p:sp>
                <p:nvSpPr>
                  <p:cNvPr id="89" name="Elipse 88"/>
                  <p:cNvSpPr/>
                  <p:nvPr/>
                </p:nvSpPr>
                <p:spPr>
                  <a:xfrm>
                    <a:off x="7155577" y="518483"/>
                    <a:ext cx="44607" cy="47625"/>
                  </a:xfrm>
                  <a:prstGeom prst="ellipse">
                    <a:avLst/>
                  </a:prstGeom>
                  <a:solidFill>
                    <a:srgbClr val="FFFFFF"/>
                  </a:solidFill>
                  <a:ln w="9525" cmpd="sng">
                    <a:solidFill>
                      <a:srgbClr val="DF53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0" name="Elipse 89"/>
                  <p:cNvSpPr/>
                  <p:nvPr/>
                </p:nvSpPr>
                <p:spPr>
                  <a:xfrm>
                    <a:off x="7449344" y="584200"/>
                    <a:ext cx="44607" cy="47625"/>
                  </a:xfrm>
                  <a:prstGeom prst="ellipse">
                    <a:avLst/>
                  </a:prstGeom>
                  <a:solidFill>
                    <a:srgbClr val="FFFFFF"/>
                  </a:solidFill>
                  <a:ln w="9525" cmpd="sng">
                    <a:solidFill>
                      <a:srgbClr val="DF53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1" name="Elipse 90"/>
                  <p:cNvSpPr/>
                  <p:nvPr/>
                </p:nvSpPr>
                <p:spPr>
                  <a:xfrm>
                    <a:off x="7360287" y="882650"/>
                    <a:ext cx="44607" cy="47625"/>
                  </a:xfrm>
                  <a:prstGeom prst="ellipse">
                    <a:avLst/>
                  </a:prstGeom>
                  <a:solidFill>
                    <a:srgbClr val="FFFFFF"/>
                  </a:solidFill>
                  <a:ln w="9525" cmpd="sng">
                    <a:solidFill>
                      <a:srgbClr val="DF53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2" name="Elipse 91"/>
                  <p:cNvSpPr/>
                  <p:nvPr/>
                </p:nvSpPr>
                <p:spPr>
                  <a:xfrm>
                    <a:off x="7087394" y="787400"/>
                    <a:ext cx="44607" cy="47625"/>
                  </a:xfrm>
                  <a:prstGeom prst="ellipse">
                    <a:avLst/>
                  </a:prstGeom>
                  <a:solidFill>
                    <a:srgbClr val="FFFFFF"/>
                  </a:solidFill>
                  <a:ln w="9525" cmpd="sng">
                    <a:solidFill>
                      <a:srgbClr val="DF53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sp>
              <p:nvSpPr>
                <p:cNvPr id="86" name="Forma libre 85"/>
                <p:cNvSpPr>
                  <a:spLocks noChangeAspect="1"/>
                </p:cNvSpPr>
                <p:nvPr/>
              </p:nvSpPr>
              <p:spPr>
                <a:xfrm rot="868311">
                  <a:off x="8261488" y="656337"/>
                  <a:ext cx="556299" cy="59908"/>
                </a:xfrm>
                <a:custGeom>
                  <a:avLst/>
                  <a:gdLst>
                    <a:gd name="connsiteX0" fmla="*/ 0 w 1659810"/>
                    <a:gd name="connsiteY0" fmla="*/ 119328 h 266870"/>
                    <a:gd name="connsiteX1" fmla="*/ 239371 w 1659810"/>
                    <a:gd name="connsiteY1" fmla="*/ 32886 h 266870"/>
                    <a:gd name="connsiteX2" fmla="*/ 538586 w 1659810"/>
                    <a:gd name="connsiteY2" fmla="*/ 42860 h 266870"/>
                    <a:gd name="connsiteX3" fmla="*/ 1043927 w 1659810"/>
                    <a:gd name="connsiteY3" fmla="*/ 248991 h 266870"/>
                    <a:gd name="connsiteX4" fmla="*/ 1293273 w 1659810"/>
                    <a:gd name="connsiteY4" fmla="*/ 229043 h 266870"/>
                    <a:gd name="connsiteX5" fmla="*/ 1622409 w 1659810"/>
                    <a:gd name="connsiteY5" fmla="*/ 9614 h 266870"/>
                    <a:gd name="connsiteX6" fmla="*/ 1652330 w 1659810"/>
                    <a:gd name="connsiteY6" fmla="*/ 36211 h 2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810" h="266870">
                      <a:moveTo>
                        <a:pt x="0" y="119328"/>
                      </a:moveTo>
                      <a:cubicBezTo>
                        <a:pt x="74803" y="82479"/>
                        <a:pt x="149607" y="45631"/>
                        <a:pt x="239371" y="32886"/>
                      </a:cubicBezTo>
                      <a:cubicBezTo>
                        <a:pt x="329135" y="20141"/>
                        <a:pt x="404493" y="6843"/>
                        <a:pt x="538586" y="42860"/>
                      </a:cubicBezTo>
                      <a:cubicBezTo>
                        <a:pt x="672679" y="78877"/>
                        <a:pt x="918146" y="217961"/>
                        <a:pt x="1043927" y="248991"/>
                      </a:cubicBezTo>
                      <a:cubicBezTo>
                        <a:pt x="1169708" y="280021"/>
                        <a:pt x="1196860" y="268939"/>
                        <a:pt x="1293273" y="229043"/>
                      </a:cubicBezTo>
                      <a:cubicBezTo>
                        <a:pt x="1389686" y="189147"/>
                        <a:pt x="1562566" y="41753"/>
                        <a:pt x="1622409" y="9614"/>
                      </a:cubicBezTo>
                      <a:cubicBezTo>
                        <a:pt x="1682252" y="-22525"/>
                        <a:pt x="1652330" y="36211"/>
                        <a:pt x="1652330" y="36211"/>
                      </a:cubicBezTo>
                    </a:path>
                  </a:pathLst>
                </a:custGeom>
                <a:ln>
                  <a:solidFill>
                    <a:srgbClr val="4A7EB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87" name="Elipse 86"/>
                <p:cNvSpPr/>
                <p:nvPr/>
              </p:nvSpPr>
              <p:spPr>
                <a:xfrm>
                  <a:off x="8534517" y="671162"/>
                  <a:ext cx="44607" cy="47625"/>
                </a:xfrm>
                <a:prstGeom prst="ellipse">
                  <a:avLst/>
                </a:prstGeom>
                <a:solidFill>
                  <a:srgbClr val="FFFFFF"/>
                </a:solidFill>
                <a:ln w="9525" cmpd="sng">
                  <a:solidFill>
                    <a:srgbClr val="4A7E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sp>
            <p:nvSpPr>
              <p:cNvPr id="59" name="Elipse 58"/>
              <p:cNvSpPr/>
              <p:nvPr/>
            </p:nvSpPr>
            <p:spPr>
              <a:xfrm>
                <a:off x="7928632" y="1004032"/>
                <a:ext cx="912800" cy="912800"/>
              </a:xfrm>
              <a:prstGeom prst="ellipse">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60" name="Agrupar 59"/>
              <p:cNvGrpSpPr/>
              <p:nvPr/>
            </p:nvGrpSpPr>
            <p:grpSpPr>
              <a:xfrm>
                <a:off x="7401172" y="1460432"/>
                <a:ext cx="1306585" cy="1000667"/>
                <a:chOff x="8744834" y="557028"/>
                <a:chExt cx="1593911" cy="1343429"/>
              </a:xfrm>
            </p:grpSpPr>
            <p:cxnSp>
              <p:nvCxnSpPr>
                <p:cNvPr id="81" name="Conector recto 80"/>
                <p:cNvCxnSpPr>
                  <a:stCxn id="59" idx="2"/>
                  <a:endCxn id="83" idx="2"/>
                </p:cNvCxnSpPr>
                <p:nvPr/>
              </p:nvCxnSpPr>
              <p:spPr>
                <a:xfrm flipH="1">
                  <a:off x="8744834" y="557028"/>
                  <a:ext cx="643453" cy="128764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82" name="Conector recto 81"/>
                <p:cNvCxnSpPr>
                  <a:stCxn id="59" idx="5"/>
                  <a:endCxn id="83" idx="6"/>
                </p:cNvCxnSpPr>
                <p:nvPr/>
              </p:nvCxnSpPr>
              <p:spPr>
                <a:xfrm flipH="1">
                  <a:off x="8846257" y="990296"/>
                  <a:ext cx="1492488" cy="854379"/>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3" name="Elipse 82"/>
                <p:cNvSpPr/>
                <p:nvPr/>
              </p:nvSpPr>
              <p:spPr>
                <a:xfrm>
                  <a:off x="8744834" y="1788893"/>
                  <a:ext cx="101423" cy="111564"/>
                </a:xfrm>
                <a:prstGeom prst="ellipse">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61" name="Text Box 5"/>
              <p:cNvSpPr txBox="1">
                <a:spLocks noChangeArrowheads="1"/>
              </p:cNvSpPr>
              <p:nvPr/>
            </p:nvSpPr>
            <p:spPr bwMode="auto">
              <a:xfrm>
                <a:off x="6110415" y="1533138"/>
                <a:ext cx="1752600" cy="532295"/>
              </a:xfrm>
              <a:prstGeom prst="rect">
                <a:avLst/>
              </a:prstGeom>
              <a:noFill/>
              <a:ln w="9525">
                <a:noFill/>
                <a:miter lim="800000"/>
                <a:headEnd/>
                <a:tailEnd/>
              </a:ln>
            </p:spPr>
            <p:txBody>
              <a:bodyPr lIns="91426" tIns="45713" rIns="91426" bIns="45713"/>
              <a:lstStyle/>
              <a:p>
                <a:pPr algn="ctr">
                  <a:defRPr/>
                </a:pPr>
                <a:r>
                  <a:rPr lang="de-DE" sz="900" b="1" dirty="0" err="1" smtClean="0">
                    <a:ea typeface="Times New Roman" pitchFamily="18" charset="0"/>
                    <a:cs typeface="Arial" pitchFamily="34" charset="0"/>
                  </a:rPr>
                  <a:t>Conducting</a:t>
                </a:r>
                <a:r>
                  <a:rPr lang="de-DE" sz="900" b="1" dirty="0" smtClean="0">
                    <a:ea typeface="Times New Roman" pitchFamily="18" charset="0"/>
                    <a:cs typeface="Arial" pitchFamily="34" charset="0"/>
                  </a:rPr>
                  <a:t> </a:t>
                </a:r>
              </a:p>
              <a:p>
                <a:pPr algn="ctr">
                  <a:defRPr/>
                </a:pPr>
                <a:r>
                  <a:rPr lang="de-DE" sz="900" b="1" dirty="0" smtClean="0">
                    <a:ea typeface="Times New Roman" pitchFamily="18" charset="0"/>
                    <a:cs typeface="Arial" pitchFamily="34" charset="0"/>
                  </a:rPr>
                  <a:t>IPN Patterns</a:t>
                </a:r>
                <a:endParaRPr lang="de-DE" sz="900" b="1" dirty="0">
                  <a:ea typeface="Times New Roman" pitchFamily="18" charset="0"/>
                  <a:cs typeface="Arial" pitchFamily="34" charset="0"/>
                </a:endParaRPr>
              </a:p>
            </p:txBody>
          </p:sp>
          <p:cxnSp>
            <p:nvCxnSpPr>
              <p:cNvPr id="62" name="AutoShape 2"/>
              <p:cNvCxnSpPr>
                <a:cxnSpLocks noChangeShapeType="1"/>
              </p:cNvCxnSpPr>
              <p:nvPr/>
            </p:nvCxnSpPr>
            <p:spPr bwMode="auto">
              <a:xfrm>
                <a:off x="6988971" y="2074153"/>
                <a:ext cx="635" cy="396000"/>
              </a:xfrm>
              <a:prstGeom prst="straightConnector1">
                <a:avLst/>
              </a:prstGeom>
              <a:noFill/>
              <a:ln w="19050">
                <a:solidFill>
                  <a:srgbClr val="000000"/>
                </a:solidFill>
                <a:round/>
                <a:headEnd/>
                <a:tailEnd type="triangle" w="med" len="med"/>
              </a:ln>
            </p:spPr>
          </p:cxnSp>
          <p:sp>
            <p:nvSpPr>
              <p:cNvPr id="63" name="471 Elipse"/>
              <p:cNvSpPr>
                <a:spLocks noChangeAspect="1"/>
              </p:cNvSpPr>
              <p:nvPr/>
            </p:nvSpPr>
            <p:spPr>
              <a:xfrm>
                <a:off x="6476581" y="2550170"/>
                <a:ext cx="101530" cy="107711"/>
              </a:xfrm>
              <a:prstGeom prst="ellipse">
                <a:avLst/>
              </a:prstGeom>
              <a:solidFill>
                <a:srgbClr val="FFCD2D"/>
              </a:solidFill>
              <a:ln>
                <a:noFill/>
              </a:ln>
              <a:scene3d>
                <a:camera prst="orthographicFront"/>
                <a:lightRig rig="threePt" dir="t"/>
              </a:scene3d>
              <a:sp3d>
                <a:bevelT w="190500" h="133350"/>
                <a:bevelB w="1905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p>
            </p:txBody>
          </p:sp>
          <p:sp>
            <p:nvSpPr>
              <p:cNvPr id="64" name="484 Elipse"/>
              <p:cNvSpPr>
                <a:spLocks noChangeAspect="1"/>
              </p:cNvSpPr>
              <p:nvPr/>
            </p:nvSpPr>
            <p:spPr>
              <a:xfrm>
                <a:off x="6104024" y="2550170"/>
                <a:ext cx="101530" cy="107711"/>
              </a:xfrm>
              <a:prstGeom prst="ellipse">
                <a:avLst/>
              </a:prstGeom>
              <a:solidFill>
                <a:srgbClr val="FFCD2D"/>
              </a:solidFill>
              <a:ln>
                <a:noFill/>
              </a:ln>
              <a:scene3d>
                <a:camera prst="orthographicFront"/>
                <a:lightRig rig="threePt" dir="t"/>
              </a:scene3d>
              <a:sp3d>
                <a:bevelT w="190500" h="133350"/>
                <a:bevelB w="1905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p>
            </p:txBody>
          </p:sp>
          <p:sp>
            <p:nvSpPr>
              <p:cNvPr id="65" name="Rectangle 25"/>
              <p:cNvSpPr>
                <a:spLocks noChangeArrowheads="1"/>
              </p:cNvSpPr>
              <p:nvPr/>
            </p:nvSpPr>
            <p:spPr bwMode="auto">
              <a:xfrm>
                <a:off x="6302964" y="2779253"/>
                <a:ext cx="415636" cy="180000"/>
              </a:xfrm>
              <a:prstGeom prst="rect">
                <a:avLst/>
              </a:prstGeom>
              <a:solidFill>
                <a:srgbClr val="007AD6"/>
              </a:solidFill>
              <a:ln w="9525">
                <a:noFill/>
                <a:miter lim="800000"/>
                <a:headEnd/>
                <a:tailEnd/>
              </a:ln>
              <a:scene3d>
                <a:camera prst="legacyObliqueTopRight"/>
                <a:lightRig rig="legacyFlat3" dir="r"/>
              </a:scene3d>
              <a:sp3d extrusionH="381000" prstMaterial="legacyMatte">
                <a:bevelT w="13500" h="13500" prst="angle"/>
                <a:bevelB w="13500" h="13500" prst="angle"/>
                <a:extrusionClr>
                  <a:srgbClr val="007AD6"/>
                </a:extrusionClr>
                <a:contourClr>
                  <a:srgbClr val="007AD6"/>
                </a:contourClr>
              </a:sp3d>
            </p:spPr>
            <p:txBody>
              <a:bodyPr lIns="91426" tIns="45713" rIns="91426" bIns="45713">
                <a:flatTx/>
              </a:bodyPr>
              <a:lstStyle/>
              <a:p>
                <a:endParaRPr lang="es-ES" dirty="0"/>
              </a:p>
            </p:txBody>
          </p:sp>
          <p:sp>
            <p:nvSpPr>
              <p:cNvPr id="66" name="471 Elipse"/>
              <p:cNvSpPr>
                <a:spLocks noChangeAspect="1"/>
              </p:cNvSpPr>
              <p:nvPr/>
            </p:nvSpPr>
            <p:spPr>
              <a:xfrm>
                <a:off x="7221694" y="2550170"/>
                <a:ext cx="101530" cy="107711"/>
              </a:xfrm>
              <a:prstGeom prst="ellipse">
                <a:avLst/>
              </a:prstGeom>
              <a:solidFill>
                <a:srgbClr val="FFCD2D"/>
              </a:solidFill>
              <a:ln>
                <a:noFill/>
              </a:ln>
              <a:scene3d>
                <a:camera prst="orthographicFront"/>
                <a:lightRig rig="threePt" dir="t"/>
              </a:scene3d>
              <a:sp3d>
                <a:bevelT w="190500" h="133350"/>
                <a:bevelB w="1905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p>
            </p:txBody>
          </p:sp>
          <p:sp>
            <p:nvSpPr>
              <p:cNvPr id="67" name="484 Elipse"/>
              <p:cNvSpPr>
                <a:spLocks noChangeAspect="1"/>
              </p:cNvSpPr>
              <p:nvPr/>
            </p:nvSpPr>
            <p:spPr>
              <a:xfrm>
                <a:off x="6849138" y="2550170"/>
                <a:ext cx="101530" cy="107711"/>
              </a:xfrm>
              <a:prstGeom prst="ellipse">
                <a:avLst/>
              </a:prstGeom>
              <a:solidFill>
                <a:srgbClr val="FFCD2D"/>
              </a:solidFill>
              <a:ln>
                <a:noFill/>
              </a:ln>
              <a:scene3d>
                <a:camera prst="orthographicFront"/>
                <a:lightRig rig="threePt" dir="t"/>
              </a:scene3d>
              <a:sp3d>
                <a:bevelT w="190500" h="133350"/>
                <a:bevelB w="1905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p>
            </p:txBody>
          </p:sp>
          <p:sp>
            <p:nvSpPr>
              <p:cNvPr id="68" name="471 Elipse"/>
              <p:cNvSpPr>
                <a:spLocks noChangeAspect="1"/>
              </p:cNvSpPr>
              <p:nvPr/>
            </p:nvSpPr>
            <p:spPr>
              <a:xfrm>
                <a:off x="6332624" y="2819642"/>
                <a:ext cx="101530" cy="107711"/>
              </a:xfrm>
              <a:prstGeom prst="ellipse">
                <a:avLst/>
              </a:prstGeom>
              <a:solidFill>
                <a:srgbClr val="FFCD2D"/>
              </a:solidFill>
              <a:ln>
                <a:noFill/>
              </a:ln>
              <a:scene3d>
                <a:camera prst="orthographicFront"/>
                <a:lightRig rig="threePt" dir="t"/>
              </a:scene3d>
              <a:sp3d>
                <a:bevelT w="190500" h="133350"/>
                <a:bevelB w="1905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p>
            </p:txBody>
          </p:sp>
          <p:sp>
            <p:nvSpPr>
              <p:cNvPr id="69" name="484 Elipse"/>
              <p:cNvSpPr>
                <a:spLocks noChangeAspect="1"/>
              </p:cNvSpPr>
              <p:nvPr/>
            </p:nvSpPr>
            <p:spPr>
              <a:xfrm>
                <a:off x="6561224" y="2819642"/>
                <a:ext cx="101530" cy="107711"/>
              </a:xfrm>
              <a:prstGeom prst="ellipse">
                <a:avLst/>
              </a:prstGeom>
              <a:solidFill>
                <a:srgbClr val="FFCD2D"/>
              </a:solidFill>
              <a:ln>
                <a:noFill/>
              </a:ln>
              <a:scene3d>
                <a:camera prst="orthographicFront"/>
                <a:lightRig rig="threePt" dir="t"/>
              </a:scene3d>
              <a:sp3d>
                <a:bevelT w="190500" h="133350"/>
                <a:bevelB w="1905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p>
            </p:txBody>
          </p:sp>
          <p:sp>
            <p:nvSpPr>
              <p:cNvPr id="70" name="449 Circular"/>
              <p:cNvSpPr>
                <a:spLocks/>
              </p:cNvSpPr>
              <p:nvPr/>
            </p:nvSpPr>
            <p:spPr>
              <a:xfrm>
                <a:off x="6129511" y="2393953"/>
                <a:ext cx="126913" cy="134639"/>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dirty="0">
                  <a:solidFill>
                    <a:schemeClr val="tx1"/>
                  </a:solidFill>
                </a:endParaRPr>
              </a:p>
            </p:txBody>
          </p:sp>
          <p:sp>
            <p:nvSpPr>
              <p:cNvPr id="71" name="452 Circular"/>
              <p:cNvSpPr>
                <a:spLocks/>
              </p:cNvSpPr>
              <p:nvPr/>
            </p:nvSpPr>
            <p:spPr>
              <a:xfrm>
                <a:off x="7247024" y="2335514"/>
                <a:ext cx="126913" cy="134639"/>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dirty="0">
                  <a:solidFill>
                    <a:schemeClr val="tx1"/>
                  </a:solidFill>
                </a:endParaRPr>
              </a:p>
            </p:txBody>
          </p:sp>
          <p:sp>
            <p:nvSpPr>
              <p:cNvPr id="72" name="453 Circular"/>
              <p:cNvSpPr>
                <a:spLocks/>
              </p:cNvSpPr>
              <p:nvPr/>
            </p:nvSpPr>
            <p:spPr>
              <a:xfrm>
                <a:off x="6739111" y="2383440"/>
                <a:ext cx="126913" cy="162913"/>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solidFill>
                    <a:schemeClr val="tx1"/>
                  </a:solidFill>
                </a:endParaRPr>
              </a:p>
            </p:txBody>
          </p:sp>
          <p:sp>
            <p:nvSpPr>
              <p:cNvPr id="73" name="486 Circular"/>
              <p:cNvSpPr>
                <a:spLocks/>
              </p:cNvSpPr>
              <p:nvPr/>
            </p:nvSpPr>
            <p:spPr>
              <a:xfrm>
                <a:off x="6434311" y="2335514"/>
                <a:ext cx="126913" cy="134639"/>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dirty="0">
                  <a:solidFill>
                    <a:schemeClr val="tx1"/>
                  </a:solidFill>
                </a:endParaRPr>
              </a:p>
            </p:txBody>
          </p:sp>
          <p:sp>
            <p:nvSpPr>
              <p:cNvPr id="74" name="487 Circular"/>
              <p:cNvSpPr>
                <a:spLocks/>
              </p:cNvSpPr>
              <p:nvPr/>
            </p:nvSpPr>
            <p:spPr>
              <a:xfrm>
                <a:off x="7043911" y="2317753"/>
                <a:ext cx="126913" cy="134639"/>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solidFill>
                    <a:schemeClr val="tx1"/>
                  </a:solidFill>
                </a:endParaRPr>
              </a:p>
            </p:txBody>
          </p:sp>
          <p:sp>
            <p:nvSpPr>
              <p:cNvPr id="75" name="470 Circular"/>
              <p:cNvSpPr>
                <a:spLocks/>
              </p:cNvSpPr>
              <p:nvPr/>
            </p:nvSpPr>
            <p:spPr>
              <a:xfrm rot="5400000">
                <a:off x="7508882" y="2474568"/>
                <a:ext cx="134639" cy="126913"/>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solidFill>
                    <a:schemeClr val="tx1"/>
                  </a:solidFill>
                </a:endParaRPr>
              </a:p>
            </p:txBody>
          </p:sp>
          <p:sp>
            <p:nvSpPr>
              <p:cNvPr id="76" name="472 Circular"/>
              <p:cNvSpPr>
                <a:spLocks/>
              </p:cNvSpPr>
              <p:nvPr/>
            </p:nvSpPr>
            <p:spPr>
              <a:xfrm rot="5400000">
                <a:off x="6785961" y="2720377"/>
                <a:ext cx="134639" cy="126913"/>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a:solidFill>
                    <a:schemeClr val="tx1"/>
                  </a:solidFill>
                </a:endParaRPr>
              </a:p>
            </p:txBody>
          </p:sp>
          <p:sp>
            <p:nvSpPr>
              <p:cNvPr id="77" name="486 Circular"/>
              <p:cNvSpPr>
                <a:spLocks/>
              </p:cNvSpPr>
              <p:nvPr/>
            </p:nvSpPr>
            <p:spPr>
              <a:xfrm>
                <a:off x="6586711" y="2564114"/>
                <a:ext cx="126913" cy="134639"/>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dirty="0">
                  <a:solidFill>
                    <a:schemeClr val="tx1"/>
                  </a:solidFill>
                </a:endParaRPr>
              </a:p>
            </p:txBody>
          </p:sp>
          <p:sp>
            <p:nvSpPr>
              <p:cNvPr id="78" name="486 Circular"/>
              <p:cNvSpPr>
                <a:spLocks/>
              </p:cNvSpPr>
              <p:nvPr/>
            </p:nvSpPr>
            <p:spPr>
              <a:xfrm>
                <a:off x="6408824" y="2622553"/>
                <a:ext cx="126913" cy="134639"/>
              </a:xfrm>
              <a:prstGeom prst="pie">
                <a:avLst>
                  <a:gd name="adj1" fmla="val 10877904"/>
                  <a:gd name="adj2" fmla="val 152606"/>
                </a:avLst>
              </a:prstGeom>
              <a:solidFill>
                <a:srgbClr val="FFCD2D"/>
              </a:solidFill>
              <a:ln>
                <a:noFill/>
              </a:ln>
              <a:scene3d>
                <a:camera prst="orthographicFront">
                  <a:rot lat="5400000" lon="108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s-ES" dirty="0">
                  <a:solidFill>
                    <a:schemeClr val="tx1"/>
                  </a:solidFill>
                </a:endParaRPr>
              </a:p>
            </p:txBody>
          </p:sp>
          <p:cxnSp>
            <p:nvCxnSpPr>
              <p:cNvPr id="79" name="Conector recto 78"/>
              <p:cNvCxnSpPr>
                <a:stCxn id="102" idx="4"/>
                <a:endCxn id="55" idx="6"/>
              </p:cNvCxnSpPr>
              <p:nvPr/>
            </p:nvCxnSpPr>
            <p:spPr>
              <a:xfrm flipH="1">
                <a:off x="3370795" y="1826789"/>
                <a:ext cx="964804" cy="46278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80" name="Conector recto 79"/>
              <p:cNvCxnSpPr>
                <a:stCxn id="102" idx="1"/>
                <a:endCxn id="55" idx="1"/>
              </p:cNvCxnSpPr>
              <p:nvPr/>
            </p:nvCxnSpPr>
            <p:spPr>
              <a:xfrm flipH="1">
                <a:off x="3307439" y="1168277"/>
                <a:ext cx="501333" cy="109165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cxnSp>
          <p:nvCxnSpPr>
            <p:cNvPr id="22" name="AutoShape 2"/>
            <p:cNvCxnSpPr>
              <a:cxnSpLocks noChangeShapeType="1"/>
            </p:cNvCxnSpPr>
            <p:nvPr/>
          </p:nvCxnSpPr>
          <p:spPr bwMode="auto">
            <a:xfrm>
              <a:off x="5434089" y="1897545"/>
              <a:ext cx="256795" cy="467225"/>
            </a:xfrm>
            <a:prstGeom prst="straightConnector1">
              <a:avLst/>
            </a:prstGeom>
            <a:noFill/>
            <a:ln w="19050">
              <a:solidFill>
                <a:srgbClr val="000000"/>
              </a:solidFill>
              <a:round/>
              <a:headEnd/>
              <a:tailEnd type="triangle" w="med" len="med"/>
            </a:ln>
          </p:spPr>
        </p:cxnSp>
        <p:sp>
          <p:nvSpPr>
            <p:cNvPr id="23" name="Text Box 5"/>
            <p:cNvSpPr txBox="1">
              <a:spLocks noChangeArrowheads="1"/>
            </p:cNvSpPr>
            <p:nvPr/>
          </p:nvSpPr>
          <p:spPr bwMode="auto">
            <a:xfrm>
              <a:off x="4506100" y="1464319"/>
              <a:ext cx="1617785" cy="360364"/>
            </a:xfrm>
            <a:prstGeom prst="rect">
              <a:avLst/>
            </a:prstGeom>
            <a:noFill/>
            <a:ln w="9525">
              <a:noFill/>
              <a:miter lim="800000"/>
              <a:headEnd/>
              <a:tailEnd/>
            </a:ln>
          </p:spPr>
          <p:txBody>
            <a:bodyPr lIns="91426" tIns="45713" rIns="91426" bIns="45713"/>
            <a:lstStyle/>
            <a:p>
              <a:pPr algn="ctr">
                <a:defRPr/>
              </a:pPr>
              <a:r>
                <a:rPr lang="de-DE" sz="900" b="1" dirty="0" err="1" smtClean="0">
                  <a:ea typeface="Times New Roman" pitchFamily="18" charset="0"/>
                  <a:cs typeface="Arial" pitchFamily="34" charset="0"/>
                </a:rPr>
                <a:t>Metal</a:t>
              </a:r>
              <a:r>
                <a:rPr lang="de-DE" sz="900" b="1" dirty="0" smtClean="0">
                  <a:ea typeface="Times New Roman" pitchFamily="18" charset="0"/>
                  <a:cs typeface="Arial" pitchFamily="34" charset="0"/>
                </a:rPr>
                <a:t> NP</a:t>
              </a:r>
              <a:endParaRPr lang="de-DE" sz="900" b="1" dirty="0">
                <a:ea typeface="Times New Roman" pitchFamily="18" charset="0"/>
                <a:cs typeface="Arial" pitchFamily="34" charset="0"/>
              </a:endParaRPr>
            </a:p>
          </p:txBody>
        </p:sp>
      </p:grpSp>
      <p:grpSp>
        <p:nvGrpSpPr>
          <p:cNvPr id="109" name="Agrupar 108"/>
          <p:cNvGrpSpPr>
            <a:grpSpLocks noChangeAspect="1"/>
          </p:cNvGrpSpPr>
          <p:nvPr/>
        </p:nvGrpSpPr>
        <p:grpSpPr>
          <a:xfrm>
            <a:off x="5652120" y="3861048"/>
            <a:ext cx="848658" cy="1070641"/>
            <a:chOff x="1197375" y="4838700"/>
            <a:chExt cx="2020614" cy="2549146"/>
          </a:xfrm>
        </p:grpSpPr>
        <p:pic>
          <p:nvPicPr>
            <p:cNvPr id="110" name="25 Imagen" descr="C:\Users\Intenanomat\Documents\Dropbox\Dropbox\Muestra 6_7 - Versión 94.jpg"/>
            <p:cNvPicPr preferRelativeResize="0"/>
            <p:nvPr/>
          </p:nvPicPr>
          <p:blipFill>
            <a:blip r:embed="rId5" cstate="print">
              <a:extLst>
                <a:ext uri="{28A0092B-C50C-407E-A947-70E740481C1C}">
                  <a14:useLocalDpi xmlns:a14="http://schemas.microsoft.com/office/drawing/2010/main" val="0"/>
                </a:ext>
              </a:extLst>
            </a:blip>
            <a:srcRect/>
            <a:stretch>
              <a:fillRect/>
            </a:stretch>
          </p:blipFill>
          <p:spPr bwMode="auto">
            <a:xfrm>
              <a:off x="1197375" y="4838700"/>
              <a:ext cx="2020614" cy="2549146"/>
            </a:xfrm>
            <a:prstGeom prst="rect">
              <a:avLst/>
            </a:prstGeom>
            <a:noFill/>
            <a:ln>
              <a:noFill/>
            </a:ln>
          </p:spPr>
        </p:pic>
        <p:sp>
          <p:nvSpPr>
            <p:cNvPr id="111" name="13 Rectángulo"/>
            <p:cNvSpPr/>
            <p:nvPr/>
          </p:nvSpPr>
          <p:spPr>
            <a:xfrm>
              <a:off x="2753702" y="7194209"/>
              <a:ext cx="176457" cy="33147"/>
            </a:xfrm>
            <a:prstGeom prst="rect">
              <a:avLst/>
            </a:prstGeom>
            <a:solidFill>
              <a:sysClr val="windowText" lastClr="000000"/>
            </a:solidFill>
            <a:ln w="635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en-US" sz="1000">
                  <a:effectLst/>
                  <a:latin typeface="Times"/>
                  <a:ea typeface="Times New Roman"/>
                  <a:cs typeface="Times New Roman"/>
                </a:rPr>
                <a:t> </a:t>
              </a:r>
              <a:endParaRPr lang="es-ES" sz="1000">
                <a:effectLst/>
                <a:latin typeface="Times"/>
                <a:ea typeface="Times New Roman"/>
                <a:cs typeface="Times New Roman"/>
              </a:endParaRPr>
            </a:p>
          </p:txBody>
        </p:sp>
        <p:sp>
          <p:nvSpPr>
            <p:cNvPr id="112" name="19 Cuadro de texto"/>
            <p:cNvSpPr txBox="1"/>
            <p:nvPr/>
          </p:nvSpPr>
          <p:spPr>
            <a:xfrm>
              <a:off x="2549496" y="6965862"/>
              <a:ext cx="594168" cy="2198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algn="just">
                <a:spcAft>
                  <a:spcPts val="0"/>
                </a:spcAft>
              </a:pPr>
              <a:r>
                <a:rPr lang="es-ES_tradnl" sz="1000" b="1" dirty="0">
                  <a:solidFill>
                    <a:srgbClr val="000000"/>
                  </a:solidFill>
                  <a:effectLst/>
                  <a:latin typeface="Times New Roman"/>
                  <a:ea typeface="Times New Roman"/>
                  <a:cs typeface="Times New Roman"/>
                </a:rPr>
                <a:t>200 µm</a:t>
              </a:r>
              <a:endParaRPr lang="es-ES" sz="1000" dirty="0">
                <a:effectLst/>
                <a:latin typeface="Times"/>
                <a:ea typeface="Times New Roman"/>
                <a:cs typeface="Times New Roman"/>
              </a:endParaRPr>
            </a:p>
          </p:txBody>
        </p:sp>
        <p:cxnSp>
          <p:nvCxnSpPr>
            <p:cNvPr id="113" name="41 Conector recto de flecha"/>
            <p:cNvCxnSpPr/>
            <p:nvPr/>
          </p:nvCxnSpPr>
          <p:spPr>
            <a:xfrm rot="16200000">
              <a:off x="1946486" y="5976400"/>
              <a:ext cx="187181" cy="0"/>
            </a:xfrm>
            <a:prstGeom prst="straightConnector1">
              <a:avLst/>
            </a:prstGeom>
            <a:noFill/>
            <a:ln w="9525" cap="flat" cmpd="sng" algn="ctr">
              <a:solidFill>
                <a:sysClr val="windowText" lastClr="000000"/>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cxnSp>
          <p:nvCxnSpPr>
            <p:cNvPr id="114" name="43 Conector recto de flecha"/>
            <p:cNvCxnSpPr/>
            <p:nvPr/>
          </p:nvCxnSpPr>
          <p:spPr>
            <a:xfrm rot="16200000" flipH="1">
              <a:off x="1943441" y="5682954"/>
              <a:ext cx="187181" cy="0"/>
            </a:xfrm>
            <a:prstGeom prst="straightConnector1">
              <a:avLst/>
            </a:prstGeom>
            <a:noFill/>
            <a:ln w="9525" cap="flat" cmpd="sng" algn="ctr">
              <a:solidFill>
                <a:sysClr val="windowText" lastClr="000000"/>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sp>
          <p:nvSpPr>
            <p:cNvPr id="115" name="19 Cuadro de texto"/>
            <p:cNvSpPr txBox="1"/>
            <p:nvPr/>
          </p:nvSpPr>
          <p:spPr>
            <a:xfrm>
              <a:off x="2117372" y="5741612"/>
              <a:ext cx="579231" cy="2198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algn="just">
                <a:spcAft>
                  <a:spcPts val="0"/>
                </a:spcAft>
              </a:pPr>
              <a:r>
                <a:rPr lang="es-ES_tradnl" sz="1000" b="1" dirty="0">
                  <a:solidFill>
                    <a:srgbClr val="000000"/>
                  </a:solidFill>
                  <a:effectLst/>
                  <a:latin typeface="Times"/>
                  <a:ea typeface="Times New Roman"/>
                  <a:cs typeface="Times New Roman"/>
                </a:rPr>
                <a:t>100 µm</a:t>
              </a:r>
              <a:endParaRPr lang="es-ES" sz="1000" dirty="0">
                <a:effectLst/>
                <a:latin typeface="Times"/>
                <a:ea typeface="Times New Roman"/>
                <a:cs typeface="Times New Roman"/>
              </a:endParaRPr>
            </a:p>
          </p:txBody>
        </p:sp>
      </p:grpSp>
      <p:graphicFrame>
        <p:nvGraphicFramePr>
          <p:cNvPr id="2" name="Tabla 1"/>
          <p:cNvGraphicFramePr>
            <a:graphicFrameLocks noGrp="1"/>
          </p:cNvGraphicFramePr>
          <p:nvPr>
            <p:extLst>
              <p:ext uri="{D42A27DB-BD31-4B8C-83A1-F6EECF244321}">
                <p14:modId xmlns:p14="http://schemas.microsoft.com/office/powerpoint/2010/main" val="1391629910"/>
              </p:ext>
            </p:extLst>
          </p:nvPr>
        </p:nvGraphicFramePr>
        <p:xfrm>
          <a:off x="6768244" y="4437112"/>
          <a:ext cx="2124236" cy="1662544"/>
        </p:xfrm>
        <a:graphic>
          <a:graphicData uri="http://schemas.openxmlformats.org/drawingml/2006/table">
            <a:tbl>
              <a:tblPr/>
              <a:tblGrid>
                <a:gridCol w="1062118"/>
                <a:gridCol w="1062118"/>
              </a:tblGrid>
              <a:tr h="640165">
                <a:tc gridSpan="2">
                  <a:txBody>
                    <a:bodyPr/>
                    <a:lstStyle/>
                    <a:p>
                      <a:pPr algn="ctr" fontAlgn="b"/>
                      <a:r>
                        <a:rPr lang="es-ES" sz="1200" b="1" i="0" u="none" strike="noStrike" dirty="0" err="1" smtClean="0">
                          <a:solidFill>
                            <a:srgbClr val="000000"/>
                          </a:solidFill>
                          <a:effectLst/>
                          <a:latin typeface="Calibri"/>
                        </a:rPr>
                        <a:t>Conductivity</a:t>
                      </a:r>
                      <a:endParaRPr lang="es-ES" sz="1200" b="1" i="0" u="none" strike="noStrike" dirty="0" smtClean="0">
                        <a:solidFill>
                          <a:srgbClr val="000000"/>
                        </a:solidFill>
                        <a:effectLst/>
                        <a:latin typeface="Calibri"/>
                      </a:endParaRPr>
                    </a:p>
                    <a:p>
                      <a:pPr algn="ctr" fontAlgn="b"/>
                      <a:r>
                        <a:rPr lang="es-ES" sz="1200" b="1" i="0" u="none" strike="noStrike" dirty="0" smtClean="0">
                          <a:solidFill>
                            <a:srgbClr val="000000"/>
                          </a:solidFill>
                          <a:effectLst/>
                          <a:latin typeface="Calibri"/>
                        </a:rPr>
                        <a:t> </a:t>
                      </a:r>
                      <a:r>
                        <a:rPr lang="es-ES" sz="1200" b="1" i="0" u="none" strike="noStrike" dirty="0">
                          <a:solidFill>
                            <a:srgbClr val="000000"/>
                          </a:solidFill>
                          <a:effectLst/>
                          <a:latin typeface="Calibri"/>
                        </a:rPr>
                        <a:t>(S/cm</a:t>
                      </a:r>
                      <a:r>
                        <a:rPr lang="es-ES" sz="1200" b="1" i="0" u="none" strike="noStrike" dirty="0" smtClean="0">
                          <a:solidFill>
                            <a:srgbClr val="000000"/>
                          </a:solidFill>
                          <a:effectLst/>
                          <a:latin typeface="Calibri"/>
                        </a:rPr>
                        <a:t>)</a:t>
                      </a:r>
                      <a:endParaRPr lang="es-ES" sz="1200" b="1" i="0" u="none" strike="noStrike" dirty="0">
                        <a:solidFill>
                          <a:srgbClr val="000000"/>
                        </a:solidFill>
                        <a:effectLst/>
                        <a:latin typeface="Calibri"/>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E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82">
                <a:tc>
                  <a:txBody>
                    <a:bodyPr/>
                    <a:lstStyle/>
                    <a:p>
                      <a:pPr algn="ctr" fontAlgn="b"/>
                      <a:r>
                        <a:rPr lang="es-ES" sz="1200" b="1" i="0" u="none" strike="noStrike" dirty="0" smtClean="0">
                          <a:solidFill>
                            <a:srgbClr val="000000"/>
                          </a:solidFill>
                          <a:effectLst/>
                          <a:latin typeface="Calibri"/>
                        </a:rPr>
                        <a:t>No laser</a:t>
                      </a:r>
                      <a:endParaRPr lang="es-ES" sz="12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Laser at 533 nm</a:t>
                      </a:r>
                      <a:endParaRPr lang="es-ES" sz="12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82">
                <a:tc>
                  <a:txBody>
                    <a:bodyPr/>
                    <a:lstStyle/>
                    <a:p>
                      <a:pPr algn="ctr" fontAlgn="b"/>
                      <a:r>
                        <a:rPr lang="es-ES" sz="1200" b="1" i="0" u="none" strike="noStrike" dirty="0">
                          <a:solidFill>
                            <a:srgbClr val="FF0000"/>
                          </a:solidFill>
                          <a:effectLst/>
                          <a:latin typeface="Calibri"/>
                        </a:rPr>
                        <a:t>6,43518599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FF0000"/>
                          </a:solidFill>
                          <a:effectLst/>
                          <a:latin typeface="Calibri"/>
                        </a:rPr>
                        <a:t>6,47054798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15">
                <a:tc>
                  <a:txBody>
                    <a:bodyPr/>
                    <a:lstStyle/>
                    <a:p>
                      <a:pPr algn="ctr" fontAlgn="b"/>
                      <a:r>
                        <a:rPr lang="es-ES" sz="1200" b="1" i="0" u="none" strike="noStrike" dirty="0">
                          <a:solidFill>
                            <a:srgbClr val="FF0000"/>
                          </a:solidFill>
                          <a:effectLst/>
                          <a:latin typeface="Calibri"/>
                        </a:rPr>
                        <a:t>0,03181512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FF0000"/>
                          </a:solidFill>
                          <a:effectLst/>
                          <a:latin typeface="Calibri"/>
                        </a:rPr>
                        <a:t>0,03241319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6" name="Rectangle 2"/>
          <p:cNvSpPr txBox="1">
            <a:spLocks noChangeArrowheads="1"/>
          </p:cNvSpPr>
          <p:nvPr/>
        </p:nvSpPr>
        <p:spPr bwMode="auto">
          <a:xfrm>
            <a:off x="179512" y="803176"/>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pPr eaLnBrk="1" hangingPunct="1">
              <a:lnSpc>
                <a:spcPct val="100000"/>
              </a:lnSpc>
              <a:spcAft>
                <a:spcPct val="20000"/>
              </a:spcAft>
            </a:pPr>
            <a:r>
              <a:rPr lang="en-US" sz="2000" smtClean="0">
                <a:latin typeface="Arial" charset="0"/>
              </a:rPr>
              <a:t>4. </a:t>
            </a:r>
            <a:r>
              <a:rPr lang="en-US" sz="2000" smtClean="0"/>
              <a:t>Status of Work: Achievements.</a:t>
            </a:r>
            <a:endParaRPr lang="en-US" sz="2000" dirty="0"/>
          </a:p>
        </p:txBody>
      </p:sp>
    </p:spTree>
    <p:extLst>
      <p:ext uri="{BB962C8B-B14F-4D97-AF65-F5344CB8AC3E}">
        <p14:creationId xmlns:p14="http://schemas.microsoft.com/office/powerpoint/2010/main" val="40827077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pic>
        <p:nvPicPr>
          <p:cNvPr id="10" name="Imagen 9"/>
          <p:cNvPicPr/>
          <p:nvPr/>
        </p:nvPicPr>
        <p:blipFill>
          <a:blip r:embed="rId4" cstate="print"/>
          <a:srcRect/>
          <a:stretch>
            <a:fillRect/>
          </a:stretch>
        </p:blipFill>
        <p:spPr bwMode="auto">
          <a:xfrm>
            <a:off x="2449140" y="4077072"/>
            <a:ext cx="1800225" cy="1428750"/>
          </a:xfrm>
          <a:prstGeom prst="rect">
            <a:avLst/>
          </a:prstGeom>
          <a:noFill/>
          <a:ln w="9525">
            <a:noFill/>
            <a:miter lim="800000"/>
            <a:headEnd/>
            <a:tailEnd/>
          </a:ln>
        </p:spPr>
      </p:pic>
      <p:graphicFrame>
        <p:nvGraphicFramePr>
          <p:cNvPr id="6" name="Objeto 5"/>
          <p:cNvGraphicFramePr>
            <a:graphicFrameLocks noChangeAspect="1"/>
          </p:cNvGraphicFramePr>
          <p:nvPr>
            <p:extLst>
              <p:ext uri="{D42A27DB-BD31-4B8C-83A1-F6EECF244321}">
                <p14:modId xmlns:p14="http://schemas.microsoft.com/office/powerpoint/2010/main" val="2700760039"/>
              </p:ext>
            </p:extLst>
          </p:nvPr>
        </p:nvGraphicFramePr>
        <p:xfrm>
          <a:off x="1475656" y="5661248"/>
          <a:ext cx="6083300" cy="723900"/>
        </p:xfrm>
        <a:graphic>
          <a:graphicData uri="http://schemas.openxmlformats.org/presentationml/2006/ole">
            <mc:AlternateContent xmlns:mc="http://schemas.openxmlformats.org/markup-compatibility/2006">
              <mc:Choice xmlns:v="urn:schemas-microsoft-com:vml" Requires="v">
                <p:oleObj spid="_x0000_s771101" name="Documento" r:id="rId6" imgW="6083300" imgH="723900" progId="Word.Document.12">
                  <p:embed/>
                </p:oleObj>
              </mc:Choice>
              <mc:Fallback>
                <p:oleObj name="Documento" r:id="rId6" imgW="6083300" imgH="723900" progId="Word.Document.12">
                  <p:embed/>
                  <p:pic>
                    <p:nvPicPr>
                      <p:cNvPr id="0" name=""/>
                      <p:cNvPicPr/>
                      <p:nvPr/>
                    </p:nvPicPr>
                    <p:blipFill>
                      <a:blip r:embed="rId7"/>
                      <a:stretch>
                        <a:fillRect/>
                      </a:stretch>
                    </p:blipFill>
                    <p:spPr>
                      <a:xfrm>
                        <a:off x="1475656" y="5661248"/>
                        <a:ext cx="6083300" cy="723900"/>
                      </a:xfrm>
                      <a:prstGeom prst="rect">
                        <a:avLst/>
                      </a:prstGeom>
                    </p:spPr>
                  </p:pic>
                </p:oleObj>
              </mc:Fallback>
            </mc:AlternateContent>
          </a:graphicData>
        </a:graphic>
      </p:graphicFrame>
      <p:sp>
        <p:nvSpPr>
          <p:cNvPr id="3" name="Rectángulo 2"/>
          <p:cNvSpPr/>
          <p:nvPr/>
        </p:nvSpPr>
        <p:spPr>
          <a:xfrm>
            <a:off x="179513" y="1412777"/>
            <a:ext cx="8856983" cy="1877437"/>
          </a:xfrm>
          <a:prstGeom prst="rect">
            <a:avLst/>
          </a:prstGeom>
        </p:spPr>
        <p:txBody>
          <a:bodyPr wrap="square">
            <a:spAutoFit/>
          </a:bodyPr>
          <a:lstStyle/>
          <a:p>
            <a:r>
              <a:rPr lang="en-GB" sz="1800" dirty="0" smtClean="0">
                <a:solidFill>
                  <a:srgbClr val="0000DD"/>
                </a:solidFill>
              </a:rPr>
              <a:t>MS16: </a:t>
            </a:r>
            <a:r>
              <a:rPr lang="en-GB" sz="1400" b="0" dirty="0" smtClean="0">
                <a:solidFill>
                  <a:schemeClr val="tx1"/>
                </a:solidFill>
              </a:rPr>
              <a:t>Synthesis of high QY (complex) </a:t>
            </a:r>
            <a:r>
              <a:rPr lang="en-GB" sz="1400" b="0" dirty="0" err="1" smtClean="0">
                <a:solidFill>
                  <a:schemeClr val="tx1"/>
                </a:solidFill>
              </a:rPr>
              <a:t>PbS</a:t>
            </a:r>
            <a:r>
              <a:rPr lang="en-GB" sz="1400" b="0" dirty="0" smtClean="0">
                <a:solidFill>
                  <a:schemeClr val="tx1"/>
                </a:solidFill>
              </a:rPr>
              <a:t> </a:t>
            </a:r>
            <a:r>
              <a:rPr lang="en-GB" sz="1400" b="0" dirty="0" err="1" smtClean="0">
                <a:solidFill>
                  <a:schemeClr val="tx1"/>
                </a:solidFill>
              </a:rPr>
              <a:t>nanorods</a:t>
            </a:r>
            <a:r>
              <a:rPr lang="en-GB" sz="1400" b="0" dirty="0" smtClean="0">
                <a:solidFill>
                  <a:schemeClr val="tx1"/>
                </a:solidFill>
              </a:rPr>
              <a:t> is accomplished by the exchange </a:t>
            </a:r>
            <a:r>
              <a:rPr lang="en-GB" sz="1400" b="0" dirty="0" err="1" smtClean="0">
                <a:solidFill>
                  <a:schemeClr val="tx1"/>
                </a:solidFill>
              </a:rPr>
              <a:t>cation</a:t>
            </a:r>
            <a:r>
              <a:rPr lang="en-GB" sz="1400" b="0" dirty="0" smtClean="0">
                <a:solidFill>
                  <a:schemeClr val="tx1"/>
                </a:solidFill>
              </a:rPr>
              <a:t> method.</a:t>
            </a:r>
          </a:p>
          <a:p>
            <a:r>
              <a:rPr lang="en-GB" sz="1400" b="0" dirty="0" err="1" smtClean="0"/>
              <a:t>PbS</a:t>
            </a:r>
            <a:r>
              <a:rPr lang="en-GB" sz="1400" b="0" dirty="0" smtClean="0"/>
              <a:t> quantum rods has shown ASE in 1300-1420 nm. By adjusting the quantum rod synthesis, this can be shifted to 1550 nm. A drawback of the obtained result is the short gain lifetime, which makes CW gain impossible to reach. </a:t>
            </a:r>
          </a:p>
          <a:p>
            <a:r>
              <a:rPr lang="en-GB" sz="1400" b="0" dirty="0" smtClean="0"/>
              <a:t>More complex </a:t>
            </a:r>
            <a:r>
              <a:rPr lang="en-GB" sz="1400" b="0" dirty="0" err="1" smtClean="0"/>
              <a:t>PbX</a:t>
            </a:r>
            <a:r>
              <a:rPr lang="en-GB" sz="1400" b="0" dirty="0" smtClean="0"/>
              <a:t>/</a:t>
            </a:r>
            <a:r>
              <a:rPr lang="en-GB" sz="1400" b="0" dirty="0" err="1" smtClean="0"/>
              <a:t>CdX</a:t>
            </a:r>
            <a:r>
              <a:rPr lang="en-GB" sz="1400" b="0" dirty="0" smtClean="0"/>
              <a:t> hetero-nanostructures have been synthesized and </a:t>
            </a:r>
            <a:r>
              <a:rPr lang="en-GB" sz="1400" b="0" dirty="0" err="1" smtClean="0"/>
              <a:t>analyzed</a:t>
            </a:r>
            <a:r>
              <a:rPr lang="en-GB" sz="1400" b="0" dirty="0" smtClean="0"/>
              <a:t> for optical amplification using the VSL method, which indicate the presence of optical gain in all samples. As a next step, a transient absorption spectroscopy study (and pulsed excitation in the VSL method) is planned with the </a:t>
            </a:r>
            <a:r>
              <a:rPr lang="en-GB" sz="1400" b="0" dirty="0" err="1" smtClean="0"/>
              <a:t>PbX</a:t>
            </a:r>
            <a:r>
              <a:rPr lang="en-GB" sz="1400" b="0" dirty="0" smtClean="0"/>
              <a:t>/</a:t>
            </a:r>
            <a:r>
              <a:rPr lang="en-GB" sz="1400" b="0" dirty="0" err="1" smtClean="0"/>
              <a:t>CdX</a:t>
            </a:r>
            <a:r>
              <a:rPr lang="en-GB" sz="1400" b="0" dirty="0" smtClean="0"/>
              <a:t> </a:t>
            </a:r>
            <a:r>
              <a:rPr lang="en-GB" sz="1400" b="0" dirty="0" err="1" smtClean="0"/>
              <a:t>heteronanostructures</a:t>
            </a:r>
            <a:r>
              <a:rPr lang="en-GB" sz="1400" b="0" dirty="0" smtClean="0"/>
              <a:t> as well, in order to corroborate our model of gain saturation under CW excitation. </a:t>
            </a:r>
            <a:r>
              <a:rPr lang="en-GB" sz="1400" dirty="0" smtClean="0">
                <a:solidFill>
                  <a:srgbClr val="0000DD"/>
                </a:solidFill>
              </a:rPr>
              <a:t> </a:t>
            </a:r>
            <a:endParaRPr lang="en-GB" sz="1400" dirty="0"/>
          </a:p>
        </p:txBody>
      </p:sp>
      <p:sp>
        <p:nvSpPr>
          <p:cNvPr id="15" name="Rectángulo 14"/>
          <p:cNvSpPr/>
          <p:nvPr/>
        </p:nvSpPr>
        <p:spPr>
          <a:xfrm>
            <a:off x="179513" y="3356992"/>
            <a:ext cx="8712968" cy="800219"/>
          </a:xfrm>
          <a:prstGeom prst="rect">
            <a:avLst/>
          </a:prstGeom>
        </p:spPr>
        <p:txBody>
          <a:bodyPr wrap="square">
            <a:spAutoFit/>
          </a:bodyPr>
          <a:lstStyle/>
          <a:p>
            <a:r>
              <a:rPr lang="en-GB" sz="1800" dirty="0" smtClean="0">
                <a:solidFill>
                  <a:srgbClr val="0000DD"/>
                </a:solidFill>
              </a:rPr>
              <a:t>MS17: </a:t>
            </a:r>
            <a:r>
              <a:rPr lang="en-GB" sz="1400" b="0" dirty="0" smtClean="0">
                <a:solidFill>
                  <a:schemeClr val="tx1"/>
                </a:solidFill>
              </a:rPr>
              <a:t>Optimized structures for </a:t>
            </a:r>
            <a:r>
              <a:rPr lang="en-GB" sz="1400" b="0" dirty="0" err="1" smtClean="0">
                <a:solidFill>
                  <a:schemeClr val="tx1"/>
                </a:solidFill>
              </a:rPr>
              <a:t>plasmonic</a:t>
            </a:r>
            <a:r>
              <a:rPr lang="en-GB" sz="1400" b="0" dirty="0" smtClean="0">
                <a:solidFill>
                  <a:schemeClr val="tx1"/>
                </a:solidFill>
              </a:rPr>
              <a:t> amplifier, balanced in SPP confinement and propagation length is accomplished. Further, we can reduce the negative effect of high order TM modes (taking energy from emitters) by limiting the thickness of the gain layer (QR-PMMA), but conserving the symmetric design.</a:t>
            </a:r>
            <a:endParaRPr lang="en-GB" sz="1400" dirty="0"/>
          </a:p>
        </p:txBody>
      </p:sp>
      <p:pic>
        <p:nvPicPr>
          <p:cNvPr id="16" name="Imagen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4149080"/>
            <a:ext cx="1512168" cy="1408572"/>
          </a:xfrm>
          <a:prstGeom prst="rect">
            <a:avLst/>
          </a:prstGeom>
          <a:noFill/>
          <a:extLst>
            <a:ext uri="{909E8E84-426E-40dd-AFC4-6F175D3DCCD1}">
              <a14:hiddenFill xmlns:a14="http://schemas.microsoft.com/office/drawing/2010/main">
                <a:solidFill>
                  <a:srgbClr val="FFFFFF"/>
                </a:solidFill>
              </a14:hiddenFill>
            </a:ext>
          </a:extLst>
        </p:spPr>
      </p:pic>
      <p:sp>
        <p:nvSpPr>
          <p:cNvPr id="18" name="Flecha derecha 17"/>
          <p:cNvSpPr/>
          <p:nvPr/>
        </p:nvSpPr>
        <p:spPr bwMode="auto">
          <a:xfrm>
            <a:off x="4283968" y="4797152"/>
            <a:ext cx="792088" cy="216024"/>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s-ES" sz="2000" b="0" i="0" u="none" strike="noStrike" cap="none" normalizeH="0" baseline="0" smtClean="0">
              <a:ln>
                <a:noFill/>
              </a:ln>
              <a:solidFill>
                <a:schemeClr val="tx1"/>
              </a:solidFill>
              <a:effectLst/>
              <a:latin typeface="Arial" charset="0"/>
            </a:endParaRPr>
          </a:p>
        </p:txBody>
      </p:sp>
      <p:sp>
        <p:nvSpPr>
          <p:cNvPr id="19" name="Rectángulo 18"/>
          <p:cNvSpPr/>
          <p:nvPr/>
        </p:nvSpPr>
        <p:spPr>
          <a:xfrm>
            <a:off x="467544" y="4366845"/>
            <a:ext cx="1897839" cy="646331"/>
          </a:xfrm>
          <a:prstGeom prst="rect">
            <a:avLst/>
          </a:prstGeom>
        </p:spPr>
        <p:txBody>
          <a:bodyPr wrap="none">
            <a:spAutoFit/>
          </a:bodyPr>
          <a:lstStyle/>
          <a:p>
            <a:r>
              <a:rPr lang="en-GB" sz="1800" i="1" dirty="0" smtClean="0"/>
              <a:t>t = 30 nm</a:t>
            </a:r>
          </a:p>
          <a:p>
            <a:r>
              <a:rPr lang="en-GB" sz="1800" i="1" dirty="0" smtClean="0"/>
              <a:t>d</a:t>
            </a:r>
            <a:r>
              <a:rPr lang="en-GB" sz="1800" i="1" baseline="-25000" dirty="0" smtClean="0"/>
              <a:t>1</a:t>
            </a:r>
            <a:r>
              <a:rPr lang="en-GB" sz="1800" i="1" dirty="0" smtClean="0"/>
              <a:t> </a:t>
            </a:r>
            <a:r>
              <a:rPr lang="en-GB" sz="1800" i="1" dirty="0"/>
              <a:t>= </a:t>
            </a:r>
            <a:r>
              <a:rPr lang="en-GB" sz="1800" i="1" dirty="0" smtClean="0"/>
              <a:t>d</a:t>
            </a:r>
            <a:r>
              <a:rPr lang="en-GB" sz="1800" i="1" baseline="-25000" dirty="0" smtClean="0"/>
              <a:t>2 </a:t>
            </a:r>
            <a:r>
              <a:rPr lang="en-GB" sz="1800" i="1" dirty="0" smtClean="0"/>
              <a:t>≈ 2-3 </a:t>
            </a:r>
            <a:r>
              <a:rPr lang="en-GB" sz="1800" i="1" dirty="0"/>
              <a:t>µm</a:t>
            </a:r>
            <a:r>
              <a:rPr lang="en-GB" sz="1800" dirty="0"/>
              <a:t> </a:t>
            </a:r>
            <a:r>
              <a:rPr lang="en-GB" sz="1800" dirty="0" smtClean="0"/>
              <a:t> </a:t>
            </a:r>
            <a:endParaRPr lang="es-ES" sz="1800" dirty="0"/>
          </a:p>
        </p:txBody>
      </p:sp>
      <p:sp>
        <p:nvSpPr>
          <p:cNvPr id="21" name="Rectángulo 20"/>
          <p:cNvSpPr/>
          <p:nvPr/>
        </p:nvSpPr>
        <p:spPr>
          <a:xfrm>
            <a:off x="7092280" y="4437112"/>
            <a:ext cx="1551590" cy="923330"/>
          </a:xfrm>
          <a:prstGeom prst="rect">
            <a:avLst/>
          </a:prstGeom>
        </p:spPr>
        <p:txBody>
          <a:bodyPr wrap="none">
            <a:spAutoFit/>
          </a:bodyPr>
          <a:lstStyle/>
          <a:p>
            <a:r>
              <a:rPr lang="en-GB" sz="1800" i="1" dirty="0" smtClean="0"/>
              <a:t>t = 30 nm</a:t>
            </a:r>
          </a:p>
          <a:p>
            <a:r>
              <a:rPr lang="en-GB" sz="1800" i="1" dirty="0" smtClean="0"/>
              <a:t>d</a:t>
            </a:r>
            <a:r>
              <a:rPr lang="en-GB" sz="1800" i="1" baseline="-25000" dirty="0" smtClean="0"/>
              <a:t>1</a:t>
            </a:r>
            <a:r>
              <a:rPr lang="en-GB" sz="1800" i="1" dirty="0" smtClean="0"/>
              <a:t> </a:t>
            </a:r>
            <a:r>
              <a:rPr lang="en-GB" sz="1800" i="1" dirty="0"/>
              <a:t>= 1.4 </a:t>
            </a:r>
            <a:r>
              <a:rPr lang="en-GB" sz="1800" i="1" dirty="0" smtClean="0"/>
              <a:t>µm</a:t>
            </a:r>
          </a:p>
          <a:p>
            <a:r>
              <a:rPr lang="en-GB" sz="1800" i="1" dirty="0"/>
              <a:t>d</a:t>
            </a:r>
            <a:r>
              <a:rPr lang="en-GB" sz="1800" i="1" baseline="-25000" dirty="0"/>
              <a:t>2 </a:t>
            </a:r>
            <a:r>
              <a:rPr lang="en-GB" sz="1800" i="1" dirty="0" smtClean="0"/>
              <a:t>= 5-10 </a:t>
            </a:r>
            <a:r>
              <a:rPr lang="en-GB" sz="1800" i="1" dirty="0"/>
              <a:t>µm</a:t>
            </a:r>
            <a:r>
              <a:rPr lang="en-GB" sz="1800" dirty="0"/>
              <a:t> </a:t>
            </a:r>
            <a:r>
              <a:rPr lang="en-GB" sz="1800" dirty="0" smtClean="0"/>
              <a:t> </a:t>
            </a:r>
            <a:endParaRPr lang="es-ES" sz="1800" dirty="0"/>
          </a:p>
        </p:txBody>
      </p:sp>
      <p:sp>
        <p:nvSpPr>
          <p:cNvPr id="12" name="Rectangle 2"/>
          <p:cNvSpPr txBox="1">
            <a:spLocks noChangeArrowheads="1"/>
          </p:cNvSpPr>
          <p:nvPr/>
        </p:nvSpPr>
        <p:spPr bwMode="auto">
          <a:xfrm>
            <a:off x="179512" y="803176"/>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pPr eaLnBrk="1" hangingPunct="1">
              <a:lnSpc>
                <a:spcPct val="100000"/>
              </a:lnSpc>
              <a:spcAft>
                <a:spcPct val="20000"/>
              </a:spcAft>
            </a:pPr>
            <a:r>
              <a:rPr lang="en-US" sz="2000" smtClean="0">
                <a:latin typeface="Arial" charset="0"/>
              </a:rPr>
              <a:t>4. </a:t>
            </a:r>
            <a:r>
              <a:rPr lang="en-US" sz="2000" smtClean="0"/>
              <a:t>Status of Work: Achievements.</a:t>
            </a:r>
            <a:endParaRPr lang="en-US" sz="2000" dirty="0"/>
          </a:p>
        </p:txBody>
      </p:sp>
    </p:spTree>
    <p:extLst>
      <p:ext uri="{BB962C8B-B14F-4D97-AF65-F5344CB8AC3E}">
        <p14:creationId xmlns:p14="http://schemas.microsoft.com/office/powerpoint/2010/main" val="30221633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idx="4294967295"/>
          </p:nvPr>
        </p:nvSpPr>
        <p:spPr>
          <a:xfrm>
            <a:off x="756940" y="764704"/>
            <a:ext cx="6983412" cy="609600"/>
          </a:xfrm>
        </p:spPr>
        <p:txBody>
          <a:bodyPr/>
          <a:lstStyle/>
          <a:p>
            <a:pPr eaLnBrk="1" hangingPunct="1">
              <a:lnSpc>
                <a:spcPct val="100000"/>
              </a:lnSpc>
              <a:spcAft>
                <a:spcPct val="20000"/>
              </a:spcAft>
            </a:pPr>
            <a:r>
              <a:rPr lang="en-US" sz="2000" dirty="0" smtClean="0">
                <a:latin typeface="Arial" charset="0"/>
              </a:rPr>
              <a:t>5. </a:t>
            </a:r>
            <a:r>
              <a:rPr lang="en-US" sz="2000" dirty="0"/>
              <a:t>Resources: Budget and Manpower.</a:t>
            </a:r>
          </a:p>
        </p:txBody>
      </p:sp>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2975381892"/>
              </p:ext>
            </p:extLst>
          </p:nvPr>
        </p:nvGraphicFramePr>
        <p:xfrm>
          <a:off x="1475656" y="1412776"/>
          <a:ext cx="6083300" cy="1943100"/>
        </p:xfrm>
        <a:graphic>
          <a:graphicData uri="http://schemas.openxmlformats.org/presentationml/2006/ole">
            <mc:AlternateContent xmlns:mc="http://schemas.openxmlformats.org/markup-compatibility/2006">
              <mc:Choice xmlns:v="urn:schemas-microsoft-com:vml" Requires="v">
                <p:oleObj spid="_x0000_s1048" name="Documento" r:id="rId5" imgW="6083300" imgH="1943100" progId="Word.Document.12">
                  <p:embed/>
                </p:oleObj>
              </mc:Choice>
              <mc:Fallback>
                <p:oleObj name="Documento" r:id="rId5" imgW="6083300" imgH="1943100" progId="Word.Document.12">
                  <p:embed/>
                  <p:pic>
                    <p:nvPicPr>
                      <p:cNvPr id="0" name=""/>
                      <p:cNvPicPr/>
                      <p:nvPr/>
                    </p:nvPicPr>
                    <p:blipFill>
                      <a:blip r:embed="rId6"/>
                      <a:stretch>
                        <a:fillRect/>
                      </a:stretch>
                    </p:blipFill>
                    <p:spPr>
                      <a:xfrm>
                        <a:off x="1475656" y="1412776"/>
                        <a:ext cx="6083300" cy="1943100"/>
                      </a:xfrm>
                      <a:prstGeom prst="rect">
                        <a:avLst/>
                      </a:prstGeom>
                    </p:spPr>
                  </p:pic>
                </p:oleObj>
              </mc:Fallback>
            </mc:AlternateContent>
          </a:graphicData>
        </a:graphic>
      </p:graphicFrame>
      <p:sp>
        <p:nvSpPr>
          <p:cNvPr id="3" name="CuadroTexto 2"/>
          <p:cNvSpPr txBox="1"/>
          <p:nvPr/>
        </p:nvSpPr>
        <p:spPr>
          <a:xfrm>
            <a:off x="3779912" y="5293657"/>
            <a:ext cx="3826689" cy="1015663"/>
          </a:xfrm>
          <a:prstGeom prst="rect">
            <a:avLst/>
          </a:prstGeom>
          <a:noFill/>
        </p:spPr>
        <p:txBody>
          <a:bodyPr wrap="none" rtlCol="0">
            <a:spAutoFit/>
          </a:bodyPr>
          <a:lstStyle/>
          <a:p>
            <a:r>
              <a:rPr lang="en-GB" sz="1200" dirty="0" smtClean="0"/>
              <a:t>Travels (</a:t>
            </a:r>
            <a:r>
              <a:rPr lang="en-GB" sz="1200" dirty="0" err="1" smtClean="0"/>
              <a:t>Meetings+Confs</a:t>
            </a:r>
            <a:r>
              <a:rPr lang="en-GB" sz="1200" dirty="0" smtClean="0"/>
              <a:t>): 	</a:t>
            </a:r>
            <a:r>
              <a:rPr lang="en-GB" sz="1200" b="0" dirty="0" smtClean="0"/>
              <a:t>5.036,80</a:t>
            </a:r>
            <a:r>
              <a:rPr lang="en-GB" sz="1200" dirty="0" smtClean="0"/>
              <a:t> €</a:t>
            </a:r>
          </a:p>
          <a:p>
            <a:r>
              <a:rPr lang="en-GB" sz="1200" dirty="0" smtClean="0"/>
              <a:t>Small equipment: 		</a:t>
            </a:r>
            <a:r>
              <a:rPr lang="en-GB" sz="1200" b="0" dirty="0" smtClean="0"/>
              <a:t>3.941,95</a:t>
            </a:r>
            <a:r>
              <a:rPr lang="en-GB" sz="1200" dirty="0" smtClean="0"/>
              <a:t> €</a:t>
            </a:r>
          </a:p>
          <a:p>
            <a:r>
              <a:rPr lang="en-GB" sz="1200" dirty="0" smtClean="0"/>
              <a:t>consumables: 	</a:t>
            </a:r>
            <a:r>
              <a:rPr lang="en-GB" sz="1200" dirty="0"/>
              <a:t> </a:t>
            </a:r>
            <a:r>
              <a:rPr lang="en-GB" sz="1200" dirty="0" smtClean="0"/>
              <a:t>                   </a:t>
            </a:r>
            <a:r>
              <a:rPr lang="en-GB" sz="1200" b="0" dirty="0" smtClean="0"/>
              <a:t>12.689,56</a:t>
            </a:r>
            <a:r>
              <a:rPr lang="en-GB" sz="1200" dirty="0" smtClean="0"/>
              <a:t>  €</a:t>
            </a:r>
          </a:p>
          <a:p>
            <a:endParaRPr lang="en-GB" sz="1200" dirty="0"/>
          </a:p>
          <a:p>
            <a:r>
              <a:rPr lang="en-GB" sz="1200" dirty="0"/>
              <a:t>Total expenses: </a:t>
            </a:r>
            <a:r>
              <a:rPr lang="en-GB" sz="1200" dirty="0" smtClean="0"/>
              <a:t>	</a:t>
            </a:r>
            <a:r>
              <a:rPr lang="en-GB" sz="1200" dirty="0"/>
              <a:t> </a:t>
            </a:r>
            <a:r>
              <a:rPr lang="en-GB" sz="1200" dirty="0" smtClean="0"/>
              <a:t>                   </a:t>
            </a:r>
            <a:r>
              <a:rPr lang="en-GB" sz="1200" b="0" dirty="0" smtClean="0"/>
              <a:t>21.668,31 €</a:t>
            </a:r>
            <a:endParaRPr lang="en-GB" sz="1200" b="0" dirty="0"/>
          </a:p>
        </p:txBody>
      </p:sp>
    </p:spTree>
    <p:extLst>
      <p:ext uri="{BB962C8B-B14F-4D97-AF65-F5344CB8AC3E}">
        <p14:creationId xmlns:p14="http://schemas.microsoft.com/office/powerpoint/2010/main" val="870574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idx="4294967295"/>
          </p:nvPr>
        </p:nvSpPr>
        <p:spPr>
          <a:xfrm>
            <a:off x="396900" y="620688"/>
            <a:ext cx="6983412" cy="609600"/>
          </a:xfrm>
        </p:spPr>
        <p:txBody>
          <a:bodyPr/>
          <a:lstStyle/>
          <a:p>
            <a:pPr marL="457200" indent="-457200">
              <a:lnSpc>
                <a:spcPct val="150000"/>
              </a:lnSpc>
            </a:pPr>
            <a:r>
              <a:rPr lang="en-US" sz="2000" dirty="0" smtClean="0">
                <a:latin typeface="Arial" charset="0"/>
              </a:rPr>
              <a:t>6. </a:t>
            </a:r>
            <a:r>
              <a:rPr lang="es-ES" sz="2000" dirty="0" err="1" smtClean="0"/>
              <a:t>Summary</a:t>
            </a:r>
            <a:r>
              <a:rPr lang="es-ES" sz="2000" dirty="0" smtClean="0"/>
              <a:t> and </a:t>
            </a:r>
            <a:r>
              <a:rPr lang="es-ES" sz="2000" dirty="0" smtClean="0">
                <a:solidFill>
                  <a:srgbClr val="0000DD"/>
                </a:solidFill>
              </a:rPr>
              <a:t>Outlook</a:t>
            </a:r>
            <a:endParaRPr lang="de-DE" sz="2000" dirty="0">
              <a:solidFill>
                <a:srgbClr val="0000DD"/>
              </a:solidFill>
            </a:endParaRPr>
          </a:p>
        </p:txBody>
      </p:sp>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pic>
        <p:nvPicPr>
          <p:cNvPr id="14" name="Picture 7"/>
          <p:cNvPicPr>
            <a:picLocks noChangeAspect="1" noChangeArrowheads="1"/>
          </p:cNvPicPr>
          <p:nvPr/>
        </p:nvPicPr>
        <p:blipFill>
          <a:blip r:embed="rId3" cstate="print"/>
          <a:srcRect/>
          <a:stretch>
            <a:fillRect/>
          </a:stretch>
        </p:blipFill>
        <p:spPr bwMode="auto">
          <a:xfrm>
            <a:off x="5960115" y="4365104"/>
            <a:ext cx="1346912" cy="1152128"/>
          </a:xfrm>
          <a:prstGeom prst="rect">
            <a:avLst/>
          </a:prstGeom>
          <a:noFill/>
          <a:ln w="9525">
            <a:noFill/>
            <a:miter lim="800000"/>
            <a:headEnd/>
            <a:tailEnd/>
          </a:ln>
          <a:effectLst/>
        </p:spPr>
      </p:pic>
      <p:sp>
        <p:nvSpPr>
          <p:cNvPr id="15" name="Rectángulo 14"/>
          <p:cNvSpPr/>
          <p:nvPr/>
        </p:nvSpPr>
        <p:spPr>
          <a:xfrm>
            <a:off x="107504" y="4005064"/>
            <a:ext cx="8712968" cy="369332"/>
          </a:xfrm>
          <a:prstGeom prst="rect">
            <a:avLst/>
          </a:prstGeom>
        </p:spPr>
        <p:txBody>
          <a:bodyPr wrap="square">
            <a:spAutoFit/>
          </a:bodyPr>
          <a:lstStyle/>
          <a:p>
            <a:r>
              <a:rPr lang="en-GB" sz="1800" dirty="0" smtClean="0">
                <a:solidFill>
                  <a:srgbClr val="0000DD"/>
                </a:solidFill>
              </a:rPr>
              <a:t>Materials: </a:t>
            </a:r>
            <a:r>
              <a:rPr lang="en-GB" sz="1400" b="0" dirty="0" err="1" smtClean="0"/>
              <a:t>PbX</a:t>
            </a:r>
            <a:r>
              <a:rPr lang="en-GB" sz="1400" b="0" dirty="0" smtClean="0"/>
              <a:t>/</a:t>
            </a:r>
            <a:r>
              <a:rPr lang="en-GB" sz="1400" b="0" dirty="0" err="1" smtClean="0"/>
              <a:t>CdX</a:t>
            </a:r>
            <a:r>
              <a:rPr lang="en-GB" sz="1400" b="0" dirty="0" smtClean="0"/>
              <a:t> hetero-nanostructures emitting at 1550 nm with high QY and optimized ASE.</a:t>
            </a:r>
            <a:endParaRPr lang="en-GB" sz="1400" dirty="0"/>
          </a:p>
        </p:txBody>
      </p:sp>
      <p:sp>
        <p:nvSpPr>
          <p:cNvPr id="16" name="Rectángulo 15"/>
          <p:cNvSpPr/>
          <p:nvPr/>
        </p:nvSpPr>
        <p:spPr>
          <a:xfrm>
            <a:off x="107504" y="4437112"/>
            <a:ext cx="5616624" cy="1015663"/>
          </a:xfrm>
          <a:prstGeom prst="rect">
            <a:avLst/>
          </a:prstGeom>
        </p:spPr>
        <p:txBody>
          <a:bodyPr wrap="square">
            <a:spAutoFit/>
          </a:bodyPr>
          <a:lstStyle/>
          <a:p>
            <a:r>
              <a:rPr lang="en-GB" sz="1800" dirty="0" smtClean="0">
                <a:solidFill>
                  <a:srgbClr val="0000DD"/>
                </a:solidFill>
              </a:rPr>
              <a:t>Polymer-based PA: </a:t>
            </a:r>
            <a:r>
              <a:rPr lang="en-GB" sz="1400" b="0" dirty="0" smtClean="0"/>
              <a:t>Corroborate experimentally conclusions on MS16 and begin with design and experiments on Au-2D waveguides (a new method has been developed to metalize </a:t>
            </a:r>
            <a:r>
              <a:rPr lang="en-GB" sz="1400" b="0" dirty="0" err="1" smtClean="0"/>
              <a:t>nano</a:t>
            </a:r>
            <a:r>
              <a:rPr lang="en-GB" sz="1400" b="0" dirty="0" smtClean="0"/>
              <a:t>/micro-patterns using a resist containing Ag-nanoparticles). </a:t>
            </a:r>
            <a:endParaRPr lang="en-GB" sz="1400" dirty="0"/>
          </a:p>
        </p:txBody>
      </p:sp>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806" t="3434" r="13960" b="8032"/>
          <a:stretch/>
        </p:blipFill>
        <p:spPr bwMode="auto">
          <a:xfrm rot="5400000">
            <a:off x="7574351" y="4492021"/>
            <a:ext cx="1008111" cy="1042309"/>
          </a:xfrm>
          <a:prstGeom prst="rect">
            <a:avLst/>
          </a:prstGeom>
          <a:noFill/>
          <a:ln>
            <a:noFill/>
          </a:ln>
          <a:extLst>
            <a:ext uri="{53640926-AAD7-44d8-BBD7-CCE9431645EC}">
              <a14:shadowObscured xmlns:a14="http://schemas.microsoft.com/office/drawing/2010/main"/>
            </a:ext>
          </a:extLst>
        </p:spPr>
      </p:pic>
      <p:sp>
        <p:nvSpPr>
          <p:cNvPr id="18" name="Rectángulo 17"/>
          <p:cNvSpPr/>
          <p:nvPr/>
        </p:nvSpPr>
        <p:spPr>
          <a:xfrm>
            <a:off x="107504" y="5507940"/>
            <a:ext cx="8712968" cy="369332"/>
          </a:xfrm>
          <a:prstGeom prst="rect">
            <a:avLst/>
          </a:prstGeom>
        </p:spPr>
        <p:txBody>
          <a:bodyPr wrap="square">
            <a:spAutoFit/>
          </a:bodyPr>
          <a:lstStyle/>
          <a:p>
            <a:r>
              <a:rPr lang="en-GB" sz="1800" dirty="0" smtClean="0">
                <a:solidFill>
                  <a:srgbClr val="0000DD"/>
                </a:solidFill>
              </a:rPr>
              <a:t>Hybrid-Si PA: </a:t>
            </a:r>
            <a:endParaRPr lang="en-GB" sz="1400" dirty="0"/>
          </a:p>
        </p:txBody>
      </p:sp>
      <p:sp>
        <p:nvSpPr>
          <p:cNvPr id="2" name="Rectángulo 1"/>
          <p:cNvSpPr/>
          <p:nvPr/>
        </p:nvSpPr>
        <p:spPr>
          <a:xfrm>
            <a:off x="107504" y="1340768"/>
            <a:ext cx="8567936" cy="2585323"/>
          </a:xfrm>
          <a:prstGeom prst="rect">
            <a:avLst/>
          </a:prstGeom>
        </p:spPr>
        <p:txBody>
          <a:bodyPr wrap="square">
            <a:spAutoFit/>
          </a:bodyPr>
          <a:lstStyle/>
          <a:p>
            <a:pPr eaLnBrk="1" hangingPunct="1">
              <a:defRPr/>
            </a:pPr>
            <a:r>
              <a:rPr lang="en-GB" dirty="0" err="1"/>
              <a:t>Plasmonic</a:t>
            </a:r>
            <a:r>
              <a:rPr lang="en-GB" dirty="0"/>
              <a:t> Amplifier:</a:t>
            </a:r>
          </a:p>
          <a:p>
            <a:r>
              <a:rPr lang="en-GB" sz="1400" b="0" dirty="0" err="1"/>
              <a:t>PbX</a:t>
            </a:r>
            <a:r>
              <a:rPr lang="en-GB" sz="1400" b="0" dirty="0"/>
              <a:t>/</a:t>
            </a:r>
            <a:r>
              <a:rPr lang="en-GB" sz="1400" b="0" dirty="0" err="1"/>
              <a:t>CdX</a:t>
            </a:r>
            <a:r>
              <a:rPr lang="en-GB" sz="1400" b="0" dirty="0"/>
              <a:t> hetero-nanostructures emitting at IR with high QY and exhibiting ASE</a:t>
            </a:r>
          </a:p>
          <a:p>
            <a:r>
              <a:rPr lang="en-GB" sz="1400" b="0" dirty="0"/>
              <a:t>Design of optimized structures for SPP amplification using QD doped polymers</a:t>
            </a:r>
          </a:p>
          <a:p>
            <a:r>
              <a:rPr lang="en-GB" sz="1400" b="0" dirty="0"/>
              <a:t>Selection of best materials doping polymers for gain (dielectric waveguides)</a:t>
            </a:r>
          </a:p>
          <a:p>
            <a:r>
              <a:rPr lang="en-GB" sz="1400" b="0" dirty="0"/>
              <a:t>Results on symmetric and asymmetric </a:t>
            </a:r>
            <a:r>
              <a:rPr lang="en-GB" sz="1400" b="0" dirty="0" err="1"/>
              <a:t>plasmonic</a:t>
            </a:r>
            <a:r>
              <a:rPr lang="en-GB" sz="1400" b="0" dirty="0"/>
              <a:t> waveguide structures </a:t>
            </a:r>
          </a:p>
          <a:p>
            <a:r>
              <a:rPr lang="en-GB" sz="1400" b="0" dirty="0"/>
              <a:t>Proof of concept of Si-based waveguides with QD gain and AC electroluminescence using QD layers</a:t>
            </a:r>
          </a:p>
          <a:p>
            <a:r>
              <a:rPr lang="en-GB" sz="1400" b="0" dirty="0"/>
              <a:t>New method (patent pending) for developing </a:t>
            </a:r>
            <a:r>
              <a:rPr lang="en-GB" sz="1400" b="0" dirty="0" err="1"/>
              <a:t>nano</a:t>
            </a:r>
            <a:r>
              <a:rPr lang="en-GB" sz="1400" b="0" dirty="0"/>
              <a:t>/micro-patterns using a resist containing Ag-NPs</a:t>
            </a:r>
          </a:p>
          <a:p>
            <a:r>
              <a:rPr lang="en-GB" dirty="0" err="1"/>
              <a:t>Photodetector</a:t>
            </a:r>
            <a:r>
              <a:rPr lang="en-GB" dirty="0"/>
              <a:t>:</a:t>
            </a:r>
          </a:p>
          <a:p>
            <a:r>
              <a:rPr lang="en-GB" sz="1400" b="0" dirty="0"/>
              <a:t>Proof of concept of QD-solids (layer-by-layer method) as photoconductors</a:t>
            </a:r>
          </a:p>
          <a:p>
            <a:r>
              <a:rPr lang="en-GB" sz="1400" b="0" dirty="0"/>
              <a:t>Conducting polymers interpenetrated in </a:t>
            </a:r>
            <a:r>
              <a:rPr lang="en-GB" sz="1400" b="0" dirty="0" err="1"/>
              <a:t>patternable</a:t>
            </a:r>
            <a:r>
              <a:rPr lang="en-GB" sz="1400" b="0" dirty="0"/>
              <a:t> polymers, including synthesis in-situ of metal NPs and hydrazine treatment to enhance photoconductivity</a:t>
            </a:r>
          </a:p>
        </p:txBody>
      </p:sp>
    </p:spTree>
    <p:extLst>
      <p:ext uri="{BB962C8B-B14F-4D97-AF65-F5344CB8AC3E}">
        <p14:creationId xmlns:p14="http://schemas.microsoft.com/office/powerpoint/2010/main" val="2218602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latin typeface="Arial" charset="0"/>
              </a:rPr>
              <a:t>WP4: Outline</a:t>
            </a:r>
            <a:endParaRPr lang="en-US" sz="3200" dirty="0">
              <a:solidFill>
                <a:srgbClr val="002060"/>
              </a:solidFill>
              <a:latin typeface="Arial" charset="0"/>
            </a:endParaRPr>
          </a:p>
        </p:txBody>
      </p:sp>
      <p:sp>
        <p:nvSpPr>
          <p:cNvPr id="579590" name="Text Box 6"/>
          <p:cNvSpPr txBox="1">
            <a:spLocks noChangeArrowheads="1"/>
          </p:cNvSpPr>
          <p:nvPr/>
        </p:nvSpPr>
        <p:spPr bwMode="auto">
          <a:xfrm>
            <a:off x="1619672" y="1772816"/>
            <a:ext cx="73453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1950" indent="-361950" algn="ctr" eaLnBrk="0" hangingPunct="0">
              <a:lnSpc>
                <a:spcPts val="3200"/>
              </a:lnSpc>
              <a:defRPr sz="3200" b="1">
                <a:solidFill>
                  <a:srgbClr val="220060"/>
                </a:solidFill>
                <a:latin typeface="Arial" charset="0"/>
                <a:ea typeface="ＭＳ Ｐゴシック" charset="0"/>
              </a:defRPr>
            </a:lvl1pPr>
            <a:lvl2pPr marL="1323975" indent="-609600" algn="ctr" eaLnBrk="0" hangingPunct="0">
              <a:lnSpc>
                <a:spcPts val="3200"/>
              </a:lnSpc>
              <a:defRPr sz="3200" b="1">
                <a:solidFill>
                  <a:srgbClr val="220060"/>
                </a:solidFill>
                <a:latin typeface="Arial" charset="0"/>
                <a:ea typeface="ＭＳ Ｐゴシック" charset="0"/>
              </a:defRPr>
            </a:lvl2pPr>
            <a:lvl3pPr marL="2112963" indent="-609600" algn="ctr" eaLnBrk="0" hangingPunct="0">
              <a:lnSpc>
                <a:spcPts val="3200"/>
              </a:lnSpc>
              <a:defRPr sz="3200" b="1">
                <a:solidFill>
                  <a:srgbClr val="220060"/>
                </a:solidFill>
                <a:latin typeface="Arial" charset="0"/>
                <a:ea typeface="ＭＳ Ｐゴシック" charset="0"/>
              </a:defRPr>
            </a:lvl3pPr>
            <a:lvl4pPr marL="2901950" indent="-609600" algn="ctr" eaLnBrk="0" hangingPunct="0">
              <a:lnSpc>
                <a:spcPts val="3200"/>
              </a:lnSpc>
              <a:defRPr sz="3200" b="1">
                <a:solidFill>
                  <a:srgbClr val="220060"/>
                </a:solidFill>
                <a:latin typeface="Arial" charset="0"/>
                <a:ea typeface="ＭＳ Ｐゴシック" charset="0"/>
              </a:defRPr>
            </a:lvl4pPr>
            <a:lvl5pPr marL="3690938" indent="-609600" algn="ctr" eaLnBrk="0" hangingPunct="0">
              <a:lnSpc>
                <a:spcPts val="3200"/>
              </a:lnSpc>
              <a:defRPr sz="3200" b="1">
                <a:solidFill>
                  <a:srgbClr val="220060"/>
                </a:solidFill>
                <a:latin typeface="Arial" charset="0"/>
                <a:ea typeface="ＭＳ Ｐゴシック" charset="0"/>
              </a:defRPr>
            </a:lvl5pPr>
            <a:lvl6pPr marL="4148138" indent="-609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4605338" indent="-609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5062538" indent="-609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5519738" indent="-609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eaLnBrk="1" hangingPunct="1">
              <a:lnSpc>
                <a:spcPct val="100000"/>
              </a:lnSpc>
              <a:spcAft>
                <a:spcPct val="20000"/>
              </a:spcAft>
              <a:buFontTx/>
              <a:buAutoNum type="arabicPeriod"/>
            </a:pPr>
            <a:r>
              <a:rPr lang="en-US" sz="2400" dirty="0"/>
              <a:t>WP Position in Project.</a:t>
            </a:r>
          </a:p>
          <a:p>
            <a:pPr algn="l" eaLnBrk="1" hangingPunct="1">
              <a:lnSpc>
                <a:spcPct val="100000"/>
              </a:lnSpc>
              <a:spcAft>
                <a:spcPct val="20000"/>
              </a:spcAft>
              <a:buFontTx/>
              <a:buAutoNum type="arabicPeriod"/>
            </a:pPr>
            <a:r>
              <a:rPr lang="en-US" sz="2400" dirty="0"/>
              <a:t>WP Objectives.</a:t>
            </a:r>
          </a:p>
          <a:p>
            <a:pPr algn="l" eaLnBrk="1" hangingPunct="1">
              <a:lnSpc>
                <a:spcPct val="100000"/>
              </a:lnSpc>
              <a:spcAft>
                <a:spcPct val="20000"/>
              </a:spcAft>
              <a:buFontTx/>
              <a:buAutoNum type="arabicPeriod"/>
            </a:pPr>
            <a:r>
              <a:rPr lang="en-US" sz="2400" dirty="0"/>
              <a:t>Milestones and Deliverables.</a:t>
            </a:r>
          </a:p>
          <a:p>
            <a:pPr algn="l" eaLnBrk="1" hangingPunct="1">
              <a:lnSpc>
                <a:spcPct val="100000"/>
              </a:lnSpc>
              <a:spcAft>
                <a:spcPct val="20000"/>
              </a:spcAft>
              <a:buFontTx/>
              <a:buAutoNum type="arabicPeriod"/>
            </a:pPr>
            <a:r>
              <a:rPr lang="en-US" sz="2400" dirty="0"/>
              <a:t>Status of Work: Achievements.</a:t>
            </a:r>
          </a:p>
          <a:p>
            <a:pPr algn="l" eaLnBrk="1" hangingPunct="1">
              <a:lnSpc>
                <a:spcPct val="100000"/>
              </a:lnSpc>
              <a:spcAft>
                <a:spcPct val="20000"/>
              </a:spcAft>
              <a:buFontTx/>
              <a:buAutoNum type="arabicPeriod"/>
            </a:pPr>
            <a:r>
              <a:rPr lang="en-US" sz="2400" dirty="0"/>
              <a:t>Resources: Budget and </a:t>
            </a:r>
            <a:r>
              <a:rPr lang="en-US" sz="2400" dirty="0" smtClean="0"/>
              <a:t>Manpower.</a:t>
            </a:r>
            <a:endParaRPr lang="en-US" sz="2400" dirty="0"/>
          </a:p>
          <a:p>
            <a:pPr algn="l" eaLnBrk="1" hangingPunct="1">
              <a:lnSpc>
                <a:spcPct val="100000"/>
              </a:lnSpc>
              <a:spcAft>
                <a:spcPct val="20000"/>
              </a:spcAft>
              <a:buFontTx/>
              <a:buAutoNum type="arabicPeriod"/>
            </a:pPr>
            <a:r>
              <a:rPr lang="en-US" sz="2400" dirty="0"/>
              <a:t>Summary and Outlook.</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7" name="Rectangle 7"/>
          <p:cNvSpPr>
            <a:spLocks noChangeArrowheads="1"/>
          </p:cNvSpPr>
          <p:nvPr/>
        </p:nvSpPr>
        <p:spPr bwMode="auto">
          <a:xfrm>
            <a:off x="682848" y="836712"/>
            <a:ext cx="6121400"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6213" indent="-176213" algn="ctr" eaLnBrk="0" hangingPunct="0">
              <a:lnSpc>
                <a:spcPct val="150000"/>
              </a:lnSpc>
            </a:pPr>
            <a:r>
              <a:rPr lang="es-ES" sz="2000" dirty="0" smtClean="0"/>
              <a:t>1. </a:t>
            </a:r>
            <a:r>
              <a:rPr lang="en-US" sz="2000" dirty="0" smtClean="0"/>
              <a:t>WP Position in Project.</a:t>
            </a:r>
          </a:p>
          <a:p>
            <a:pPr marL="176213" indent="-176213" algn="ctr" eaLnBrk="0" hangingPunct="0">
              <a:lnSpc>
                <a:spcPct val="150000"/>
              </a:lnSpc>
            </a:pPr>
            <a:endParaRPr lang="de-DE" sz="2000" dirty="0"/>
          </a:p>
        </p:txBody>
      </p:sp>
      <p:sp>
        <p:nvSpPr>
          <p:cNvPr id="4"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36" y="1521705"/>
            <a:ext cx="5894048" cy="435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7"/>
          <p:cNvPicPr>
            <a:picLocks noChangeAspect="1" noChangeArrowheads="1"/>
          </p:cNvPicPr>
          <p:nvPr/>
        </p:nvPicPr>
        <p:blipFill>
          <a:blip r:embed="rId4" cstate="print"/>
          <a:srcRect/>
          <a:stretch>
            <a:fillRect/>
          </a:stretch>
        </p:blipFill>
        <p:spPr bwMode="auto">
          <a:xfrm>
            <a:off x="6948265" y="1196752"/>
            <a:ext cx="1654908" cy="1271567"/>
          </a:xfrm>
          <a:prstGeom prst="rect">
            <a:avLst/>
          </a:prstGeom>
          <a:noFill/>
          <a:ln w="9525">
            <a:noFill/>
            <a:miter lim="800000"/>
            <a:headEnd/>
            <a:tailEnd/>
          </a:ln>
          <a:effectLst/>
        </p:spPr>
      </p:pic>
      <p:grpSp>
        <p:nvGrpSpPr>
          <p:cNvPr id="6" name="Agrupar 5"/>
          <p:cNvGrpSpPr>
            <a:grpSpLocks noChangeAspect="1"/>
          </p:cNvGrpSpPr>
          <p:nvPr/>
        </p:nvGrpSpPr>
        <p:grpSpPr>
          <a:xfrm>
            <a:off x="6876257" y="2513216"/>
            <a:ext cx="1800199" cy="1080120"/>
            <a:chOff x="6516216" y="3340652"/>
            <a:chExt cx="2250249" cy="1561654"/>
          </a:xfrm>
        </p:grpSpPr>
        <p:grpSp>
          <p:nvGrpSpPr>
            <p:cNvPr id="3" name="Agrupar 2"/>
            <p:cNvGrpSpPr/>
            <p:nvPr/>
          </p:nvGrpSpPr>
          <p:grpSpPr>
            <a:xfrm>
              <a:off x="6516216" y="3340652"/>
              <a:ext cx="2232248" cy="1561654"/>
              <a:chOff x="6516216" y="3340652"/>
              <a:chExt cx="2232248" cy="1561654"/>
            </a:xfrm>
          </p:grpSpPr>
          <p:pic>
            <p:nvPicPr>
              <p:cNvPr id="9" name="Imagen 8"/>
              <p:cNvPicPr>
                <a:picLocks noChangeAspect="1"/>
              </p:cNvPicPr>
              <p:nvPr/>
            </p:nvPicPr>
            <p:blipFill rotWithShape="1">
              <a:blip r:embed="rId5" cstate="print">
                <a:extLst>
                  <a:ext uri="{28A0092B-C50C-407E-A947-70E740481C1C}">
                    <a14:useLocalDpi xmlns:a14="http://schemas.microsoft.com/office/drawing/2010/main"/>
                  </a:ext>
                </a:extLst>
              </a:blip>
              <a:srcRect r="-85"/>
              <a:stretch/>
            </p:blipFill>
            <p:spPr>
              <a:xfrm>
                <a:off x="6516216" y="3429000"/>
                <a:ext cx="2232248" cy="1473306"/>
              </a:xfrm>
              <a:prstGeom prst="rect">
                <a:avLst/>
              </a:prstGeom>
            </p:spPr>
          </p:pic>
          <p:sp>
            <p:nvSpPr>
              <p:cNvPr id="10" name="Rectángulo 9"/>
              <p:cNvSpPr/>
              <p:nvPr/>
            </p:nvSpPr>
            <p:spPr>
              <a:xfrm>
                <a:off x="8254776" y="3341440"/>
                <a:ext cx="453434" cy="1245660"/>
              </a:xfrm>
              <a:prstGeom prst="rect">
                <a:avLst/>
              </a:prstGeom>
              <a:solidFill>
                <a:srgbClr val="FFD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3" name="Rectángulo 162"/>
              <p:cNvSpPr/>
              <p:nvPr/>
            </p:nvSpPr>
            <p:spPr>
              <a:xfrm>
                <a:off x="6557688" y="3340652"/>
                <a:ext cx="453434" cy="1245660"/>
              </a:xfrm>
              <a:prstGeom prst="rect">
                <a:avLst/>
              </a:prstGeom>
              <a:solidFill>
                <a:srgbClr val="FFD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8" name="CuadroTexto 7"/>
            <p:cNvSpPr txBox="1"/>
            <p:nvPr/>
          </p:nvSpPr>
          <p:spPr>
            <a:xfrm>
              <a:off x="6948264" y="4005065"/>
              <a:ext cx="1296144" cy="500138"/>
            </a:xfrm>
            <a:prstGeom prst="rect">
              <a:avLst/>
            </a:prstGeom>
            <a:noFill/>
          </p:spPr>
          <p:txBody>
            <a:bodyPr wrap="square" rtlCol="0">
              <a:spAutoFit/>
            </a:bodyPr>
            <a:lstStyle/>
            <a:p>
              <a:pPr algn="ctr"/>
              <a:r>
                <a:rPr lang="es-ES" sz="1000" b="1" dirty="0" smtClean="0">
                  <a:solidFill>
                    <a:schemeClr val="tx1"/>
                  </a:solidFill>
                </a:rPr>
                <a:t>QD-</a:t>
              </a:r>
              <a:r>
                <a:rPr lang="es-ES" sz="1000" b="1" dirty="0" err="1" smtClean="0">
                  <a:solidFill>
                    <a:schemeClr val="tx1"/>
                  </a:solidFill>
                </a:rPr>
                <a:t>solid</a:t>
              </a:r>
              <a:r>
                <a:rPr lang="es-ES" sz="1000" b="1" dirty="0" smtClean="0">
                  <a:solidFill>
                    <a:schemeClr val="tx1"/>
                  </a:solidFill>
                </a:rPr>
                <a:t> </a:t>
              </a:r>
            </a:p>
            <a:p>
              <a:pPr algn="ctr"/>
              <a:r>
                <a:rPr lang="es-ES" sz="1000" b="1" dirty="0" err="1" smtClean="0">
                  <a:solidFill>
                    <a:schemeClr val="tx1"/>
                  </a:solidFill>
                </a:rPr>
                <a:t>photodetector</a:t>
              </a:r>
              <a:endParaRPr lang="es-ES" sz="1000" b="1" dirty="0">
                <a:solidFill>
                  <a:schemeClr val="tx1"/>
                </a:solidFill>
              </a:endParaRPr>
            </a:p>
          </p:txBody>
        </p:sp>
        <p:sp>
          <p:nvSpPr>
            <p:cNvPr id="165" name="CuadroTexto 164"/>
            <p:cNvSpPr txBox="1"/>
            <p:nvPr/>
          </p:nvSpPr>
          <p:spPr>
            <a:xfrm>
              <a:off x="6606226" y="3645025"/>
              <a:ext cx="450050" cy="307776"/>
            </a:xfrm>
            <a:prstGeom prst="rect">
              <a:avLst/>
            </a:prstGeom>
            <a:noFill/>
          </p:spPr>
          <p:txBody>
            <a:bodyPr wrap="square" rtlCol="0">
              <a:spAutoFit/>
            </a:bodyPr>
            <a:lstStyle/>
            <a:p>
              <a:r>
                <a:rPr lang="es-ES" sz="1000" b="1" dirty="0" smtClean="0">
                  <a:solidFill>
                    <a:schemeClr val="tx1"/>
                  </a:solidFill>
                </a:rPr>
                <a:t>Au</a:t>
              </a:r>
              <a:endParaRPr lang="es-ES" sz="1000" b="1" dirty="0">
                <a:solidFill>
                  <a:schemeClr val="tx1"/>
                </a:solidFill>
              </a:endParaRPr>
            </a:p>
          </p:txBody>
        </p:sp>
        <p:sp>
          <p:nvSpPr>
            <p:cNvPr id="166" name="CuadroTexto 165"/>
            <p:cNvSpPr txBox="1"/>
            <p:nvPr/>
          </p:nvSpPr>
          <p:spPr>
            <a:xfrm>
              <a:off x="8270326" y="3656057"/>
              <a:ext cx="496139" cy="307776"/>
            </a:xfrm>
            <a:prstGeom prst="rect">
              <a:avLst/>
            </a:prstGeom>
            <a:noFill/>
          </p:spPr>
          <p:txBody>
            <a:bodyPr wrap="square" rtlCol="0">
              <a:spAutoFit/>
            </a:bodyPr>
            <a:lstStyle/>
            <a:p>
              <a:r>
                <a:rPr lang="es-ES" sz="1000" b="1" dirty="0" smtClean="0">
                  <a:solidFill>
                    <a:schemeClr val="tx1"/>
                  </a:solidFill>
                </a:rPr>
                <a:t>Au</a:t>
              </a:r>
              <a:endParaRPr lang="es-ES" sz="1000" b="1" dirty="0">
                <a:solidFill>
                  <a:schemeClr val="tx1"/>
                </a:solidFill>
              </a:endParaRPr>
            </a:p>
          </p:txBody>
        </p:sp>
      </p:grpSp>
      <p:pic>
        <p:nvPicPr>
          <p:cNvPr id="681984" name="Imagen 681983"/>
          <p:cNvPicPr>
            <a:picLocks noChangeAspect="1"/>
          </p:cNvPicPr>
          <p:nvPr/>
        </p:nvPicPr>
        <p:blipFill>
          <a:blip r:embed="rId6"/>
          <a:stretch>
            <a:fillRect/>
          </a:stretch>
        </p:blipFill>
        <p:spPr>
          <a:xfrm>
            <a:off x="7812360" y="5085184"/>
            <a:ext cx="1145947" cy="1296144"/>
          </a:xfrm>
          <a:prstGeom prst="rect">
            <a:avLst/>
          </a:prstGeom>
        </p:spPr>
      </p:pic>
      <p:sp>
        <p:nvSpPr>
          <p:cNvPr id="169" name="Rectangle 7"/>
          <p:cNvSpPr>
            <a:spLocks noChangeArrowheads="1"/>
          </p:cNvSpPr>
          <p:nvPr/>
        </p:nvSpPr>
        <p:spPr bwMode="auto">
          <a:xfrm>
            <a:off x="6876256" y="836712"/>
            <a:ext cx="1656184"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6213" indent="-176213" algn="ctr" eaLnBrk="0" hangingPunct="0">
              <a:lnSpc>
                <a:spcPct val="150000"/>
              </a:lnSpc>
            </a:pPr>
            <a:r>
              <a:rPr lang="es-ES" sz="2000" i="1" dirty="0" smtClean="0">
                <a:solidFill>
                  <a:srgbClr val="0000FF"/>
                </a:solidFill>
                <a:latin typeface="Calibri"/>
                <a:cs typeface="Calibri"/>
              </a:rPr>
              <a:t>DEVICES</a:t>
            </a:r>
            <a:endParaRPr lang="de-DE" sz="2000" i="1" dirty="0">
              <a:solidFill>
                <a:srgbClr val="0000FF"/>
              </a:solidFill>
              <a:latin typeface="Calibri"/>
              <a:cs typeface="Calibri"/>
            </a:endParaRPr>
          </a:p>
        </p:txBody>
      </p:sp>
      <p:sp>
        <p:nvSpPr>
          <p:cNvPr id="170" name="Rectangle 7"/>
          <p:cNvSpPr>
            <a:spLocks noChangeArrowheads="1"/>
          </p:cNvSpPr>
          <p:nvPr/>
        </p:nvSpPr>
        <p:spPr bwMode="auto">
          <a:xfrm>
            <a:off x="6300192" y="5445224"/>
            <a:ext cx="1656184"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6213" indent="-176213" algn="ctr" eaLnBrk="0" hangingPunct="0">
              <a:lnSpc>
                <a:spcPct val="150000"/>
              </a:lnSpc>
            </a:pPr>
            <a:r>
              <a:rPr lang="es-ES" sz="2000" i="1" dirty="0" smtClean="0">
                <a:solidFill>
                  <a:srgbClr val="0000FF"/>
                </a:solidFill>
                <a:latin typeface="Calibri"/>
                <a:cs typeface="Calibri"/>
              </a:rPr>
              <a:t>MATERIALS</a:t>
            </a:r>
            <a:endParaRPr lang="de-DE" sz="2000" i="1" dirty="0">
              <a:solidFill>
                <a:srgbClr val="0000FF"/>
              </a:solidFill>
              <a:latin typeface="Calibri"/>
              <a:cs typeface="Calibri"/>
            </a:endParaRPr>
          </a:p>
        </p:txBody>
      </p:sp>
      <p:pic>
        <p:nvPicPr>
          <p:cNvPr id="171" name="Imagen 170"/>
          <p:cNvPicPr>
            <a:picLocks noChangeAspect="1"/>
          </p:cNvPicPr>
          <p:nvPr/>
        </p:nvPicPr>
        <p:blipFill>
          <a:blip r:embed="rId7"/>
          <a:stretch>
            <a:fillRect/>
          </a:stretch>
        </p:blipFill>
        <p:spPr>
          <a:xfrm>
            <a:off x="6588224" y="3645024"/>
            <a:ext cx="2305928" cy="1177951"/>
          </a:xfrm>
          <a:prstGeom prst="rect">
            <a:avLst/>
          </a:prstGeom>
        </p:spPr>
      </p:pic>
    </p:spTree>
    <p:extLst>
      <p:ext uri="{BB962C8B-B14F-4D97-AF65-F5344CB8AC3E}">
        <p14:creationId xmlns:p14="http://schemas.microsoft.com/office/powerpoint/2010/main" val="22009144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7" name="Rectangle 7"/>
          <p:cNvSpPr>
            <a:spLocks noChangeArrowheads="1"/>
          </p:cNvSpPr>
          <p:nvPr/>
        </p:nvSpPr>
        <p:spPr bwMode="auto">
          <a:xfrm>
            <a:off x="682848" y="836712"/>
            <a:ext cx="6121400"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6213" indent="-176213" algn="ctr" eaLnBrk="0" hangingPunct="0">
              <a:lnSpc>
                <a:spcPct val="150000"/>
              </a:lnSpc>
            </a:pPr>
            <a:r>
              <a:rPr lang="es-ES" sz="2000" dirty="0" smtClean="0"/>
              <a:t>2. </a:t>
            </a:r>
            <a:r>
              <a:rPr lang="en-US" sz="2000" dirty="0" smtClean="0"/>
              <a:t>WP Objectives</a:t>
            </a:r>
          </a:p>
        </p:txBody>
      </p:sp>
      <p:sp>
        <p:nvSpPr>
          <p:cNvPr id="4"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8" name="Rectángulo 7"/>
          <p:cNvSpPr/>
          <p:nvPr/>
        </p:nvSpPr>
        <p:spPr>
          <a:xfrm>
            <a:off x="1979712" y="1484784"/>
            <a:ext cx="4968552" cy="2015936"/>
          </a:xfrm>
          <a:prstGeom prst="rect">
            <a:avLst/>
          </a:prstGeom>
        </p:spPr>
        <p:txBody>
          <a:bodyPr wrap="square">
            <a:spAutoFit/>
          </a:bodyPr>
          <a:lstStyle/>
          <a:p>
            <a:pPr eaLnBrk="1" hangingPunct="1">
              <a:defRPr/>
            </a:pPr>
            <a:r>
              <a:rPr lang="en-GB" dirty="0" err="1" smtClean="0"/>
              <a:t>Plasmonic</a:t>
            </a:r>
            <a:r>
              <a:rPr lang="en-GB" dirty="0" smtClean="0"/>
              <a:t> Amplifier (PA):</a:t>
            </a:r>
          </a:p>
          <a:p>
            <a:pPr marL="285750" indent="-285750" eaLnBrk="1" hangingPunct="1">
              <a:buFontTx/>
              <a:buChar char="-"/>
              <a:defRPr/>
            </a:pPr>
            <a:r>
              <a:rPr lang="en-GB" sz="1400" b="0" dirty="0" smtClean="0"/>
              <a:t>Modelling (SPP physics and loss compensation)</a:t>
            </a:r>
          </a:p>
          <a:p>
            <a:pPr marL="285750" indent="-285750" eaLnBrk="1" hangingPunct="1">
              <a:buFontTx/>
              <a:buChar char="-"/>
              <a:defRPr/>
            </a:pPr>
            <a:r>
              <a:rPr lang="en-GB" sz="1400" b="0" dirty="0" smtClean="0"/>
              <a:t>IR Quantum Dots (wavelength </a:t>
            </a:r>
            <a:r>
              <a:rPr lang="en-GB" sz="1400" b="0" dirty="0" err="1" smtClean="0"/>
              <a:t>tunable</a:t>
            </a:r>
            <a:r>
              <a:rPr lang="en-GB" sz="1400" b="0" dirty="0" smtClean="0"/>
              <a:t>, high QY)</a:t>
            </a:r>
          </a:p>
          <a:p>
            <a:pPr marL="285750" indent="-285750" eaLnBrk="1" hangingPunct="1">
              <a:buFontTx/>
              <a:buChar char="-"/>
              <a:defRPr/>
            </a:pPr>
            <a:r>
              <a:rPr lang="es-ES" sz="1400" b="0" dirty="0"/>
              <a:t>PA </a:t>
            </a:r>
            <a:r>
              <a:rPr lang="es-ES" sz="1400" b="0" dirty="0" err="1"/>
              <a:t>by</a:t>
            </a:r>
            <a:r>
              <a:rPr lang="es-ES" sz="1400" b="0" dirty="0"/>
              <a:t> </a:t>
            </a:r>
            <a:r>
              <a:rPr lang="es-ES" sz="1400" b="0" dirty="0" err="1"/>
              <a:t>using</a:t>
            </a:r>
            <a:r>
              <a:rPr lang="es-ES" sz="1400" b="0" dirty="0"/>
              <a:t> </a:t>
            </a:r>
            <a:r>
              <a:rPr lang="es-ES" sz="1400" b="0" dirty="0" err="1"/>
              <a:t>polymers</a:t>
            </a:r>
            <a:r>
              <a:rPr lang="es-ES" sz="1400" b="0" dirty="0"/>
              <a:t> </a:t>
            </a:r>
            <a:r>
              <a:rPr lang="es-ES" sz="1400" b="0" dirty="0" err="1"/>
              <a:t>doped</a:t>
            </a:r>
            <a:r>
              <a:rPr lang="es-ES" sz="1400" b="0" dirty="0"/>
              <a:t> </a:t>
            </a:r>
            <a:r>
              <a:rPr lang="es-ES" sz="1400" b="0" dirty="0" err="1"/>
              <a:t>with</a:t>
            </a:r>
            <a:r>
              <a:rPr lang="es-ES" sz="1400" b="0" dirty="0"/>
              <a:t> </a:t>
            </a:r>
            <a:r>
              <a:rPr lang="es-ES" sz="1400" b="0" dirty="0" err="1" smtClean="0"/>
              <a:t>QDs</a:t>
            </a:r>
            <a:r>
              <a:rPr lang="es-ES" sz="1400" b="0" dirty="0" smtClean="0"/>
              <a:t> (</a:t>
            </a:r>
            <a:r>
              <a:rPr lang="es-ES" sz="1400" b="0" dirty="0" err="1" smtClean="0"/>
              <a:t>optical</a:t>
            </a:r>
            <a:r>
              <a:rPr lang="es-ES" sz="1400" b="0" dirty="0" smtClean="0"/>
              <a:t> </a:t>
            </a:r>
            <a:r>
              <a:rPr lang="es-ES" sz="1400" b="0" dirty="0" err="1" smtClean="0"/>
              <a:t>injection</a:t>
            </a:r>
            <a:r>
              <a:rPr lang="es-ES" sz="1400" b="0" dirty="0" smtClean="0"/>
              <a:t>)</a:t>
            </a:r>
            <a:endParaRPr lang="en-GB" sz="1400" b="0" dirty="0" smtClean="0"/>
          </a:p>
          <a:p>
            <a:pPr marL="285750" indent="-285750">
              <a:buFontTx/>
              <a:buChar char="-"/>
              <a:defRPr/>
            </a:pPr>
            <a:r>
              <a:rPr lang="en-US" sz="1400" b="0" dirty="0"/>
              <a:t>Si based </a:t>
            </a:r>
            <a:r>
              <a:rPr lang="en-US" sz="1400" b="0" dirty="0" smtClean="0"/>
              <a:t>PA platform (electrical injection)</a:t>
            </a:r>
          </a:p>
          <a:p>
            <a:pPr>
              <a:spcAft>
                <a:spcPts val="600"/>
              </a:spcAft>
            </a:pPr>
            <a:r>
              <a:rPr lang="es-ES" dirty="0" err="1"/>
              <a:t>Photodetectors</a:t>
            </a:r>
            <a:r>
              <a:rPr lang="es-ES" dirty="0"/>
              <a:t> </a:t>
            </a:r>
            <a:r>
              <a:rPr lang="es-ES" dirty="0" err="1"/>
              <a:t>using</a:t>
            </a:r>
            <a:r>
              <a:rPr lang="es-ES" dirty="0"/>
              <a:t> </a:t>
            </a:r>
            <a:r>
              <a:rPr lang="es-ES" dirty="0" err="1"/>
              <a:t>QDs</a:t>
            </a:r>
            <a:r>
              <a:rPr lang="es-ES" dirty="0"/>
              <a:t> and metal NS</a:t>
            </a:r>
          </a:p>
          <a:p>
            <a:r>
              <a:rPr lang="en-US" sz="1400" b="0" dirty="0" smtClean="0">
                <a:latin typeface="+mj-lt"/>
                <a:cs typeface="Symbol" charset="2"/>
              </a:rPr>
              <a:t>- </a:t>
            </a:r>
            <a:r>
              <a:rPr lang="en-US" sz="1400" b="0" dirty="0" smtClean="0">
                <a:latin typeface="+mj-lt"/>
              </a:rPr>
              <a:t>P</a:t>
            </a:r>
            <a:r>
              <a:rPr lang="es-ES" sz="1400" b="0" dirty="0" err="1" smtClean="0">
                <a:latin typeface="+mj-lt"/>
              </a:rPr>
              <a:t>hotoconductors</a:t>
            </a:r>
            <a:r>
              <a:rPr lang="es-ES" sz="1400" b="0" dirty="0" smtClean="0">
                <a:latin typeface="+mj-lt"/>
              </a:rPr>
              <a:t> </a:t>
            </a:r>
            <a:r>
              <a:rPr lang="es-ES" sz="1400" b="0" dirty="0" err="1" smtClean="0">
                <a:latin typeface="+mj-lt"/>
              </a:rPr>
              <a:t>based</a:t>
            </a:r>
            <a:r>
              <a:rPr lang="es-ES" sz="1400" b="0" dirty="0" smtClean="0">
                <a:latin typeface="+mj-lt"/>
              </a:rPr>
              <a:t> </a:t>
            </a:r>
            <a:r>
              <a:rPr lang="es-ES" sz="1400" b="0" dirty="0" err="1" smtClean="0">
                <a:latin typeface="+mj-lt"/>
              </a:rPr>
              <a:t>on</a:t>
            </a:r>
            <a:r>
              <a:rPr lang="es-ES" sz="1400" b="0" dirty="0" smtClean="0">
                <a:latin typeface="+mj-lt"/>
              </a:rPr>
              <a:t> </a:t>
            </a:r>
            <a:r>
              <a:rPr lang="es-ES" sz="1400" b="0" dirty="0">
                <a:latin typeface="+mj-lt"/>
              </a:rPr>
              <a:t>QD </a:t>
            </a:r>
            <a:r>
              <a:rPr lang="es-ES" sz="1400" b="0" dirty="0" err="1">
                <a:latin typeface="+mj-lt"/>
              </a:rPr>
              <a:t>solids</a:t>
            </a:r>
            <a:r>
              <a:rPr lang="es-ES" sz="1400" b="0" dirty="0">
                <a:latin typeface="+mj-lt"/>
              </a:rPr>
              <a:t> </a:t>
            </a:r>
          </a:p>
          <a:p>
            <a:r>
              <a:rPr lang="en-US" sz="1400" b="0" dirty="0" smtClean="0">
                <a:latin typeface="+mj-lt"/>
                <a:cs typeface="Symbol" charset="2"/>
              </a:rPr>
              <a:t>- </a:t>
            </a:r>
            <a:r>
              <a:rPr lang="es-ES" sz="1400" b="0" dirty="0" err="1">
                <a:latin typeface="+mj-lt"/>
              </a:rPr>
              <a:t>Patternable</a:t>
            </a:r>
            <a:r>
              <a:rPr lang="es-ES" sz="1400" b="0" dirty="0">
                <a:latin typeface="+mj-lt"/>
              </a:rPr>
              <a:t> </a:t>
            </a:r>
            <a:r>
              <a:rPr lang="es-ES" sz="1400" b="0" dirty="0" err="1">
                <a:latin typeface="+mj-lt"/>
              </a:rPr>
              <a:t>conductive</a:t>
            </a:r>
            <a:r>
              <a:rPr lang="es-ES" sz="1400" b="0" dirty="0">
                <a:latin typeface="+mj-lt"/>
              </a:rPr>
              <a:t> </a:t>
            </a:r>
            <a:r>
              <a:rPr lang="es-ES" sz="1400" b="0" dirty="0" err="1">
                <a:latin typeface="+mj-lt"/>
              </a:rPr>
              <a:t>polymers</a:t>
            </a:r>
            <a:r>
              <a:rPr lang="es-ES" sz="1400" b="0" dirty="0">
                <a:latin typeface="+mj-lt"/>
              </a:rPr>
              <a:t> + metal </a:t>
            </a:r>
            <a:r>
              <a:rPr lang="es-ES" sz="1400" b="0" dirty="0" smtClean="0">
                <a:latin typeface="+mj-lt"/>
              </a:rPr>
              <a:t>NS (+ </a:t>
            </a:r>
            <a:r>
              <a:rPr lang="es-ES" sz="1400" b="0" dirty="0" err="1" smtClean="0">
                <a:latin typeface="+mj-lt"/>
              </a:rPr>
              <a:t>QDs</a:t>
            </a:r>
            <a:r>
              <a:rPr lang="es-ES" sz="1400" b="0" dirty="0" smtClean="0">
                <a:latin typeface="+mj-lt"/>
              </a:rPr>
              <a:t>)</a:t>
            </a:r>
            <a:endParaRPr lang="en-US" sz="1400" b="0" dirty="0">
              <a:latin typeface="+mj-lt"/>
            </a:endParaRPr>
          </a:p>
        </p:txBody>
      </p:sp>
      <p:pic>
        <p:nvPicPr>
          <p:cNvPr id="9" name="Picture 7"/>
          <p:cNvPicPr>
            <a:picLocks noChangeAspect="1" noChangeArrowheads="1"/>
          </p:cNvPicPr>
          <p:nvPr/>
        </p:nvPicPr>
        <p:blipFill>
          <a:blip r:embed="rId3" cstate="print"/>
          <a:srcRect/>
          <a:stretch>
            <a:fillRect/>
          </a:stretch>
        </p:blipFill>
        <p:spPr bwMode="auto">
          <a:xfrm>
            <a:off x="2123728" y="4195901"/>
            <a:ext cx="1654908" cy="1415583"/>
          </a:xfrm>
          <a:prstGeom prst="rect">
            <a:avLst/>
          </a:prstGeom>
          <a:noFill/>
          <a:ln w="9525">
            <a:noFill/>
            <a:miter lim="800000"/>
            <a:headEnd/>
            <a:tailEnd/>
          </a:ln>
          <a:effectLst/>
        </p:spPr>
      </p:pic>
      <p:grpSp>
        <p:nvGrpSpPr>
          <p:cNvPr id="10" name="Agrupar 9"/>
          <p:cNvGrpSpPr>
            <a:grpSpLocks noChangeAspect="1"/>
          </p:cNvGrpSpPr>
          <p:nvPr/>
        </p:nvGrpSpPr>
        <p:grpSpPr>
          <a:xfrm>
            <a:off x="4067945" y="4411925"/>
            <a:ext cx="1800199" cy="1249323"/>
            <a:chOff x="6516216" y="3340652"/>
            <a:chExt cx="2250249" cy="1561654"/>
          </a:xfrm>
        </p:grpSpPr>
        <p:grpSp>
          <p:nvGrpSpPr>
            <p:cNvPr id="12" name="Agrupar 11"/>
            <p:cNvGrpSpPr/>
            <p:nvPr/>
          </p:nvGrpSpPr>
          <p:grpSpPr>
            <a:xfrm>
              <a:off x="6516216" y="3340652"/>
              <a:ext cx="2232248" cy="1561654"/>
              <a:chOff x="6516216" y="3340652"/>
              <a:chExt cx="2232248" cy="1561654"/>
            </a:xfrm>
          </p:grpSpPr>
          <p:pic>
            <p:nvPicPr>
              <p:cNvPr id="16" name="Imagen 15"/>
              <p:cNvPicPr>
                <a:picLocks noChangeAspect="1"/>
              </p:cNvPicPr>
              <p:nvPr/>
            </p:nvPicPr>
            <p:blipFill rotWithShape="1">
              <a:blip r:embed="rId4" cstate="print">
                <a:extLst>
                  <a:ext uri="{28A0092B-C50C-407E-A947-70E740481C1C}">
                    <a14:useLocalDpi xmlns:a14="http://schemas.microsoft.com/office/drawing/2010/main"/>
                  </a:ext>
                </a:extLst>
              </a:blip>
              <a:srcRect r="-85"/>
              <a:stretch/>
            </p:blipFill>
            <p:spPr>
              <a:xfrm>
                <a:off x="6516216" y="3429000"/>
                <a:ext cx="2232248" cy="1473306"/>
              </a:xfrm>
              <a:prstGeom prst="rect">
                <a:avLst/>
              </a:prstGeom>
            </p:spPr>
          </p:pic>
          <p:sp>
            <p:nvSpPr>
              <p:cNvPr id="17" name="Rectángulo 16"/>
              <p:cNvSpPr/>
              <p:nvPr/>
            </p:nvSpPr>
            <p:spPr>
              <a:xfrm>
                <a:off x="8254776" y="3341440"/>
                <a:ext cx="453434" cy="1245660"/>
              </a:xfrm>
              <a:prstGeom prst="rect">
                <a:avLst/>
              </a:prstGeom>
              <a:solidFill>
                <a:srgbClr val="FFD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p:nvSpPr>
            <p:spPr>
              <a:xfrm>
                <a:off x="6557688" y="3340652"/>
                <a:ext cx="453434" cy="1245660"/>
              </a:xfrm>
              <a:prstGeom prst="rect">
                <a:avLst/>
              </a:prstGeom>
              <a:solidFill>
                <a:srgbClr val="FFD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3" name="CuadroTexto 12"/>
            <p:cNvSpPr txBox="1"/>
            <p:nvPr/>
          </p:nvSpPr>
          <p:spPr>
            <a:xfrm>
              <a:off x="6948264" y="4005065"/>
              <a:ext cx="1296144" cy="500138"/>
            </a:xfrm>
            <a:prstGeom prst="rect">
              <a:avLst/>
            </a:prstGeom>
            <a:noFill/>
          </p:spPr>
          <p:txBody>
            <a:bodyPr wrap="square" rtlCol="0">
              <a:spAutoFit/>
            </a:bodyPr>
            <a:lstStyle/>
            <a:p>
              <a:pPr algn="ctr"/>
              <a:r>
                <a:rPr lang="es-ES" sz="1000" b="1" dirty="0" smtClean="0">
                  <a:solidFill>
                    <a:schemeClr val="tx1"/>
                  </a:solidFill>
                </a:rPr>
                <a:t>QD-</a:t>
              </a:r>
              <a:r>
                <a:rPr lang="es-ES" sz="1000" b="1" dirty="0" err="1" smtClean="0">
                  <a:solidFill>
                    <a:schemeClr val="tx1"/>
                  </a:solidFill>
                </a:rPr>
                <a:t>solid</a:t>
              </a:r>
              <a:r>
                <a:rPr lang="es-ES" sz="1000" b="1" dirty="0" smtClean="0">
                  <a:solidFill>
                    <a:schemeClr val="tx1"/>
                  </a:solidFill>
                </a:rPr>
                <a:t> </a:t>
              </a:r>
            </a:p>
            <a:p>
              <a:pPr algn="ctr"/>
              <a:r>
                <a:rPr lang="es-ES" sz="1000" b="1" dirty="0" err="1" smtClean="0">
                  <a:solidFill>
                    <a:schemeClr val="tx1"/>
                  </a:solidFill>
                </a:rPr>
                <a:t>photodetector</a:t>
              </a:r>
              <a:endParaRPr lang="es-ES" sz="1000" b="1" dirty="0">
                <a:solidFill>
                  <a:schemeClr val="tx1"/>
                </a:solidFill>
              </a:endParaRPr>
            </a:p>
          </p:txBody>
        </p:sp>
        <p:sp>
          <p:nvSpPr>
            <p:cNvPr id="14" name="CuadroTexto 13"/>
            <p:cNvSpPr txBox="1"/>
            <p:nvPr/>
          </p:nvSpPr>
          <p:spPr>
            <a:xfrm>
              <a:off x="6606226" y="3645025"/>
              <a:ext cx="450050" cy="307776"/>
            </a:xfrm>
            <a:prstGeom prst="rect">
              <a:avLst/>
            </a:prstGeom>
            <a:noFill/>
          </p:spPr>
          <p:txBody>
            <a:bodyPr wrap="square" rtlCol="0">
              <a:spAutoFit/>
            </a:bodyPr>
            <a:lstStyle/>
            <a:p>
              <a:r>
                <a:rPr lang="es-ES" sz="1000" b="1" dirty="0" smtClean="0">
                  <a:solidFill>
                    <a:schemeClr val="tx1"/>
                  </a:solidFill>
                </a:rPr>
                <a:t>Au</a:t>
              </a:r>
              <a:endParaRPr lang="es-ES" sz="1000" b="1" dirty="0">
                <a:solidFill>
                  <a:schemeClr val="tx1"/>
                </a:solidFill>
              </a:endParaRPr>
            </a:p>
          </p:txBody>
        </p:sp>
        <p:sp>
          <p:nvSpPr>
            <p:cNvPr id="15" name="CuadroTexto 14"/>
            <p:cNvSpPr txBox="1"/>
            <p:nvPr/>
          </p:nvSpPr>
          <p:spPr>
            <a:xfrm>
              <a:off x="8270326" y="3656057"/>
              <a:ext cx="496139" cy="307776"/>
            </a:xfrm>
            <a:prstGeom prst="rect">
              <a:avLst/>
            </a:prstGeom>
            <a:noFill/>
          </p:spPr>
          <p:txBody>
            <a:bodyPr wrap="square" rtlCol="0">
              <a:spAutoFit/>
            </a:bodyPr>
            <a:lstStyle/>
            <a:p>
              <a:r>
                <a:rPr lang="es-ES" sz="1000" b="1" dirty="0" smtClean="0">
                  <a:solidFill>
                    <a:schemeClr val="tx1"/>
                  </a:solidFill>
                </a:rPr>
                <a:t>Au</a:t>
              </a:r>
              <a:endParaRPr lang="es-ES" sz="1000" b="1" dirty="0">
                <a:solidFill>
                  <a:schemeClr val="tx1"/>
                </a:solidFill>
              </a:endParaRPr>
            </a:p>
          </p:txBody>
        </p:sp>
      </p:grpSp>
      <p:pic>
        <p:nvPicPr>
          <p:cNvPr id="19" name="Imagen 18"/>
          <p:cNvPicPr>
            <a:picLocks noChangeAspect="1"/>
          </p:cNvPicPr>
          <p:nvPr/>
        </p:nvPicPr>
        <p:blipFill>
          <a:blip r:embed="rId5"/>
          <a:stretch>
            <a:fillRect/>
          </a:stretch>
        </p:blipFill>
        <p:spPr>
          <a:xfrm>
            <a:off x="251520" y="4221088"/>
            <a:ext cx="1302486" cy="1473200"/>
          </a:xfrm>
          <a:prstGeom prst="rect">
            <a:avLst/>
          </a:prstGeom>
        </p:spPr>
      </p:pic>
      <p:sp>
        <p:nvSpPr>
          <p:cNvPr id="20" name="Rectangle 7"/>
          <p:cNvSpPr>
            <a:spLocks noChangeArrowheads="1"/>
          </p:cNvSpPr>
          <p:nvPr/>
        </p:nvSpPr>
        <p:spPr bwMode="auto">
          <a:xfrm>
            <a:off x="-108520" y="3717032"/>
            <a:ext cx="2448272"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6213" indent="-176213" algn="ctr" eaLnBrk="0" hangingPunct="0">
              <a:lnSpc>
                <a:spcPct val="150000"/>
              </a:lnSpc>
            </a:pPr>
            <a:r>
              <a:rPr lang="es-ES" sz="1600" i="1" dirty="0" smtClean="0">
                <a:solidFill>
                  <a:srgbClr val="0000DD"/>
                </a:solidFill>
                <a:latin typeface="Calibri"/>
                <a:cs typeface="Calibri"/>
              </a:rPr>
              <a:t>UGENT: base </a:t>
            </a:r>
            <a:r>
              <a:rPr lang="es-ES" sz="1600" i="1" dirty="0" err="1" smtClean="0">
                <a:solidFill>
                  <a:srgbClr val="0000DD"/>
                </a:solidFill>
                <a:latin typeface="Calibri"/>
                <a:cs typeface="Calibri"/>
              </a:rPr>
              <a:t>materials</a:t>
            </a:r>
            <a:endParaRPr lang="de-DE" sz="1600" i="1" dirty="0">
              <a:solidFill>
                <a:srgbClr val="0000DD"/>
              </a:solidFill>
              <a:latin typeface="Calibri"/>
              <a:cs typeface="Calibri"/>
            </a:endParaRPr>
          </a:p>
        </p:txBody>
      </p:sp>
      <p:sp>
        <p:nvSpPr>
          <p:cNvPr id="21" name="Rectangle 7"/>
          <p:cNvSpPr>
            <a:spLocks noChangeArrowheads="1"/>
          </p:cNvSpPr>
          <p:nvPr/>
        </p:nvSpPr>
        <p:spPr bwMode="auto">
          <a:xfrm>
            <a:off x="2267744" y="5733256"/>
            <a:ext cx="3312368"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6213" indent="-176213" algn="ctr" eaLnBrk="0" hangingPunct="0">
              <a:lnSpc>
                <a:spcPct val="150000"/>
              </a:lnSpc>
            </a:pPr>
            <a:r>
              <a:rPr lang="es-ES" sz="1600" i="1" dirty="0" smtClean="0">
                <a:solidFill>
                  <a:srgbClr val="0000DD"/>
                </a:solidFill>
                <a:latin typeface="Calibri"/>
                <a:cs typeface="Calibri"/>
              </a:rPr>
              <a:t>UVEG: </a:t>
            </a:r>
            <a:r>
              <a:rPr lang="es-ES" sz="1600" i="1" dirty="0" err="1" smtClean="0">
                <a:solidFill>
                  <a:srgbClr val="0000DD"/>
                </a:solidFill>
                <a:latin typeface="Calibri"/>
                <a:cs typeface="Calibri"/>
              </a:rPr>
              <a:t>hybrid</a:t>
            </a:r>
            <a:r>
              <a:rPr lang="es-ES" sz="1600" i="1" dirty="0" smtClean="0">
                <a:solidFill>
                  <a:srgbClr val="0000DD"/>
                </a:solidFill>
                <a:latin typeface="Calibri"/>
                <a:cs typeface="Calibri"/>
              </a:rPr>
              <a:t> </a:t>
            </a:r>
            <a:r>
              <a:rPr lang="es-ES" sz="1600" i="1" dirty="0" err="1" smtClean="0">
                <a:solidFill>
                  <a:srgbClr val="0000DD"/>
                </a:solidFill>
                <a:latin typeface="Calibri"/>
                <a:cs typeface="Calibri"/>
              </a:rPr>
              <a:t>materials</a:t>
            </a:r>
            <a:r>
              <a:rPr lang="es-ES" sz="1600" i="1" dirty="0" smtClean="0">
                <a:solidFill>
                  <a:srgbClr val="0000DD"/>
                </a:solidFill>
                <a:latin typeface="Calibri"/>
                <a:cs typeface="Calibri"/>
              </a:rPr>
              <a:t> </a:t>
            </a:r>
            <a:r>
              <a:rPr lang="es-ES" sz="1600" i="1" dirty="0" err="1" smtClean="0">
                <a:solidFill>
                  <a:srgbClr val="0000DD"/>
                </a:solidFill>
                <a:latin typeface="Calibri"/>
                <a:cs typeface="Calibri"/>
              </a:rPr>
              <a:t>for</a:t>
            </a:r>
            <a:r>
              <a:rPr lang="es-ES" sz="1600" i="1" dirty="0" smtClean="0">
                <a:solidFill>
                  <a:srgbClr val="0000DD"/>
                </a:solidFill>
                <a:latin typeface="Calibri"/>
                <a:cs typeface="Calibri"/>
              </a:rPr>
              <a:t> PA and PD</a:t>
            </a:r>
            <a:endParaRPr lang="de-DE" sz="1600" i="1" dirty="0">
              <a:solidFill>
                <a:srgbClr val="0000DD"/>
              </a:solidFill>
              <a:latin typeface="Calibri"/>
              <a:cs typeface="Calibri"/>
            </a:endParaRPr>
          </a:p>
        </p:txBody>
      </p:sp>
      <p:pic>
        <p:nvPicPr>
          <p:cNvPr id="22" name="Imagen 21"/>
          <p:cNvPicPr>
            <a:picLocks noChangeAspect="1"/>
          </p:cNvPicPr>
          <p:nvPr/>
        </p:nvPicPr>
        <p:blipFill>
          <a:blip r:embed="rId6"/>
          <a:stretch>
            <a:fillRect/>
          </a:stretch>
        </p:blipFill>
        <p:spPr>
          <a:xfrm>
            <a:off x="6290016" y="4331816"/>
            <a:ext cx="2602464" cy="1329432"/>
          </a:xfrm>
          <a:prstGeom prst="rect">
            <a:avLst/>
          </a:prstGeom>
        </p:spPr>
      </p:pic>
      <p:sp>
        <p:nvSpPr>
          <p:cNvPr id="23" name="Rectangle 7"/>
          <p:cNvSpPr>
            <a:spLocks noChangeArrowheads="1"/>
          </p:cNvSpPr>
          <p:nvPr/>
        </p:nvSpPr>
        <p:spPr bwMode="auto">
          <a:xfrm>
            <a:off x="6012160" y="3717032"/>
            <a:ext cx="3024336"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6213" indent="-176213" algn="ctr" eaLnBrk="0" hangingPunct="0">
              <a:lnSpc>
                <a:spcPct val="150000"/>
              </a:lnSpc>
            </a:pPr>
            <a:r>
              <a:rPr lang="es-ES" sz="1600" i="1" dirty="0" smtClean="0">
                <a:solidFill>
                  <a:srgbClr val="0000DD"/>
                </a:solidFill>
                <a:latin typeface="Calibri"/>
                <a:cs typeface="Calibri"/>
              </a:rPr>
              <a:t>IMEC: PA </a:t>
            </a:r>
            <a:r>
              <a:rPr lang="es-ES" sz="1600" i="1" dirty="0" err="1" smtClean="0">
                <a:solidFill>
                  <a:srgbClr val="0000DD"/>
                </a:solidFill>
                <a:latin typeface="Calibri"/>
                <a:cs typeface="Calibri"/>
              </a:rPr>
              <a:t>with</a:t>
            </a:r>
            <a:r>
              <a:rPr lang="es-ES" sz="1600" i="1" dirty="0" smtClean="0">
                <a:solidFill>
                  <a:srgbClr val="0000DD"/>
                </a:solidFill>
                <a:latin typeface="Calibri"/>
                <a:cs typeface="Calibri"/>
              </a:rPr>
              <a:t> </a:t>
            </a:r>
            <a:r>
              <a:rPr lang="es-ES" sz="1600" i="1" dirty="0" err="1" smtClean="0">
                <a:solidFill>
                  <a:srgbClr val="0000DD"/>
                </a:solidFill>
                <a:latin typeface="Calibri"/>
                <a:cs typeface="Calibri"/>
              </a:rPr>
              <a:t>Electrical</a:t>
            </a:r>
            <a:r>
              <a:rPr lang="es-ES" sz="1600" i="1" dirty="0" smtClean="0">
                <a:solidFill>
                  <a:srgbClr val="0000DD"/>
                </a:solidFill>
                <a:latin typeface="Calibri"/>
                <a:cs typeface="Calibri"/>
              </a:rPr>
              <a:t> </a:t>
            </a:r>
            <a:r>
              <a:rPr lang="es-ES" sz="1600" i="1" dirty="0" err="1" smtClean="0">
                <a:solidFill>
                  <a:srgbClr val="0000DD"/>
                </a:solidFill>
                <a:latin typeface="Calibri"/>
                <a:cs typeface="Calibri"/>
              </a:rPr>
              <a:t>Injection</a:t>
            </a:r>
            <a:endParaRPr lang="de-DE" sz="1600" i="1" dirty="0">
              <a:solidFill>
                <a:srgbClr val="0000DD"/>
              </a:solidFill>
              <a:latin typeface="Calibri"/>
              <a:cs typeface="Calibri"/>
            </a:endParaRPr>
          </a:p>
        </p:txBody>
      </p:sp>
      <p:sp>
        <p:nvSpPr>
          <p:cNvPr id="24" name="Rectangle 7"/>
          <p:cNvSpPr>
            <a:spLocks noChangeArrowheads="1"/>
          </p:cNvSpPr>
          <p:nvPr/>
        </p:nvSpPr>
        <p:spPr bwMode="auto">
          <a:xfrm>
            <a:off x="2699792" y="3717032"/>
            <a:ext cx="2448272"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6213" indent="-176213" algn="ctr" eaLnBrk="0" hangingPunct="0">
              <a:lnSpc>
                <a:spcPct val="150000"/>
              </a:lnSpc>
            </a:pPr>
            <a:r>
              <a:rPr lang="es-ES" sz="1600" i="1" dirty="0" smtClean="0">
                <a:solidFill>
                  <a:srgbClr val="0000DD"/>
                </a:solidFill>
                <a:latin typeface="Calibri"/>
                <a:cs typeface="Calibri"/>
              </a:rPr>
              <a:t>AIT: PA </a:t>
            </a:r>
            <a:r>
              <a:rPr lang="es-ES" sz="1600" i="1" dirty="0" err="1" smtClean="0">
                <a:solidFill>
                  <a:srgbClr val="0000DD"/>
                </a:solidFill>
                <a:latin typeface="Calibri"/>
                <a:cs typeface="Calibri"/>
              </a:rPr>
              <a:t>Simulation</a:t>
            </a:r>
            <a:endParaRPr lang="de-DE" sz="1600" i="1" dirty="0">
              <a:solidFill>
                <a:srgbClr val="0000DD"/>
              </a:solidFill>
              <a:latin typeface="Calibri"/>
              <a:cs typeface="Calibri"/>
            </a:endParaRPr>
          </a:p>
        </p:txBody>
      </p:sp>
    </p:spTree>
    <p:extLst>
      <p:ext uri="{BB962C8B-B14F-4D97-AF65-F5344CB8AC3E}">
        <p14:creationId xmlns:p14="http://schemas.microsoft.com/office/powerpoint/2010/main" val="1892277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p:cNvGraphicFramePr>
            <a:graphicFrameLocks noChangeAspect="1"/>
          </p:cNvGraphicFramePr>
          <p:nvPr>
            <p:extLst>
              <p:ext uri="{D42A27DB-BD31-4B8C-83A1-F6EECF244321}">
                <p14:modId xmlns:p14="http://schemas.microsoft.com/office/powerpoint/2010/main" val="1916418356"/>
              </p:ext>
            </p:extLst>
          </p:nvPr>
        </p:nvGraphicFramePr>
        <p:xfrm>
          <a:off x="155575" y="1314450"/>
          <a:ext cx="8877300" cy="4635500"/>
        </p:xfrm>
        <a:graphic>
          <a:graphicData uri="http://schemas.openxmlformats.org/presentationml/2006/ole">
            <mc:AlternateContent xmlns:mc="http://schemas.openxmlformats.org/markup-compatibility/2006">
              <mc:Choice xmlns:v="urn:schemas-microsoft-com:vml" Requires="v">
                <p:oleObj spid="_x0000_s768030" name="Documento" r:id="rId5" imgW="8877300" imgH="4635500" progId="Word.Document.12">
                  <p:embed/>
                </p:oleObj>
              </mc:Choice>
              <mc:Fallback>
                <p:oleObj name="Documento" r:id="rId5" imgW="8877300" imgH="4635500" progId="Word.Document.12">
                  <p:embed/>
                  <p:pic>
                    <p:nvPicPr>
                      <p:cNvPr id="0" name=""/>
                      <p:cNvPicPr/>
                      <p:nvPr/>
                    </p:nvPicPr>
                    <p:blipFill>
                      <a:blip r:embed="rId6"/>
                      <a:stretch>
                        <a:fillRect/>
                      </a:stretch>
                    </p:blipFill>
                    <p:spPr>
                      <a:xfrm>
                        <a:off x="155575" y="1314450"/>
                        <a:ext cx="8877300" cy="4635500"/>
                      </a:xfrm>
                      <a:prstGeom prst="rect">
                        <a:avLst/>
                      </a:prstGeom>
                    </p:spPr>
                  </p:pic>
                </p:oleObj>
              </mc:Fallback>
            </mc:AlternateContent>
          </a:graphicData>
        </a:graphic>
      </p:graphicFrame>
      <p:sp>
        <p:nvSpPr>
          <p:cNvPr id="705538" name="Rectangle 2"/>
          <p:cNvSpPr>
            <a:spLocks noGrp="1" noChangeArrowheads="1"/>
          </p:cNvSpPr>
          <p:nvPr>
            <p:ph type="title" idx="4294967295"/>
          </p:nvPr>
        </p:nvSpPr>
        <p:spPr>
          <a:xfrm>
            <a:off x="179512" y="659160"/>
            <a:ext cx="6983412" cy="609600"/>
          </a:xfrm>
        </p:spPr>
        <p:txBody>
          <a:bodyPr/>
          <a:lstStyle/>
          <a:p>
            <a:r>
              <a:rPr lang="en-US" sz="2000" dirty="0" smtClean="0">
                <a:latin typeface="Arial" charset="0"/>
              </a:rPr>
              <a:t>3. Milestones and Deliverables</a:t>
            </a:r>
            <a:endParaRPr lang="en-US" sz="2000" dirty="0">
              <a:latin typeface="Arial" charset="0"/>
            </a:endParaRPr>
          </a:p>
        </p:txBody>
      </p:sp>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Tree>
    <p:extLst>
      <p:ext uri="{BB962C8B-B14F-4D97-AF65-F5344CB8AC3E}">
        <p14:creationId xmlns:p14="http://schemas.microsoft.com/office/powerpoint/2010/main" val="1771179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p:cNvGraphicFramePr>
            <a:graphicFrameLocks noChangeAspect="1"/>
          </p:cNvGraphicFramePr>
          <p:nvPr>
            <p:extLst>
              <p:ext uri="{D42A27DB-BD31-4B8C-83A1-F6EECF244321}">
                <p14:modId xmlns:p14="http://schemas.microsoft.com/office/powerpoint/2010/main" val="3949181732"/>
              </p:ext>
            </p:extLst>
          </p:nvPr>
        </p:nvGraphicFramePr>
        <p:xfrm>
          <a:off x="155575" y="2228850"/>
          <a:ext cx="8877300" cy="2806700"/>
        </p:xfrm>
        <a:graphic>
          <a:graphicData uri="http://schemas.openxmlformats.org/presentationml/2006/ole">
            <mc:AlternateContent xmlns:mc="http://schemas.openxmlformats.org/markup-compatibility/2006">
              <mc:Choice xmlns:v="urn:schemas-microsoft-com:vml" Requires="v">
                <p:oleObj spid="_x0000_s769054" name="Documento" r:id="rId5" imgW="8877300" imgH="2806700" progId="Word.Document.12">
                  <p:embed/>
                </p:oleObj>
              </mc:Choice>
              <mc:Fallback>
                <p:oleObj name="Documento" r:id="rId5" imgW="8877300" imgH="2806700" progId="Word.Document.12">
                  <p:embed/>
                  <p:pic>
                    <p:nvPicPr>
                      <p:cNvPr id="0" name=""/>
                      <p:cNvPicPr/>
                      <p:nvPr/>
                    </p:nvPicPr>
                    <p:blipFill>
                      <a:blip r:embed="rId6"/>
                      <a:stretch>
                        <a:fillRect/>
                      </a:stretch>
                    </p:blipFill>
                    <p:spPr>
                      <a:xfrm>
                        <a:off x="155575" y="2228850"/>
                        <a:ext cx="8877300" cy="2806700"/>
                      </a:xfrm>
                      <a:prstGeom prst="rect">
                        <a:avLst/>
                      </a:prstGeom>
                    </p:spPr>
                  </p:pic>
                </p:oleObj>
              </mc:Fallback>
            </mc:AlternateContent>
          </a:graphicData>
        </a:graphic>
      </p:graphicFrame>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6" name="Rectangle 2"/>
          <p:cNvSpPr txBox="1">
            <a:spLocks noChangeArrowheads="1"/>
          </p:cNvSpPr>
          <p:nvPr/>
        </p:nvSpPr>
        <p:spPr bwMode="auto">
          <a:xfrm>
            <a:off x="179512" y="65916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2000" smtClean="0">
                <a:latin typeface="Arial" charset="0"/>
              </a:rPr>
              <a:t>3. Milestones and Deliverables</a:t>
            </a:r>
            <a:endParaRPr lang="en-US" sz="2000" dirty="0">
              <a:latin typeface="Arial" charset="0"/>
            </a:endParaRPr>
          </a:p>
        </p:txBody>
      </p:sp>
    </p:spTree>
    <p:extLst>
      <p:ext uri="{BB962C8B-B14F-4D97-AF65-F5344CB8AC3E}">
        <p14:creationId xmlns:p14="http://schemas.microsoft.com/office/powerpoint/2010/main" val="5970496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idx="4294967295"/>
          </p:nvPr>
        </p:nvSpPr>
        <p:spPr>
          <a:xfrm>
            <a:off x="179512" y="803176"/>
            <a:ext cx="6983412" cy="609600"/>
          </a:xfrm>
        </p:spPr>
        <p:txBody>
          <a:bodyPr/>
          <a:lstStyle/>
          <a:p>
            <a:pPr eaLnBrk="1" hangingPunct="1">
              <a:lnSpc>
                <a:spcPct val="100000"/>
              </a:lnSpc>
              <a:spcAft>
                <a:spcPct val="20000"/>
              </a:spcAft>
            </a:pPr>
            <a:r>
              <a:rPr lang="en-US" sz="2000" dirty="0">
                <a:latin typeface="Arial" charset="0"/>
              </a:rPr>
              <a:t>4</a:t>
            </a:r>
            <a:r>
              <a:rPr lang="en-US" sz="2000" dirty="0" smtClean="0">
                <a:latin typeface="Arial" charset="0"/>
              </a:rPr>
              <a:t>. </a:t>
            </a:r>
            <a:r>
              <a:rPr lang="en-US" sz="2000" dirty="0"/>
              <a:t>Status of Work: Achievements.</a:t>
            </a:r>
          </a:p>
        </p:txBody>
      </p:sp>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4" name="Rectángulo 3"/>
          <p:cNvSpPr/>
          <p:nvPr/>
        </p:nvSpPr>
        <p:spPr>
          <a:xfrm>
            <a:off x="1403648" y="1484784"/>
            <a:ext cx="4680520" cy="307777"/>
          </a:xfrm>
          <a:prstGeom prst="rect">
            <a:avLst/>
          </a:prstGeom>
        </p:spPr>
        <p:txBody>
          <a:bodyPr wrap="square">
            <a:spAutoFit/>
          </a:bodyPr>
          <a:lstStyle/>
          <a:p>
            <a:r>
              <a:rPr lang="es-ES" sz="1400" b="0" dirty="0" err="1">
                <a:solidFill>
                  <a:srgbClr val="0000DD"/>
                </a:solidFill>
              </a:rPr>
              <a:t>Task</a:t>
            </a:r>
            <a:r>
              <a:rPr lang="es-ES" sz="1400" b="0" dirty="0">
                <a:solidFill>
                  <a:srgbClr val="0000DD"/>
                </a:solidFill>
              </a:rPr>
              <a:t> 4.1 </a:t>
            </a:r>
            <a:r>
              <a:rPr lang="es-ES" sz="1400" b="0" dirty="0" err="1">
                <a:solidFill>
                  <a:srgbClr val="0000DD"/>
                </a:solidFill>
              </a:rPr>
              <a:t>Design</a:t>
            </a:r>
            <a:r>
              <a:rPr lang="es-ES" sz="1400" b="0" dirty="0">
                <a:solidFill>
                  <a:srgbClr val="0000DD"/>
                </a:solidFill>
              </a:rPr>
              <a:t> and </a:t>
            </a:r>
            <a:r>
              <a:rPr lang="es-ES" sz="1400" b="0" dirty="0" err="1">
                <a:solidFill>
                  <a:srgbClr val="0000DD"/>
                </a:solidFill>
              </a:rPr>
              <a:t>modeling</a:t>
            </a:r>
            <a:r>
              <a:rPr lang="es-ES" sz="1400" b="0" dirty="0">
                <a:solidFill>
                  <a:srgbClr val="0000DD"/>
                </a:solidFill>
              </a:rPr>
              <a:t> of </a:t>
            </a:r>
            <a:r>
              <a:rPr lang="es-ES" sz="1400" b="0" dirty="0" err="1">
                <a:solidFill>
                  <a:srgbClr val="0000DD"/>
                </a:solidFill>
              </a:rPr>
              <a:t>plasmonic</a:t>
            </a:r>
            <a:r>
              <a:rPr lang="es-ES" sz="1400" b="0" dirty="0">
                <a:solidFill>
                  <a:srgbClr val="0000DD"/>
                </a:solidFill>
              </a:rPr>
              <a:t> pre-</a:t>
            </a:r>
            <a:r>
              <a:rPr lang="es-ES" sz="1400" b="0" dirty="0" err="1">
                <a:solidFill>
                  <a:srgbClr val="0000DD"/>
                </a:solidFill>
              </a:rPr>
              <a:t>amplifier</a:t>
            </a:r>
            <a:endParaRPr lang="es-ES" sz="1400" dirty="0">
              <a:solidFill>
                <a:srgbClr val="0000DD"/>
              </a:solidFill>
            </a:endParaRPr>
          </a:p>
        </p:txBody>
      </p:sp>
      <p:pic>
        <p:nvPicPr>
          <p:cNvPr id="8" name="Imagen 7"/>
          <p:cNvPicPr/>
          <p:nvPr/>
        </p:nvPicPr>
        <p:blipFill>
          <a:blip r:embed="rId3" cstate="print"/>
          <a:srcRect/>
          <a:stretch>
            <a:fillRect/>
          </a:stretch>
        </p:blipFill>
        <p:spPr bwMode="auto">
          <a:xfrm>
            <a:off x="827584" y="1988840"/>
            <a:ext cx="1800225" cy="1209675"/>
          </a:xfrm>
          <a:prstGeom prst="rect">
            <a:avLst/>
          </a:prstGeom>
          <a:noFill/>
          <a:ln w="9525">
            <a:noFill/>
            <a:miter lim="800000"/>
            <a:headEnd/>
            <a:tailEnd/>
          </a:ln>
        </p:spPr>
      </p:pic>
      <p:pic>
        <p:nvPicPr>
          <p:cNvPr id="10" name="Imagen 9"/>
          <p:cNvPicPr/>
          <p:nvPr/>
        </p:nvPicPr>
        <p:blipFill>
          <a:blip r:embed="rId4" cstate="print"/>
          <a:srcRect/>
          <a:stretch>
            <a:fillRect/>
          </a:stretch>
        </p:blipFill>
        <p:spPr bwMode="auto">
          <a:xfrm>
            <a:off x="3203848" y="1988840"/>
            <a:ext cx="1800225" cy="1428750"/>
          </a:xfrm>
          <a:prstGeom prst="rect">
            <a:avLst/>
          </a:prstGeom>
          <a:noFill/>
          <a:ln w="9525">
            <a:noFill/>
            <a:miter lim="800000"/>
            <a:headEnd/>
            <a:tailEnd/>
          </a:ln>
        </p:spPr>
      </p:pic>
      <p:pic>
        <p:nvPicPr>
          <p:cNvPr id="11" name="Imagen 10"/>
          <p:cNvPicPr/>
          <p:nvPr/>
        </p:nvPicPr>
        <p:blipFill>
          <a:blip r:embed="rId5"/>
          <a:srcRect/>
          <a:stretch>
            <a:fillRect/>
          </a:stretch>
        </p:blipFill>
        <p:spPr bwMode="auto">
          <a:xfrm>
            <a:off x="323528" y="3140968"/>
            <a:ext cx="2664296" cy="1872208"/>
          </a:xfrm>
          <a:prstGeom prst="rect">
            <a:avLst/>
          </a:prstGeom>
          <a:noFill/>
          <a:ln w="9525">
            <a:noFill/>
            <a:miter lim="800000"/>
            <a:headEnd/>
            <a:tailEnd/>
          </a:ln>
        </p:spPr>
      </p:pic>
      <p:pic>
        <p:nvPicPr>
          <p:cNvPr id="13" name="Imagen 12"/>
          <p:cNvPicPr/>
          <p:nvPr/>
        </p:nvPicPr>
        <p:blipFill rotWithShape="1">
          <a:blip r:embed="rId6" cstate="print"/>
          <a:srcRect t="7783" b="5912"/>
          <a:stretch/>
        </p:blipFill>
        <p:spPr bwMode="auto">
          <a:xfrm>
            <a:off x="5945956" y="2132856"/>
            <a:ext cx="2730500" cy="1756410"/>
          </a:xfrm>
          <a:prstGeom prst="rect">
            <a:avLst/>
          </a:prstGeom>
          <a:noFill/>
          <a:ln>
            <a:noFill/>
          </a:ln>
          <a:extLst>
            <a:ext uri="{53640926-AAD7-44d8-BBD7-CCE9431645EC}">
              <a14:shadowObscured xmlns:a14="http://schemas.microsoft.com/office/drawing/2010/main"/>
            </a:ext>
          </a:extLst>
        </p:spPr>
      </p:pic>
      <p:pic>
        <p:nvPicPr>
          <p:cNvPr id="14" name="Imagen 13"/>
          <p:cNvPicPr/>
          <p:nvPr/>
        </p:nvPicPr>
        <p:blipFill rotWithShape="1">
          <a:blip r:embed="rId7" cstate="print"/>
          <a:srcRect t="11601" b="3961"/>
          <a:stretch/>
        </p:blipFill>
        <p:spPr bwMode="auto">
          <a:xfrm>
            <a:off x="3214171" y="3789040"/>
            <a:ext cx="2258437" cy="1656184"/>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5940152" y="3861048"/>
            <a:ext cx="3024336" cy="1200328"/>
          </a:xfrm>
          <a:prstGeom prst="rect">
            <a:avLst/>
          </a:prstGeom>
        </p:spPr>
        <p:txBody>
          <a:bodyPr wrap="square">
            <a:spAutoFit/>
          </a:bodyPr>
          <a:lstStyle/>
          <a:p>
            <a:r>
              <a:rPr lang="en-US" sz="1000" b="0" dirty="0"/>
              <a:t>Real part of the effective refractive index (symbols</a:t>
            </a:r>
            <a:r>
              <a:rPr lang="en-US" sz="1000" b="0" dirty="0" smtClean="0"/>
              <a:t>) in a symmetric PA structure as </a:t>
            </a:r>
            <a:r>
              <a:rPr lang="en-US" sz="1000" b="0" dirty="0"/>
              <a:t>a function of the </a:t>
            </a:r>
            <a:r>
              <a:rPr lang="en-US" sz="1000" b="0" dirty="0" smtClean="0"/>
              <a:t>thickness (</a:t>
            </a:r>
            <a:r>
              <a:rPr lang="en-US" sz="1000" b="0" i="1" dirty="0" smtClean="0"/>
              <a:t>d=d</a:t>
            </a:r>
            <a:r>
              <a:rPr lang="en-US" sz="1000" b="0" i="1" baseline="-25000" dirty="0" smtClean="0"/>
              <a:t>1</a:t>
            </a:r>
            <a:r>
              <a:rPr lang="en-US" sz="1000" b="0" i="1" dirty="0" smtClean="0"/>
              <a:t>=d</a:t>
            </a:r>
            <a:r>
              <a:rPr lang="en-US" sz="1000" b="0" i="1" baseline="-25000" dirty="0" smtClean="0"/>
              <a:t>2</a:t>
            </a:r>
            <a:r>
              <a:rPr lang="en-US" sz="1000" b="0" dirty="0" smtClean="0"/>
              <a:t> and </a:t>
            </a:r>
            <a:r>
              <a:rPr lang="en-US" sz="1000" b="0" i="1" dirty="0" smtClean="0"/>
              <a:t>t = 30 nm</a:t>
            </a:r>
            <a:r>
              <a:rPr lang="en-US" sz="1000" b="0" dirty="0" smtClean="0"/>
              <a:t>). </a:t>
            </a:r>
          </a:p>
          <a:p>
            <a:endParaRPr lang="en-US" sz="1400" b="0" dirty="0"/>
          </a:p>
          <a:p>
            <a:r>
              <a:rPr lang="en-US" sz="1400" b="0" dirty="0" smtClean="0"/>
              <a:t>Above 3 </a:t>
            </a:r>
            <a:r>
              <a:rPr lang="en-US" sz="1400" b="0" dirty="0" smtClean="0">
                <a:latin typeface="Symbol" charset="2"/>
                <a:cs typeface="Symbol" charset="2"/>
              </a:rPr>
              <a:t>m</a:t>
            </a:r>
            <a:r>
              <a:rPr lang="en-US" sz="1400" b="0" dirty="0" smtClean="0"/>
              <a:t>m appear higher order TM modes.</a:t>
            </a:r>
            <a:endParaRPr lang="es-ES" sz="1400" b="0" dirty="0"/>
          </a:p>
        </p:txBody>
      </p:sp>
      <p:sp>
        <p:nvSpPr>
          <p:cNvPr id="15" name="Rectángulo 14"/>
          <p:cNvSpPr/>
          <p:nvPr/>
        </p:nvSpPr>
        <p:spPr>
          <a:xfrm>
            <a:off x="3240360" y="5498068"/>
            <a:ext cx="2339752" cy="523220"/>
          </a:xfrm>
          <a:prstGeom prst="rect">
            <a:avLst/>
          </a:prstGeom>
        </p:spPr>
        <p:txBody>
          <a:bodyPr wrap="square">
            <a:spAutoFit/>
          </a:bodyPr>
          <a:lstStyle/>
          <a:p>
            <a:r>
              <a:rPr lang="en-US" sz="1400" b="0" dirty="0"/>
              <a:t>LR-SPP mode distribution </a:t>
            </a:r>
            <a:r>
              <a:rPr lang="en-US" sz="1400" b="0" dirty="0" smtClean="0"/>
              <a:t>extends ≈ 5 </a:t>
            </a:r>
            <a:r>
              <a:rPr lang="en-US" sz="1400" b="0" dirty="0" smtClean="0">
                <a:latin typeface="Symbol" charset="2"/>
                <a:cs typeface="Symbol" charset="2"/>
              </a:rPr>
              <a:t>m</a:t>
            </a:r>
            <a:r>
              <a:rPr lang="en-US" sz="1400" b="0" dirty="0" smtClean="0"/>
              <a:t>m  </a:t>
            </a:r>
            <a:endParaRPr lang="es-ES" sz="1400" b="0" dirty="0"/>
          </a:p>
        </p:txBody>
      </p:sp>
      <p:sp>
        <p:nvSpPr>
          <p:cNvPr id="17" name="Rectángulo 16"/>
          <p:cNvSpPr/>
          <p:nvPr/>
        </p:nvSpPr>
        <p:spPr>
          <a:xfrm>
            <a:off x="539552" y="4941168"/>
            <a:ext cx="2448272" cy="738664"/>
          </a:xfrm>
          <a:prstGeom prst="rect">
            <a:avLst/>
          </a:prstGeom>
        </p:spPr>
        <p:txBody>
          <a:bodyPr wrap="square">
            <a:spAutoFit/>
          </a:bodyPr>
          <a:lstStyle/>
          <a:p>
            <a:r>
              <a:rPr lang="en-US" sz="1400" b="0" dirty="0" smtClean="0"/>
              <a:t>Interplay between LR</a:t>
            </a:r>
            <a:r>
              <a:rPr lang="en-US" sz="1400" b="0" dirty="0"/>
              <a:t>-SPP mode </a:t>
            </a:r>
            <a:r>
              <a:rPr lang="en-US" sz="1400" b="0" dirty="0" smtClean="0"/>
              <a:t>confinement and propagation length</a:t>
            </a:r>
            <a:endParaRPr lang="es-ES" sz="1400" b="0" dirty="0"/>
          </a:p>
        </p:txBody>
      </p:sp>
    </p:spTree>
    <p:extLst>
      <p:ext uri="{BB962C8B-B14F-4D97-AF65-F5344CB8AC3E}">
        <p14:creationId xmlns:p14="http://schemas.microsoft.com/office/powerpoint/2010/main" val="42535226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stretch>
            <a:fillRect/>
          </a:stretch>
        </p:blipFill>
        <p:spPr>
          <a:xfrm>
            <a:off x="6594457" y="3861048"/>
            <a:ext cx="2442039" cy="2088232"/>
          </a:xfrm>
          <a:prstGeom prst="rect">
            <a:avLst/>
          </a:prstGeom>
        </p:spPr>
      </p:pic>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pic>
        <p:nvPicPr>
          <p:cNvPr id="2" name="Imagen 1"/>
          <p:cNvPicPr>
            <a:picLocks noChangeAspect="1"/>
          </p:cNvPicPr>
          <p:nvPr/>
        </p:nvPicPr>
        <p:blipFill>
          <a:blip r:embed="rId4"/>
          <a:stretch>
            <a:fillRect/>
          </a:stretch>
        </p:blipFill>
        <p:spPr>
          <a:xfrm>
            <a:off x="395536" y="1844824"/>
            <a:ext cx="8064896" cy="1704626"/>
          </a:xfrm>
          <a:prstGeom prst="rect">
            <a:avLst/>
          </a:prstGeom>
        </p:spPr>
      </p:pic>
      <p:sp>
        <p:nvSpPr>
          <p:cNvPr id="3" name="Rectángulo 2"/>
          <p:cNvSpPr/>
          <p:nvPr/>
        </p:nvSpPr>
        <p:spPr>
          <a:xfrm>
            <a:off x="467544" y="3573016"/>
            <a:ext cx="8064896" cy="461665"/>
          </a:xfrm>
          <a:prstGeom prst="rect">
            <a:avLst/>
          </a:prstGeom>
        </p:spPr>
        <p:txBody>
          <a:bodyPr wrap="square">
            <a:spAutoFit/>
          </a:bodyPr>
          <a:lstStyle/>
          <a:p>
            <a:r>
              <a:rPr lang="es-ES" sz="1200" dirty="0" smtClean="0"/>
              <a:t>CATIONIC EXCHANGE PROCEDURE</a:t>
            </a:r>
            <a:r>
              <a:rPr lang="es-ES" sz="1200" b="0" dirty="0" smtClean="0"/>
              <a:t>: 1) </a:t>
            </a:r>
            <a:r>
              <a:rPr lang="es-ES" sz="1200" b="0" dirty="0" err="1"/>
              <a:t>CdS</a:t>
            </a:r>
            <a:r>
              <a:rPr lang="es-ES" sz="1200" b="0" dirty="0"/>
              <a:t> </a:t>
            </a:r>
            <a:r>
              <a:rPr lang="es-ES" sz="1200" b="0" dirty="0" err="1" smtClean="0"/>
              <a:t>initial</a:t>
            </a:r>
            <a:r>
              <a:rPr lang="es-ES" sz="1200" b="0" dirty="0" smtClean="0"/>
              <a:t> </a:t>
            </a:r>
            <a:r>
              <a:rPr lang="es-ES" sz="1200" b="0" dirty="0" err="1" smtClean="0"/>
              <a:t>rods</a:t>
            </a:r>
            <a:r>
              <a:rPr lang="es-ES" sz="1200" b="0" dirty="0" smtClean="0"/>
              <a:t>, 2) Cu</a:t>
            </a:r>
            <a:r>
              <a:rPr lang="es-ES" sz="1200" b="0" baseline="-25000" dirty="0" smtClean="0"/>
              <a:t>2</a:t>
            </a:r>
            <a:r>
              <a:rPr lang="es-ES" sz="1200" b="0" dirty="0" smtClean="0"/>
              <a:t>S </a:t>
            </a:r>
            <a:r>
              <a:rPr lang="es-ES" sz="1200" b="0" dirty="0" err="1"/>
              <a:t>rods</a:t>
            </a:r>
            <a:r>
              <a:rPr lang="es-ES" sz="1200" b="0" dirty="0"/>
              <a:t>. </a:t>
            </a:r>
            <a:r>
              <a:rPr lang="es-ES" sz="1200" b="0" dirty="0" err="1"/>
              <a:t>Scale</a:t>
            </a:r>
            <a:r>
              <a:rPr lang="es-ES" sz="1200" b="0" dirty="0"/>
              <a:t> bar 20 </a:t>
            </a:r>
            <a:r>
              <a:rPr lang="es-ES" sz="1200" b="0" dirty="0" err="1" smtClean="0"/>
              <a:t>nm</a:t>
            </a:r>
            <a:r>
              <a:rPr lang="es-ES" sz="1200" b="0" dirty="0" smtClean="0"/>
              <a:t>, 3) </a:t>
            </a:r>
            <a:r>
              <a:rPr lang="es-ES" sz="1200" b="0" dirty="0" err="1"/>
              <a:t>PbS</a:t>
            </a:r>
            <a:r>
              <a:rPr lang="es-ES" sz="1200" b="0" dirty="0"/>
              <a:t> </a:t>
            </a:r>
            <a:r>
              <a:rPr lang="es-ES" sz="1200" b="0" dirty="0" err="1"/>
              <a:t>rods</a:t>
            </a:r>
            <a:r>
              <a:rPr lang="es-ES" sz="1200" b="0" dirty="0"/>
              <a:t>. </a:t>
            </a:r>
            <a:r>
              <a:rPr lang="es-ES" sz="1200" b="0" dirty="0" err="1"/>
              <a:t>Scale</a:t>
            </a:r>
            <a:r>
              <a:rPr lang="es-ES" sz="1200" b="0" dirty="0"/>
              <a:t> bar 20 </a:t>
            </a:r>
            <a:r>
              <a:rPr lang="es-ES" sz="1200" b="0" dirty="0" err="1" smtClean="0"/>
              <a:t>nm</a:t>
            </a:r>
            <a:r>
              <a:rPr lang="es-ES" sz="1200" b="0" dirty="0" smtClean="0"/>
              <a:t>, 4) </a:t>
            </a:r>
            <a:r>
              <a:rPr lang="es-ES" sz="1200" b="0" dirty="0" err="1"/>
              <a:t>PbS</a:t>
            </a:r>
            <a:r>
              <a:rPr lang="es-ES" sz="1200" b="0" dirty="0"/>
              <a:t>/</a:t>
            </a:r>
            <a:r>
              <a:rPr lang="es-ES" sz="1200" b="0" dirty="0" err="1"/>
              <a:t>CdS</a:t>
            </a:r>
            <a:r>
              <a:rPr lang="es-ES" sz="1200" b="0" dirty="0"/>
              <a:t> </a:t>
            </a:r>
            <a:r>
              <a:rPr lang="es-ES" sz="1200" b="0" dirty="0" err="1" smtClean="0"/>
              <a:t>rods</a:t>
            </a:r>
            <a:r>
              <a:rPr lang="es-ES" sz="1200" b="0" dirty="0" smtClean="0"/>
              <a:t> (</a:t>
            </a:r>
            <a:r>
              <a:rPr lang="es-ES" sz="1200" b="0" dirty="0" err="1" smtClean="0"/>
              <a:t>scale</a:t>
            </a:r>
            <a:r>
              <a:rPr lang="es-ES" sz="1200" b="0" dirty="0" smtClean="0"/>
              <a:t> bar 5 </a:t>
            </a:r>
            <a:r>
              <a:rPr lang="es-ES" sz="1200" b="0" dirty="0" err="1" smtClean="0"/>
              <a:t>nm</a:t>
            </a:r>
            <a:r>
              <a:rPr lang="es-ES" sz="1200" b="0" dirty="0" smtClean="0"/>
              <a:t>).</a:t>
            </a:r>
            <a:endParaRPr lang="es-ES" sz="1200" dirty="0"/>
          </a:p>
        </p:txBody>
      </p:sp>
      <p:sp>
        <p:nvSpPr>
          <p:cNvPr id="4" name="Rectángulo 3"/>
          <p:cNvSpPr/>
          <p:nvPr/>
        </p:nvSpPr>
        <p:spPr>
          <a:xfrm>
            <a:off x="683568" y="1412776"/>
            <a:ext cx="8244408" cy="307777"/>
          </a:xfrm>
          <a:prstGeom prst="rect">
            <a:avLst/>
          </a:prstGeom>
        </p:spPr>
        <p:txBody>
          <a:bodyPr wrap="square">
            <a:spAutoFit/>
          </a:bodyPr>
          <a:lstStyle/>
          <a:p>
            <a:r>
              <a:rPr lang="es-ES" sz="1400" b="0" dirty="0" err="1">
                <a:solidFill>
                  <a:srgbClr val="0000DD"/>
                </a:solidFill>
              </a:rPr>
              <a:t>Task</a:t>
            </a:r>
            <a:r>
              <a:rPr lang="es-ES" sz="1400" b="0" dirty="0">
                <a:solidFill>
                  <a:srgbClr val="0000DD"/>
                </a:solidFill>
              </a:rPr>
              <a:t> </a:t>
            </a:r>
            <a:r>
              <a:rPr lang="es-ES" sz="1400" b="0" dirty="0" smtClean="0">
                <a:solidFill>
                  <a:srgbClr val="0000DD"/>
                </a:solidFill>
              </a:rPr>
              <a:t>4.3 </a:t>
            </a:r>
            <a:r>
              <a:rPr lang="es-ES" sz="1400" b="0" dirty="0" err="1">
                <a:solidFill>
                  <a:srgbClr val="0000DD"/>
                </a:solidFill>
              </a:rPr>
              <a:t>Colloidal</a:t>
            </a:r>
            <a:r>
              <a:rPr lang="es-ES" sz="1400" b="0" dirty="0">
                <a:solidFill>
                  <a:srgbClr val="0000DD"/>
                </a:solidFill>
              </a:rPr>
              <a:t> quantum </a:t>
            </a:r>
            <a:r>
              <a:rPr lang="es-ES" sz="1400" b="0" dirty="0" err="1">
                <a:solidFill>
                  <a:srgbClr val="0000DD"/>
                </a:solidFill>
              </a:rPr>
              <a:t>dots</a:t>
            </a:r>
            <a:r>
              <a:rPr lang="es-ES" sz="1400" b="0" dirty="0">
                <a:solidFill>
                  <a:srgbClr val="0000DD"/>
                </a:solidFill>
              </a:rPr>
              <a:t> </a:t>
            </a:r>
            <a:r>
              <a:rPr lang="es-ES" sz="1400" b="0" dirty="0" err="1">
                <a:solidFill>
                  <a:srgbClr val="0000DD"/>
                </a:solidFill>
              </a:rPr>
              <a:t>with</a:t>
            </a:r>
            <a:r>
              <a:rPr lang="es-ES" sz="1400" b="0" dirty="0">
                <a:solidFill>
                  <a:srgbClr val="0000DD"/>
                </a:solidFill>
              </a:rPr>
              <a:t> </a:t>
            </a:r>
            <a:r>
              <a:rPr lang="es-ES" sz="1400" b="0" dirty="0" err="1">
                <a:solidFill>
                  <a:srgbClr val="0000DD"/>
                </a:solidFill>
              </a:rPr>
              <a:t>optimized</a:t>
            </a:r>
            <a:r>
              <a:rPr lang="es-ES" sz="1400" b="0" dirty="0">
                <a:solidFill>
                  <a:srgbClr val="0000DD"/>
                </a:solidFill>
              </a:rPr>
              <a:t> </a:t>
            </a:r>
            <a:r>
              <a:rPr lang="es-ES" sz="1400" b="0" dirty="0" err="1">
                <a:solidFill>
                  <a:srgbClr val="0000DD"/>
                </a:solidFill>
              </a:rPr>
              <a:t>gain</a:t>
            </a:r>
            <a:r>
              <a:rPr lang="es-ES" sz="1400" b="0" dirty="0">
                <a:solidFill>
                  <a:srgbClr val="0000DD"/>
                </a:solidFill>
              </a:rPr>
              <a:t> and </a:t>
            </a:r>
            <a:r>
              <a:rPr lang="es-ES" sz="1400" b="0" dirty="0" err="1">
                <a:solidFill>
                  <a:srgbClr val="0000DD"/>
                </a:solidFill>
              </a:rPr>
              <a:t>electrical</a:t>
            </a:r>
            <a:r>
              <a:rPr lang="es-ES" sz="1400" b="0" dirty="0">
                <a:solidFill>
                  <a:srgbClr val="0000DD"/>
                </a:solidFill>
              </a:rPr>
              <a:t> </a:t>
            </a:r>
            <a:r>
              <a:rPr lang="es-ES" sz="1400" b="0" dirty="0" err="1">
                <a:solidFill>
                  <a:srgbClr val="0000DD"/>
                </a:solidFill>
              </a:rPr>
              <a:t>injection</a:t>
            </a:r>
            <a:r>
              <a:rPr lang="es-ES" sz="1400" b="0" dirty="0">
                <a:solidFill>
                  <a:srgbClr val="0000DD"/>
                </a:solidFill>
              </a:rPr>
              <a:t> </a:t>
            </a:r>
            <a:r>
              <a:rPr lang="es-ES" sz="1400" b="0" dirty="0" err="1" smtClean="0">
                <a:solidFill>
                  <a:srgbClr val="0000DD"/>
                </a:solidFill>
              </a:rPr>
              <a:t>scheme</a:t>
            </a:r>
            <a:r>
              <a:rPr lang="es-ES" sz="1400" b="0" dirty="0" smtClean="0">
                <a:solidFill>
                  <a:srgbClr val="0000DD"/>
                </a:solidFill>
              </a:rPr>
              <a:t>: </a:t>
            </a:r>
            <a:r>
              <a:rPr lang="es-ES" sz="1400" i="1" dirty="0" smtClean="0">
                <a:solidFill>
                  <a:srgbClr val="0000DD"/>
                </a:solidFill>
              </a:rPr>
              <a:t>MATERIALS</a:t>
            </a:r>
            <a:endParaRPr lang="es-ES" sz="1400" i="1" dirty="0">
              <a:solidFill>
                <a:srgbClr val="0000DD"/>
              </a:solidFill>
            </a:endParaRPr>
          </a:p>
        </p:txBody>
      </p:sp>
      <p:grpSp>
        <p:nvGrpSpPr>
          <p:cNvPr id="8" name="Agrupar 7"/>
          <p:cNvGrpSpPr/>
          <p:nvPr/>
        </p:nvGrpSpPr>
        <p:grpSpPr>
          <a:xfrm>
            <a:off x="251520" y="4005064"/>
            <a:ext cx="1626788" cy="1633240"/>
            <a:chOff x="1043608" y="4293096"/>
            <a:chExt cx="1626788" cy="1633240"/>
          </a:xfrm>
        </p:grpSpPr>
        <p:pic>
          <p:nvPicPr>
            <p:cNvPr id="6" name="Imagen 5"/>
            <p:cNvPicPr>
              <a:picLocks noChangeAspect="1"/>
            </p:cNvPicPr>
            <p:nvPr/>
          </p:nvPicPr>
          <p:blipFill>
            <a:blip r:embed="rId5"/>
            <a:stretch>
              <a:fillRect/>
            </a:stretch>
          </p:blipFill>
          <p:spPr>
            <a:xfrm>
              <a:off x="1115616" y="4365104"/>
              <a:ext cx="1554780" cy="1561232"/>
            </a:xfrm>
            <a:prstGeom prst="rect">
              <a:avLst/>
            </a:prstGeom>
          </p:spPr>
        </p:pic>
        <p:sp>
          <p:nvSpPr>
            <p:cNvPr id="7" name="Rectángulo 6"/>
            <p:cNvSpPr/>
            <p:nvPr/>
          </p:nvSpPr>
          <p:spPr bwMode="auto">
            <a:xfrm>
              <a:off x="1043608" y="4293096"/>
              <a:ext cx="288032" cy="288032"/>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s-ES" sz="2000" b="0" i="0" u="none" strike="noStrike" cap="none" normalizeH="0" baseline="0" smtClean="0">
                <a:ln>
                  <a:noFill/>
                </a:ln>
                <a:solidFill>
                  <a:schemeClr val="tx1"/>
                </a:solidFill>
                <a:effectLst/>
                <a:latin typeface="Arial" charset="0"/>
              </a:endParaRPr>
            </a:p>
          </p:txBody>
        </p:sp>
      </p:grpSp>
      <p:grpSp>
        <p:nvGrpSpPr>
          <p:cNvPr id="10" name="Agrupar 9"/>
          <p:cNvGrpSpPr/>
          <p:nvPr/>
        </p:nvGrpSpPr>
        <p:grpSpPr>
          <a:xfrm>
            <a:off x="1763688" y="4005064"/>
            <a:ext cx="1584176" cy="1728192"/>
            <a:chOff x="2699792" y="4293096"/>
            <a:chExt cx="1512168" cy="1628924"/>
          </a:xfrm>
        </p:grpSpPr>
        <p:pic>
          <p:nvPicPr>
            <p:cNvPr id="9" name="Imagen 8"/>
            <p:cNvPicPr>
              <a:picLocks noChangeAspect="1"/>
            </p:cNvPicPr>
            <p:nvPr/>
          </p:nvPicPr>
          <p:blipFill>
            <a:blip r:embed="rId6"/>
            <a:stretch>
              <a:fillRect/>
            </a:stretch>
          </p:blipFill>
          <p:spPr>
            <a:xfrm>
              <a:off x="2843808" y="4423568"/>
              <a:ext cx="1368152" cy="1498452"/>
            </a:xfrm>
            <a:prstGeom prst="rect">
              <a:avLst/>
            </a:prstGeom>
          </p:spPr>
        </p:pic>
        <p:sp>
          <p:nvSpPr>
            <p:cNvPr id="11" name="Rectángulo 10"/>
            <p:cNvSpPr/>
            <p:nvPr/>
          </p:nvSpPr>
          <p:spPr bwMode="auto">
            <a:xfrm>
              <a:off x="2699792" y="4293096"/>
              <a:ext cx="288032" cy="288032"/>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s-ES" sz="2000" b="0" i="0" u="none" strike="noStrike" cap="none" normalizeH="0" baseline="0" smtClean="0">
                <a:ln>
                  <a:noFill/>
                </a:ln>
                <a:solidFill>
                  <a:schemeClr val="tx1"/>
                </a:solidFill>
                <a:effectLst/>
                <a:latin typeface="Arial" charset="0"/>
              </a:endParaRPr>
            </a:p>
          </p:txBody>
        </p:sp>
      </p:grpSp>
      <p:sp>
        <p:nvSpPr>
          <p:cNvPr id="13" name="Rectángulo 12"/>
          <p:cNvSpPr/>
          <p:nvPr/>
        </p:nvSpPr>
        <p:spPr>
          <a:xfrm>
            <a:off x="3707904" y="5909210"/>
            <a:ext cx="2376264" cy="400110"/>
          </a:xfrm>
          <a:prstGeom prst="rect">
            <a:avLst/>
          </a:prstGeom>
        </p:spPr>
        <p:txBody>
          <a:bodyPr wrap="square">
            <a:spAutoFit/>
          </a:bodyPr>
          <a:lstStyle/>
          <a:p>
            <a:r>
              <a:rPr lang="es-ES" sz="1000" b="0" dirty="0" err="1" smtClean="0"/>
              <a:t>Normalized</a:t>
            </a:r>
            <a:r>
              <a:rPr lang="es-ES" sz="1000" b="0" dirty="0" smtClean="0"/>
              <a:t> </a:t>
            </a:r>
            <a:r>
              <a:rPr lang="es-ES" sz="1000" b="0" dirty="0" err="1" smtClean="0"/>
              <a:t>bleach</a:t>
            </a:r>
            <a:r>
              <a:rPr lang="es-ES" sz="1000" b="0" dirty="0" smtClean="0"/>
              <a:t> </a:t>
            </a:r>
            <a:r>
              <a:rPr lang="es-ES" sz="1000" b="0" dirty="0" err="1" smtClean="0"/>
              <a:t>never</a:t>
            </a:r>
            <a:r>
              <a:rPr lang="es-ES" sz="1000" b="0" dirty="0" smtClean="0"/>
              <a:t> </a:t>
            </a:r>
            <a:r>
              <a:rPr lang="es-ES" sz="1000" b="0" dirty="0" err="1"/>
              <a:t>reaches</a:t>
            </a:r>
            <a:r>
              <a:rPr lang="es-ES" sz="1000" b="0" dirty="0"/>
              <a:t> </a:t>
            </a:r>
            <a:r>
              <a:rPr lang="es-ES" sz="1000" b="0" dirty="0" err="1"/>
              <a:t>transparency</a:t>
            </a:r>
            <a:r>
              <a:rPr lang="es-ES" sz="1000" b="0" dirty="0"/>
              <a:t> </a:t>
            </a:r>
            <a:r>
              <a:rPr lang="es-ES" sz="1000" b="0" dirty="0" err="1" smtClean="0"/>
              <a:t>with</a:t>
            </a:r>
            <a:r>
              <a:rPr lang="es-ES" sz="1000" b="0" dirty="0" smtClean="0"/>
              <a:t> </a:t>
            </a:r>
            <a:r>
              <a:rPr lang="es-ES" sz="1000" b="0" dirty="0" err="1" smtClean="0"/>
              <a:t>increasing</a:t>
            </a:r>
            <a:r>
              <a:rPr lang="es-ES" sz="1000" b="0" dirty="0" smtClean="0"/>
              <a:t> </a:t>
            </a:r>
            <a:r>
              <a:rPr lang="es-ES" sz="1000" b="0" dirty="0" err="1" smtClean="0"/>
              <a:t>pumping</a:t>
            </a:r>
            <a:r>
              <a:rPr lang="es-ES" sz="1000" b="0" dirty="0" smtClean="0"/>
              <a:t> </a:t>
            </a:r>
            <a:endParaRPr lang="es-ES" sz="1000" dirty="0"/>
          </a:p>
        </p:txBody>
      </p:sp>
      <p:pic>
        <p:nvPicPr>
          <p:cNvPr id="14" name="Imagen 13"/>
          <p:cNvPicPr>
            <a:picLocks noChangeAspect="1"/>
          </p:cNvPicPr>
          <p:nvPr/>
        </p:nvPicPr>
        <p:blipFill>
          <a:blip r:embed="rId7"/>
          <a:stretch>
            <a:fillRect/>
          </a:stretch>
        </p:blipFill>
        <p:spPr>
          <a:xfrm>
            <a:off x="3635895" y="3920666"/>
            <a:ext cx="2185513" cy="1956606"/>
          </a:xfrm>
          <a:prstGeom prst="rect">
            <a:avLst/>
          </a:prstGeom>
        </p:spPr>
      </p:pic>
      <p:sp>
        <p:nvSpPr>
          <p:cNvPr id="16" name="Rectángulo 15"/>
          <p:cNvSpPr/>
          <p:nvPr/>
        </p:nvSpPr>
        <p:spPr>
          <a:xfrm>
            <a:off x="6372200" y="5949280"/>
            <a:ext cx="2736304" cy="400110"/>
          </a:xfrm>
          <a:prstGeom prst="rect">
            <a:avLst/>
          </a:prstGeom>
        </p:spPr>
        <p:txBody>
          <a:bodyPr wrap="square">
            <a:spAutoFit/>
          </a:bodyPr>
          <a:lstStyle/>
          <a:p>
            <a:r>
              <a:rPr lang="es-ES" sz="1000" b="0" dirty="0" err="1" smtClean="0"/>
              <a:t>Rod</a:t>
            </a:r>
            <a:r>
              <a:rPr lang="es-ES" sz="1000" b="0" dirty="0" err="1"/>
              <a:t>-shaped</a:t>
            </a:r>
            <a:r>
              <a:rPr lang="es-ES" sz="1000" b="0" dirty="0"/>
              <a:t> </a:t>
            </a:r>
            <a:r>
              <a:rPr lang="es-ES" sz="1000" b="0" dirty="0" err="1"/>
              <a:t>PbS</a:t>
            </a:r>
            <a:r>
              <a:rPr lang="es-ES" sz="1000" b="0" dirty="0"/>
              <a:t> </a:t>
            </a:r>
            <a:r>
              <a:rPr lang="es-ES" sz="1000" b="0" dirty="0" err="1"/>
              <a:t>nanocrystals</a:t>
            </a:r>
            <a:r>
              <a:rPr lang="es-ES" sz="1000" b="0" dirty="0"/>
              <a:t> do </a:t>
            </a:r>
            <a:r>
              <a:rPr lang="es-ES" sz="1000" b="0" dirty="0" err="1"/>
              <a:t>cross</a:t>
            </a:r>
            <a:r>
              <a:rPr lang="es-ES" sz="1000" b="0" dirty="0"/>
              <a:t> </a:t>
            </a:r>
            <a:r>
              <a:rPr lang="es-ES" sz="1000" b="0" dirty="0" err="1"/>
              <a:t>the</a:t>
            </a:r>
            <a:r>
              <a:rPr lang="es-ES" sz="1000" b="0" dirty="0"/>
              <a:t> </a:t>
            </a:r>
            <a:r>
              <a:rPr lang="es-ES" sz="1000" b="0" dirty="0" err="1"/>
              <a:t>transparency</a:t>
            </a:r>
            <a:r>
              <a:rPr lang="es-ES" sz="1000" b="0" dirty="0"/>
              <a:t> </a:t>
            </a:r>
            <a:r>
              <a:rPr lang="es-ES" sz="1000" b="0" dirty="0" err="1" smtClean="0"/>
              <a:t>threshold</a:t>
            </a:r>
            <a:r>
              <a:rPr lang="es-ES" sz="1000" b="0" dirty="0" smtClean="0"/>
              <a:t> (</a:t>
            </a:r>
            <a:r>
              <a:rPr lang="es-ES" sz="1000" b="0" dirty="0"/>
              <a:t>45 </a:t>
            </a:r>
            <a:r>
              <a:rPr lang="es-ES" sz="1000" b="0" dirty="0" err="1"/>
              <a:t>excitons</a:t>
            </a:r>
            <a:r>
              <a:rPr lang="es-ES" sz="1000" b="0" dirty="0"/>
              <a:t> per </a:t>
            </a:r>
            <a:r>
              <a:rPr lang="es-ES" sz="1000" b="0" dirty="0" err="1"/>
              <a:t>rod</a:t>
            </a:r>
            <a:r>
              <a:rPr lang="es-ES" sz="1000" b="0" dirty="0"/>
              <a:t> </a:t>
            </a:r>
            <a:r>
              <a:rPr lang="es-ES" sz="1000" b="0" dirty="0" smtClean="0"/>
              <a:t>)</a:t>
            </a:r>
            <a:endParaRPr lang="es-ES" sz="1000" dirty="0"/>
          </a:p>
        </p:txBody>
      </p:sp>
      <p:sp>
        <p:nvSpPr>
          <p:cNvPr id="17" name="Rectángulo 16"/>
          <p:cNvSpPr/>
          <p:nvPr/>
        </p:nvSpPr>
        <p:spPr>
          <a:xfrm>
            <a:off x="4716016" y="4581128"/>
            <a:ext cx="1944216" cy="830997"/>
          </a:xfrm>
          <a:prstGeom prst="rect">
            <a:avLst/>
          </a:prstGeom>
        </p:spPr>
        <p:txBody>
          <a:bodyPr wrap="square">
            <a:spAutoFit/>
          </a:bodyPr>
          <a:lstStyle/>
          <a:p>
            <a:r>
              <a:rPr lang="es-ES" sz="1200" b="0" dirty="0" err="1"/>
              <a:t>optical</a:t>
            </a:r>
            <a:r>
              <a:rPr lang="es-ES" sz="1200" b="0" dirty="0"/>
              <a:t> </a:t>
            </a:r>
            <a:r>
              <a:rPr lang="es-ES" sz="1200" b="0" dirty="0" err="1"/>
              <a:t>amplification</a:t>
            </a:r>
            <a:r>
              <a:rPr lang="es-ES" sz="1200" b="0" dirty="0"/>
              <a:t> </a:t>
            </a:r>
            <a:r>
              <a:rPr lang="es-ES" sz="1200" b="0" dirty="0" err="1"/>
              <a:t>using</a:t>
            </a:r>
            <a:r>
              <a:rPr lang="es-ES" sz="1200" b="0" dirty="0"/>
              <a:t> </a:t>
            </a:r>
            <a:r>
              <a:rPr lang="es-ES" sz="1200" b="0" dirty="0" err="1" smtClean="0"/>
              <a:t>PbS</a:t>
            </a:r>
            <a:r>
              <a:rPr lang="es-ES" sz="1200" b="0" dirty="0" smtClean="0"/>
              <a:t> </a:t>
            </a:r>
            <a:r>
              <a:rPr lang="es-ES" sz="1200" b="0" dirty="0" err="1"/>
              <a:t>rod-shaped</a:t>
            </a:r>
            <a:r>
              <a:rPr lang="es-ES" sz="1200" b="0" dirty="0"/>
              <a:t> </a:t>
            </a:r>
            <a:r>
              <a:rPr lang="es-ES" sz="1200" b="0" dirty="0" err="1"/>
              <a:t>particles</a:t>
            </a:r>
            <a:r>
              <a:rPr lang="es-ES" sz="1200" b="0" dirty="0"/>
              <a:t> </a:t>
            </a:r>
            <a:r>
              <a:rPr lang="es-ES" sz="1200" b="0" dirty="0" smtClean="0"/>
              <a:t> </a:t>
            </a:r>
            <a:r>
              <a:rPr lang="es-ES" sz="1200" b="0" dirty="0" err="1" smtClean="0"/>
              <a:t>is</a:t>
            </a:r>
            <a:r>
              <a:rPr lang="es-ES" sz="1200" b="0" dirty="0" smtClean="0"/>
              <a:t> </a:t>
            </a:r>
            <a:r>
              <a:rPr lang="es-ES" sz="1200" b="0" dirty="0" err="1" smtClean="0"/>
              <a:t>possible</a:t>
            </a:r>
            <a:r>
              <a:rPr lang="es-ES" sz="1200" b="0" dirty="0" smtClean="0"/>
              <a:t> (</a:t>
            </a:r>
            <a:r>
              <a:rPr lang="es-ES" sz="1200" b="0" dirty="0" err="1" smtClean="0"/>
              <a:t>but</a:t>
            </a:r>
            <a:r>
              <a:rPr lang="es-ES" sz="1200" b="0" dirty="0" smtClean="0"/>
              <a:t> </a:t>
            </a:r>
            <a:r>
              <a:rPr lang="es-ES" sz="1200" b="0" dirty="0" err="1" smtClean="0"/>
              <a:t>high</a:t>
            </a:r>
            <a:r>
              <a:rPr lang="es-ES" sz="1200" b="0" dirty="0" smtClean="0"/>
              <a:t> </a:t>
            </a:r>
            <a:r>
              <a:rPr lang="es-ES" sz="1200" b="0" dirty="0" err="1" smtClean="0"/>
              <a:t>excitation</a:t>
            </a:r>
            <a:r>
              <a:rPr lang="es-ES" sz="1200" b="0" dirty="0" smtClean="0"/>
              <a:t> </a:t>
            </a:r>
            <a:r>
              <a:rPr lang="es-ES" sz="1200" b="0" dirty="0" err="1" smtClean="0"/>
              <a:t>occupation</a:t>
            </a:r>
            <a:r>
              <a:rPr lang="es-ES" sz="1200" b="0" dirty="0" smtClean="0"/>
              <a:t>)</a:t>
            </a:r>
            <a:endParaRPr lang="es-ES" sz="1200" dirty="0"/>
          </a:p>
        </p:txBody>
      </p:sp>
      <p:sp>
        <p:nvSpPr>
          <p:cNvPr id="18" name="Rectangle 2"/>
          <p:cNvSpPr txBox="1">
            <a:spLocks noChangeArrowheads="1"/>
          </p:cNvSpPr>
          <p:nvPr/>
        </p:nvSpPr>
        <p:spPr bwMode="auto">
          <a:xfrm>
            <a:off x="179512" y="803176"/>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pPr eaLnBrk="1" hangingPunct="1">
              <a:lnSpc>
                <a:spcPct val="100000"/>
              </a:lnSpc>
              <a:spcAft>
                <a:spcPct val="20000"/>
              </a:spcAft>
            </a:pPr>
            <a:r>
              <a:rPr lang="en-US" sz="2000" smtClean="0">
                <a:latin typeface="Arial" charset="0"/>
              </a:rPr>
              <a:t>4. </a:t>
            </a:r>
            <a:r>
              <a:rPr lang="en-US" sz="2000" smtClean="0"/>
              <a:t>Status of Work: Achievements.</a:t>
            </a:r>
            <a:endParaRPr lang="en-US" sz="2000" dirty="0"/>
          </a:p>
        </p:txBody>
      </p:sp>
    </p:spTree>
    <p:extLst>
      <p:ext uri="{BB962C8B-B14F-4D97-AF65-F5344CB8AC3E}">
        <p14:creationId xmlns:p14="http://schemas.microsoft.com/office/powerpoint/2010/main" val="2073314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to 22"/>
          <p:cNvGraphicFramePr>
            <a:graphicFrameLocks noChangeAspect="1"/>
          </p:cNvGraphicFramePr>
          <p:nvPr>
            <p:extLst>
              <p:ext uri="{D42A27DB-BD31-4B8C-83A1-F6EECF244321}">
                <p14:modId xmlns:p14="http://schemas.microsoft.com/office/powerpoint/2010/main" val="831520932"/>
              </p:ext>
            </p:extLst>
          </p:nvPr>
        </p:nvGraphicFramePr>
        <p:xfrm>
          <a:off x="38596" y="4390628"/>
          <a:ext cx="5397500" cy="190500"/>
        </p:xfrm>
        <a:graphic>
          <a:graphicData uri="http://schemas.openxmlformats.org/presentationml/2006/ole">
            <mc:AlternateContent xmlns:mc="http://schemas.openxmlformats.org/markup-compatibility/2006">
              <mc:Choice xmlns:v="urn:schemas-microsoft-com:vml" Requires="v">
                <p:oleObj spid="_x0000_s770106" name="Documento" r:id="rId5" imgW="5397500" imgH="190500" progId="Word.Document.12">
                  <p:embed/>
                </p:oleObj>
              </mc:Choice>
              <mc:Fallback>
                <p:oleObj name="Documento" r:id="rId5" imgW="5397500" imgH="190500" progId="Word.Document.12">
                  <p:embed/>
                  <p:pic>
                    <p:nvPicPr>
                      <p:cNvPr id="0" name=""/>
                      <p:cNvPicPr/>
                      <p:nvPr/>
                    </p:nvPicPr>
                    <p:blipFill>
                      <a:blip r:embed="rId6"/>
                      <a:stretch>
                        <a:fillRect/>
                      </a:stretch>
                    </p:blipFill>
                    <p:spPr>
                      <a:xfrm>
                        <a:off x="38596" y="4390628"/>
                        <a:ext cx="5397500" cy="190500"/>
                      </a:xfrm>
                      <a:prstGeom prst="rect">
                        <a:avLst/>
                      </a:prstGeom>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434828854"/>
              </p:ext>
            </p:extLst>
          </p:nvPr>
        </p:nvGraphicFramePr>
        <p:xfrm>
          <a:off x="182612" y="3903712"/>
          <a:ext cx="5397500" cy="342900"/>
        </p:xfrm>
        <a:graphic>
          <a:graphicData uri="http://schemas.openxmlformats.org/presentationml/2006/ole">
            <mc:AlternateContent xmlns:mc="http://schemas.openxmlformats.org/markup-compatibility/2006">
              <mc:Choice xmlns:v="urn:schemas-microsoft-com:vml" Requires="v">
                <p:oleObj spid="_x0000_s770107" name="Documento" r:id="rId8" imgW="5397500" imgH="342900" progId="Word.Document.12">
                  <p:embed/>
                </p:oleObj>
              </mc:Choice>
              <mc:Fallback>
                <p:oleObj name="Documento" r:id="rId8" imgW="5397500" imgH="342900" progId="Word.Document.12">
                  <p:embed/>
                  <p:pic>
                    <p:nvPicPr>
                      <p:cNvPr id="0" name=""/>
                      <p:cNvPicPr/>
                      <p:nvPr/>
                    </p:nvPicPr>
                    <p:blipFill>
                      <a:blip r:embed="rId9"/>
                      <a:stretch>
                        <a:fillRect/>
                      </a:stretch>
                    </p:blipFill>
                    <p:spPr>
                      <a:xfrm>
                        <a:off x="182612" y="3903712"/>
                        <a:ext cx="5397500" cy="342900"/>
                      </a:xfrm>
                      <a:prstGeom prst="rect">
                        <a:avLst/>
                      </a:prstGeom>
                    </p:spPr>
                  </p:pic>
                </p:oleObj>
              </mc:Fallback>
            </mc:AlternateContent>
          </a:graphicData>
        </a:graphic>
      </p:graphicFrame>
      <p:sp>
        <p:nvSpPr>
          <p:cNvPr id="5" name="Title 1"/>
          <p:cNvSpPr txBox="1">
            <a:spLocks/>
          </p:cNvSpPr>
          <p:nvPr/>
        </p:nvSpPr>
        <p:spPr bwMode="auto">
          <a:xfrm>
            <a:off x="179388" y="188640"/>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solidFill>
                  <a:srgbClr val="002060"/>
                </a:solidFill>
                <a:latin typeface="Arial" charset="0"/>
              </a:rPr>
              <a:t>WP4 presentation</a:t>
            </a:r>
            <a:endParaRPr lang="en-US" sz="3200" dirty="0">
              <a:solidFill>
                <a:srgbClr val="002060"/>
              </a:solidFill>
              <a:latin typeface="Arial" charset="0"/>
            </a:endParaRPr>
          </a:p>
        </p:txBody>
      </p:sp>
      <p:sp>
        <p:nvSpPr>
          <p:cNvPr id="3" name="Rectángulo 2"/>
          <p:cNvSpPr/>
          <p:nvPr/>
        </p:nvSpPr>
        <p:spPr>
          <a:xfrm>
            <a:off x="5364088" y="3789040"/>
            <a:ext cx="3240360" cy="461665"/>
          </a:xfrm>
          <a:prstGeom prst="rect">
            <a:avLst/>
          </a:prstGeom>
        </p:spPr>
        <p:txBody>
          <a:bodyPr wrap="square">
            <a:spAutoFit/>
          </a:bodyPr>
          <a:lstStyle/>
          <a:p>
            <a:r>
              <a:rPr lang="en-US" sz="1200" b="0" dirty="0" smtClean="0"/>
              <a:t>Best Gain/Losses ratio in </a:t>
            </a:r>
            <a:r>
              <a:rPr lang="en-US" sz="1200" b="0" dirty="0" err="1" smtClean="0"/>
              <a:t>PbS</a:t>
            </a:r>
            <a:r>
              <a:rPr lang="en-US" sz="1200" b="0" dirty="0" err="1"/>
              <a:t>-CdS</a:t>
            </a:r>
            <a:r>
              <a:rPr lang="en-US" sz="1200" b="0" dirty="0"/>
              <a:t> partially exchanged rods (PER</a:t>
            </a:r>
            <a:r>
              <a:rPr lang="en-US" sz="1200" b="0" dirty="0" smtClean="0"/>
              <a:t>) </a:t>
            </a:r>
            <a:endParaRPr lang="es-ES" sz="1200" b="0" dirty="0"/>
          </a:p>
        </p:txBody>
      </p:sp>
      <p:sp>
        <p:nvSpPr>
          <p:cNvPr id="4" name="Rectángulo 3"/>
          <p:cNvSpPr/>
          <p:nvPr/>
        </p:nvSpPr>
        <p:spPr>
          <a:xfrm>
            <a:off x="683568" y="1412776"/>
            <a:ext cx="8460432" cy="523220"/>
          </a:xfrm>
          <a:prstGeom prst="rect">
            <a:avLst/>
          </a:prstGeom>
        </p:spPr>
        <p:txBody>
          <a:bodyPr wrap="square">
            <a:spAutoFit/>
          </a:bodyPr>
          <a:lstStyle/>
          <a:p>
            <a:r>
              <a:rPr lang="es-ES" sz="1400" b="0" dirty="0" err="1">
                <a:solidFill>
                  <a:srgbClr val="0000DD"/>
                </a:solidFill>
              </a:rPr>
              <a:t>Task</a:t>
            </a:r>
            <a:r>
              <a:rPr lang="es-ES" sz="1400" b="0" dirty="0">
                <a:solidFill>
                  <a:srgbClr val="0000DD"/>
                </a:solidFill>
              </a:rPr>
              <a:t> </a:t>
            </a:r>
            <a:r>
              <a:rPr lang="es-ES" sz="1400" b="0" dirty="0" smtClean="0">
                <a:solidFill>
                  <a:srgbClr val="0000DD"/>
                </a:solidFill>
              </a:rPr>
              <a:t>4.3 </a:t>
            </a:r>
            <a:r>
              <a:rPr lang="es-ES" sz="1400" b="0" dirty="0" err="1">
                <a:solidFill>
                  <a:srgbClr val="0000DD"/>
                </a:solidFill>
              </a:rPr>
              <a:t>Colloidal</a:t>
            </a:r>
            <a:r>
              <a:rPr lang="es-ES" sz="1400" b="0" dirty="0">
                <a:solidFill>
                  <a:srgbClr val="0000DD"/>
                </a:solidFill>
              </a:rPr>
              <a:t> quantum </a:t>
            </a:r>
            <a:r>
              <a:rPr lang="es-ES" sz="1400" b="0" dirty="0" err="1">
                <a:solidFill>
                  <a:srgbClr val="0000DD"/>
                </a:solidFill>
              </a:rPr>
              <a:t>dots</a:t>
            </a:r>
            <a:r>
              <a:rPr lang="es-ES" sz="1400" b="0" dirty="0">
                <a:solidFill>
                  <a:srgbClr val="0000DD"/>
                </a:solidFill>
              </a:rPr>
              <a:t> </a:t>
            </a:r>
            <a:r>
              <a:rPr lang="es-ES" sz="1400" b="0" dirty="0" err="1">
                <a:solidFill>
                  <a:srgbClr val="0000DD"/>
                </a:solidFill>
              </a:rPr>
              <a:t>with</a:t>
            </a:r>
            <a:r>
              <a:rPr lang="es-ES" sz="1400" b="0" dirty="0">
                <a:solidFill>
                  <a:srgbClr val="0000DD"/>
                </a:solidFill>
              </a:rPr>
              <a:t> </a:t>
            </a:r>
            <a:r>
              <a:rPr lang="es-ES" sz="1400" b="0" dirty="0" err="1">
                <a:solidFill>
                  <a:srgbClr val="0000DD"/>
                </a:solidFill>
              </a:rPr>
              <a:t>optimized</a:t>
            </a:r>
            <a:r>
              <a:rPr lang="es-ES" sz="1400" b="0" dirty="0">
                <a:solidFill>
                  <a:srgbClr val="0000DD"/>
                </a:solidFill>
              </a:rPr>
              <a:t> </a:t>
            </a:r>
            <a:r>
              <a:rPr lang="es-ES" sz="1400" b="0" dirty="0" err="1">
                <a:solidFill>
                  <a:srgbClr val="0000DD"/>
                </a:solidFill>
              </a:rPr>
              <a:t>gain</a:t>
            </a:r>
            <a:r>
              <a:rPr lang="es-ES" sz="1400" b="0" dirty="0">
                <a:solidFill>
                  <a:srgbClr val="0000DD"/>
                </a:solidFill>
              </a:rPr>
              <a:t> and </a:t>
            </a:r>
            <a:r>
              <a:rPr lang="es-ES" sz="1400" b="0" dirty="0" err="1">
                <a:solidFill>
                  <a:srgbClr val="0000DD"/>
                </a:solidFill>
              </a:rPr>
              <a:t>electrical</a:t>
            </a:r>
            <a:r>
              <a:rPr lang="es-ES" sz="1400" b="0" dirty="0">
                <a:solidFill>
                  <a:srgbClr val="0000DD"/>
                </a:solidFill>
              </a:rPr>
              <a:t> </a:t>
            </a:r>
            <a:r>
              <a:rPr lang="es-ES" sz="1400" b="0" dirty="0" err="1">
                <a:solidFill>
                  <a:srgbClr val="0000DD"/>
                </a:solidFill>
              </a:rPr>
              <a:t>injection</a:t>
            </a:r>
            <a:r>
              <a:rPr lang="es-ES" sz="1400" b="0" dirty="0">
                <a:solidFill>
                  <a:srgbClr val="0000DD"/>
                </a:solidFill>
              </a:rPr>
              <a:t> </a:t>
            </a:r>
            <a:r>
              <a:rPr lang="es-ES" sz="1400" b="0" dirty="0" err="1" smtClean="0">
                <a:solidFill>
                  <a:srgbClr val="0000DD"/>
                </a:solidFill>
              </a:rPr>
              <a:t>scheme</a:t>
            </a:r>
            <a:r>
              <a:rPr lang="es-ES" sz="1400" b="0" dirty="0" smtClean="0">
                <a:solidFill>
                  <a:srgbClr val="0000DD"/>
                </a:solidFill>
              </a:rPr>
              <a:t>: </a:t>
            </a:r>
            <a:r>
              <a:rPr lang="es-ES" sz="1400" i="1" dirty="0" smtClean="0">
                <a:solidFill>
                  <a:srgbClr val="0000DD"/>
                </a:solidFill>
              </a:rPr>
              <a:t>GAIN (WG)</a:t>
            </a:r>
          </a:p>
          <a:p>
            <a:endParaRPr lang="es-ES" sz="1400" dirty="0">
              <a:solidFill>
                <a:srgbClr val="0000DD"/>
              </a:solidFill>
            </a:endParaRPr>
          </a:p>
        </p:txBody>
      </p:sp>
      <p:sp>
        <p:nvSpPr>
          <p:cNvPr id="13" name="Rectángulo 12"/>
          <p:cNvSpPr/>
          <p:nvPr/>
        </p:nvSpPr>
        <p:spPr>
          <a:xfrm>
            <a:off x="1763688" y="3028890"/>
            <a:ext cx="2376264" cy="707886"/>
          </a:xfrm>
          <a:prstGeom prst="rect">
            <a:avLst/>
          </a:prstGeom>
        </p:spPr>
        <p:txBody>
          <a:bodyPr wrap="square">
            <a:spAutoFit/>
          </a:bodyPr>
          <a:lstStyle/>
          <a:p>
            <a:r>
              <a:rPr lang="en-US" sz="1000" dirty="0" smtClean="0"/>
              <a:t>Variable Stripe Length (</a:t>
            </a:r>
            <a:r>
              <a:rPr lang="en-US" sz="1000" dirty="0"/>
              <a:t>VSL</a:t>
            </a:r>
            <a:r>
              <a:rPr lang="en-US" sz="1000" dirty="0" smtClean="0"/>
              <a:t>) method and rate equation model (including gain saturation by Auger mechanism):</a:t>
            </a:r>
            <a:r>
              <a:rPr lang="es-ES_tradnl" sz="1000" dirty="0" smtClean="0">
                <a:effectLst/>
              </a:rPr>
              <a:t> </a:t>
            </a:r>
            <a:endParaRPr lang="es-ES" sz="1000" dirty="0"/>
          </a:p>
        </p:txBody>
      </p:sp>
      <p:sp>
        <p:nvSpPr>
          <p:cNvPr id="16" name="Rectángulo 15"/>
          <p:cNvSpPr/>
          <p:nvPr/>
        </p:nvSpPr>
        <p:spPr>
          <a:xfrm>
            <a:off x="1691680" y="5013176"/>
            <a:ext cx="2592288" cy="646331"/>
          </a:xfrm>
          <a:prstGeom prst="rect">
            <a:avLst/>
          </a:prstGeom>
        </p:spPr>
        <p:txBody>
          <a:bodyPr wrap="square">
            <a:spAutoFit/>
          </a:bodyPr>
          <a:lstStyle/>
          <a:p>
            <a:r>
              <a:rPr lang="es-ES" sz="1200" b="0" dirty="0" err="1" smtClean="0"/>
              <a:t>Development</a:t>
            </a:r>
            <a:r>
              <a:rPr lang="es-ES" sz="1200" b="0" dirty="0" smtClean="0"/>
              <a:t> of a </a:t>
            </a:r>
            <a:r>
              <a:rPr lang="es-ES" sz="1200" b="0" dirty="0" err="1" smtClean="0"/>
              <a:t>ligand</a:t>
            </a:r>
            <a:r>
              <a:rPr lang="es-ES" sz="1200" b="0" dirty="0" smtClean="0"/>
              <a:t> </a:t>
            </a:r>
            <a:r>
              <a:rPr lang="es-ES" sz="1200" b="0" dirty="0" err="1" smtClean="0"/>
              <a:t>exchange</a:t>
            </a:r>
            <a:r>
              <a:rPr lang="es-ES" sz="1200" b="0" dirty="0" smtClean="0"/>
              <a:t> </a:t>
            </a:r>
            <a:r>
              <a:rPr lang="es-ES" sz="1200" b="0" dirty="0" err="1" smtClean="0"/>
              <a:t>method</a:t>
            </a:r>
            <a:r>
              <a:rPr lang="es-ES" sz="1200" b="0" dirty="0" smtClean="0"/>
              <a:t> </a:t>
            </a:r>
            <a:r>
              <a:rPr lang="es-ES" sz="1200" b="0" dirty="0" err="1" smtClean="0"/>
              <a:t>to</a:t>
            </a:r>
            <a:r>
              <a:rPr lang="es-ES" sz="1200" b="0" dirty="0" smtClean="0"/>
              <a:t> introduce </a:t>
            </a:r>
            <a:r>
              <a:rPr lang="es-ES" sz="1200" b="0" dirty="0" err="1" smtClean="0"/>
              <a:t>QDs</a:t>
            </a:r>
            <a:r>
              <a:rPr lang="es-ES" sz="1200" b="0" dirty="0" smtClean="0"/>
              <a:t> in </a:t>
            </a:r>
            <a:r>
              <a:rPr lang="es-ES" sz="1200" b="0" dirty="0" err="1" smtClean="0"/>
              <a:t>patternable</a:t>
            </a:r>
            <a:r>
              <a:rPr lang="es-ES" sz="1200" b="0" dirty="0" smtClean="0"/>
              <a:t> </a:t>
            </a:r>
            <a:r>
              <a:rPr lang="es-ES" sz="1200" b="0" dirty="0" err="1" smtClean="0"/>
              <a:t>polymers</a:t>
            </a:r>
            <a:r>
              <a:rPr lang="es-ES" sz="1200" b="0" dirty="0" smtClean="0"/>
              <a:t>: SU-8</a:t>
            </a:r>
            <a:endParaRPr lang="es-ES" sz="1200" dirty="0"/>
          </a:p>
        </p:txBody>
      </p:sp>
      <p:pic>
        <p:nvPicPr>
          <p:cNvPr id="18" name="Picture 5"/>
          <p:cNvPicPr>
            <a:picLocks noChangeAspect="1" noChangeArrowheads="1"/>
          </p:cNvPicPr>
          <p:nvPr/>
        </p:nvPicPr>
        <p:blipFill>
          <a:blip r:embed="rId10" cstate="print"/>
          <a:srcRect/>
          <a:stretch>
            <a:fillRect/>
          </a:stretch>
        </p:blipFill>
        <p:spPr bwMode="auto">
          <a:xfrm>
            <a:off x="1907704" y="1844824"/>
            <a:ext cx="1754179" cy="1080120"/>
          </a:xfrm>
          <a:prstGeom prst="rect">
            <a:avLst/>
          </a:prstGeom>
          <a:noFill/>
          <a:ln w="9525">
            <a:noFill/>
            <a:miter lim="800000"/>
            <a:headEnd/>
            <a:tailEnd/>
          </a:ln>
          <a:effectLst/>
        </p:spPr>
      </p:pic>
      <p:grpSp>
        <p:nvGrpSpPr>
          <p:cNvPr id="20" name="Agrupar 19"/>
          <p:cNvGrpSpPr>
            <a:grpSpLocks noChangeAspect="1"/>
          </p:cNvGrpSpPr>
          <p:nvPr/>
        </p:nvGrpSpPr>
        <p:grpSpPr>
          <a:xfrm>
            <a:off x="110530" y="1799332"/>
            <a:ext cx="1581150" cy="1917700"/>
            <a:chOff x="2984500" y="1511300"/>
            <a:chExt cx="3162300" cy="3835400"/>
          </a:xfrm>
        </p:grpSpPr>
        <p:pic>
          <p:nvPicPr>
            <p:cNvPr id="12" name="Imagen 11"/>
            <p:cNvPicPr>
              <a:picLocks noChangeAspect="1"/>
            </p:cNvPicPr>
            <p:nvPr/>
          </p:nvPicPr>
          <p:blipFill>
            <a:blip r:embed="rId11"/>
            <a:stretch>
              <a:fillRect/>
            </a:stretch>
          </p:blipFill>
          <p:spPr>
            <a:xfrm>
              <a:off x="2984500" y="1511300"/>
              <a:ext cx="3162300" cy="3835400"/>
            </a:xfrm>
            <a:prstGeom prst="rect">
              <a:avLst/>
            </a:prstGeom>
          </p:spPr>
        </p:pic>
        <p:sp>
          <p:nvSpPr>
            <p:cNvPr id="21" name="Rectángulo 20"/>
            <p:cNvSpPr/>
            <p:nvPr/>
          </p:nvSpPr>
          <p:spPr bwMode="auto">
            <a:xfrm>
              <a:off x="3059832" y="1852712"/>
              <a:ext cx="288032" cy="288032"/>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s-ES" sz="2000" b="0" i="0" u="none" strike="noStrike" cap="none" normalizeH="0" baseline="0" smtClean="0">
                <a:ln>
                  <a:noFill/>
                </a:ln>
                <a:solidFill>
                  <a:schemeClr val="tx1"/>
                </a:solidFill>
                <a:effectLst/>
                <a:latin typeface="Arial" charset="0"/>
              </a:endParaRPr>
            </a:p>
          </p:txBody>
        </p:sp>
      </p:grpSp>
      <p:pic>
        <p:nvPicPr>
          <p:cNvPr id="25" name="Imagen 24"/>
          <p:cNvPicPr>
            <a:picLocks noChangeAspect="1"/>
          </p:cNvPicPr>
          <p:nvPr/>
        </p:nvPicPr>
        <p:blipFill>
          <a:blip r:embed="rId12" cstate="print"/>
          <a:srcRect/>
          <a:stretch>
            <a:fillRect/>
          </a:stretch>
        </p:blipFill>
        <p:spPr bwMode="auto">
          <a:xfrm>
            <a:off x="4474431" y="1772816"/>
            <a:ext cx="2473833" cy="2081022"/>
          </a:xfrm>
          <a:prstGeom prst="rect">
            <a:avLst/>
          </a:prstGeom>
          <a:noFill/>
          <a:ln w="9525">
            <a:noFill/>
            <a:miter lim="800000"/>
            <a:headEnd/>
            <a:tailEnd/>
          </a:ln>
        </p:spPr>
      </p:pic>
      <p:pic>
        <p:nvPicPr>
          <p:cNvPr id="26" name="Imagen 25"/>
          <p:cNvPicPr>
            <a:picLocks noChangeAspect="1"/>
          </p:cNvPicPr>
          <p:nvPr/>
        </p:nvPicPr>
        <p:blipFill>
          <a:blip r:embed="rId13" cstate="print"/>
          <a:srcRect/>
          <a:stretch>
            <a:fillRect/>
          </a:stretch>
        </p:blipFill>
        <p:spPr bwMode="auto">
          <a:xfrm>
            <a:off x="6585141" y="1772817"/>
            <a:ext cx="2523363" cy="2081022"/>
          </a:xfrm>
          <a:prstGeom prst="rect">
            <a:avLst/>
          </a:prstGeom>
          <a:noFill/>
          <a:ln w="9525">
            <a:noFill/>
            <a:miter lim="800000"/>
            <a:headEnd/>
            <a:tailEnd/>
          </a:ln>
        </p:spPr>
      </p:pic>
      <p:pic>
        <p:nvPicPr>
          <p:cNvPr id="27" name="Imagen 26"/>
          <p:cNvPicPr>
            <a:picLocks noChangeAspect="1"/>
          </p:cNvPicPr>
          <p:nvPr/>
        </p:nvPicPr>
        <p:blipFill>
          <a:blip r:embed="rId14"/>
          <a:stretch>
            <a:fillRect/>
          </a:stretch>
        </p:blipFill>
        <p:spPr>
          <a:xfrm>
            <a:off x="4283968" y="4457993"/>
            <a:ext cx="4706385" cy="1851327"/>
          </a:xfrm>
          <a:prstGeom prst="rect">
            <a:avLst/>
          </a:prstGeom>
        </p:spPr>
      </p:pic>
      <p:sp>
        <p:nvSpPr>
          <p:cNvPr id="17" name="Rectangle 2"/>
          <p:cNvSpPr txBox="1">
            <a:spLocks noChangeArrowheads="1"/>
          </p:cNvSpPr>
          <p:nvPr/>
        </p:nvSpPr>
        <p:spPr bwMode="auto">
          <a:xfrm>
            <a:off x="179512" y="803176"/>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pPr eaLnBrk="1" hangingPunct="1">
              <a:lnSpc>
                <a:spcPct val="100000"/>
              </a:lnSpc>
              <a:spcAft>
                <a:spcPct val="20000"/>
              </a:spcAft>
            </a:pPr>
            <a:r>
              <a:rPr lang="en-US" sz="2000" smtClean="0">
                <a:latin typeface="Arial" charset="0"/>
              </a:rPr>
              <a:t>4. </a:t>
            </a:r>
            <a:r>
              <a:rPr lang="en-US" sz="2000" smtClean="0"/>
              <a:t>Status of Work: Achievements.</a:t>
            </a:r>
            <a:endParaRPr lang="en-US" sz="2000" dirty="0"/>
          </a:p>
        </p:txBody>
      </p:sp>
    </p:spTree>
    <p:extLst>
      <p:ext uri="{BB962C8B-B14F-4D97-AF65-F5344CB8AC3E}">
        <p14:creationId xmlns:p14="http://schemas.microsoft.com/office/powerpoint/2010/main" val="3523433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289</TotalTime>
  <Words>1254</Words>
  <Application>Microsoft Macintosh PowerPoint</Application>
  <PresentationFormat>Presentación en pantalla (4:3)</PresentationFormat>
  <Paragraphs>138</Paragraphs>
  <Slides>15</Slides>
  <Notes>15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15</vt:i4>
      </vt:variant>
    </vt:vector>
  </HeadingPairs>
  <TitlesOfParts>
    <vt:vector size="18" baseType="lpstr">
      <vt:lpstr>PowerPoint_Template_IHQ</vt:lpstr>
      <vt:lpstr>MSPhotoEd.3</vt:lpstr>
      <vt:lpstr>Documento</vt:lpstr>
      <vt:lpstr>Presentación de PowerPoint</vt:lpstr>
      <vt:lpstr>WP4: Outline</vt:lpstr>
      <vt:lpstr>Presentación de PowerPoint</vt:lpstr>
      <vt:lpstr>Presentación de PowerPoint</vt:lpstr>
      <vt:lpstr>3. Milestones and Deliverables</vt:lpstr>
      <vt:lpstr>Presentación de PowerPoint</vt:lpstr>
      <vt:lpstr>4. Status of Work: Achievements.</vt:lpstr>
      <vt:lpstr>Presentación de PowerPoint</vt:lpstr>
      <vt:lpstr>Presentación de PowerPoint</vt:lpstr>
      <vt:lpstr>Presentación de PowerPoint</vt:lpstr>
      <vt:lpstr>Presentación de PowerPoint</vt:lpstr>
      <vt:lpstr>Presentación de PowerPoint</vt:lpstr>
      <vt:lpstr>Presentación de PowerPoint</vt:lpstr>
      <vt:lpstr>5. Resources: Budget and Manpower.</vt:lpstr>
      <vt:lpstr>6. Summary and Outlook</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Juan Martinez</cp:lastModifiedBy>
  <cp:revision>422</cp:revision>
  <cp:lastPrinted>2012-11-15T12:44:55Z</cp:lastPrinted>
  <dcterms:created xsi:type="dcterms:W3CDTF">2010-01-08T09:05:51Z</dcterms:created>
  <dcterms:modified xsi:type="dcterms:W3CDTF">2012-11-16T09:55:17Z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40488629</vt:i4>
  </property>
  <property fmtid="{D5CDD505-2E9C-101B-9397-08002B2CF9AE}" pid="3" name="_EmailSubject">
    <vt:lpwstr/>
  </property>
  <property fmtid="{D5CDD505-2E9C-101B-9397-08002B2CF9AE}" pid="4" name="_AuthorEmail">
    <vt:lpwstr>martin.sommer@kit.edu</vt:lpwstr>
  </property>
  <property fmtid="{D5CDD505-2E9C-101B-9397-08002B2CF9AE}" pid="5" name="_AuthorEmailDisplayName">
    <vt:lpwstr>Sommer, Martin (IMT)</vt:lpwstr>
  </property>
</Properties>
</file>