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74" r:id="rId5"/>
    <p:sldId id="273" r:id="rId6"/>
    <p:sldId id="275" r:id="rId7"/>
    <p:sldId id="263" r:id="rId8"/>
    <p:sldId id="272" r:id="rId9"/>
    <p:sldId id="269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3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DCFF5-1FEC-0840-9AFB-6C6AA2574D5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C0D27-839E-064B-930C-9FB12B10DB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566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C0D27-839E-064B-930C-9FB12B10DB5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C0D27-839E-064B-930C-9FB12B10DB5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C0D27-839E-064B-930C-9FB12B10DB5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C0D27-839E-064B-930C-9FB12B10DB5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CCA2-DE00-4B1F-8F2A-712B1E90BCED}" type="datetimeFigureOut">
              <a:rPr lang="es-ES" smtClean="0"/>
              <a:pPr/>
              <a:t>04/02/2013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9587-B649-408C-B360-AB6064F603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340768"/>
            <a:ext cx="8280920" cy="216024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16632"/>
            <a:ext cx="3366569" cy="1115111"/>
          </a:xfrm>
          <a:prstGeom prst="rect">
            <a:avLst/>
          </a:prstGeom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38366" y="1628800"/>
            <a:ext cx="7378050" cy="172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74" tIns="53636" rIns="107274" bIns="53636">
            <a:spAutoFit/>
          </a:bodyPr>
          <a:lstStyle/>
          <a:p>
            <a:pPr algn="ctr" defTabSz="1072698">
              <a:spcBef>
                <a:spcPct val="50000"/>
              </a:spcBef>
            </a:pPr>
            <a:r>
              <a:rPr lang="pt-BR" sz="2400" b="1" i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Materials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Optoelectronic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Devices</a:t>
            </a:r>
            <a:endParaRPr lang="pt-BR" sz="2400" b="1" i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defTabSz="1072698">
              <a:spcBef>
                <a:spcPct val="50000"/>
              </a:spcBef>
            </a:pP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University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3600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Valencia</a:t>
            </a:r>
          </a:p>
          <a:p>
            <a:pPr algn="ctr" defTabSz="1072698">
              <a:spcBef>
                <a:spcPct val="50000"/>
              </a:spcBef>
            </a:pP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www.uv.es</a:t>
            </a:r>
            <a:r>
              <a:rPr lang="pt-BR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umdo</a:t>
            </a:r>
            <a:endParaRPr lang="pt-BR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456384" cy="178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77072"/>
            <a:ext cx="34359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32 Imagen" descr="ICMUV_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547664" cy="65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Escudo03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56456" y="2698432"/>
            <a:ext cx="720000" cy="7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Summary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8672039" y="651605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2/9</a:t>
            </a:r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051720" y="1196752"/>
            <a:ext cx="44069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4800" b="1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s-ES" sz="4800" smtClean="0">
                <a:latin typeface="Times New Roman" pitchFamily="18" charset="0"/>
                <a:cs typeface="Times New Roman" pitchFamily="18" charset="0"/>
              </a:rPr>
              <a:t>Amplifier</a:t>
            </a:r>
          </a:p>
          <a:p>
            <a:pPr>
              <a:lnSpc>
                <a:spcPct val="150000"/>
              </a:lnSpc>
            </a:pPr>
            <a:r>
              <a:rPr lang="es-ES" sz="4800" b="1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s-ES" sz="4800" smtClean="0">
                <a:latin typeface="Times New Roman" pitchFamily="18" charset="0"/>
                <a:cs typeface="Times New Roman" pitchFamily="18" charset="0"/>
              </a:rPr>
              <a:t>Photodetector</a:t>
            </a:r>
          </a:p>
          <a:p>
            <a:pPr>
              <a:lnSpc>
                <a:spcPct val="150000"/>
              </a:lnSpc>
            </a:pPr>
            <a:r>
              <a:rPr lang="es-ES" sz="4800" b="1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s-ES" sz="4800" smtClean="0">
                <a:latin typeface="Times New Roman" pitchFamily="18" charset="0"/>
                <a:cs typeface="Times New Roman" pitchFamily="18" charset="0"/>
              </a:rPr>
              <a:t> Milestones</a:t>
            </a:r>
          </a:p>
          <a:p>
            <a:pPr>
              <a:lnSpc>
                <a:spcPct val="150000"/>
              </a:lnSpc>
            </a:pPr>
            <a:r>
              <a:rPr lang="es-ES" sz="4800" b="1" smtClean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s-ES" sz="4800" smtClean="0">
                <a:latin typeface="Times New Roman" pitchFamily="18" charset="0"/>
                <a:cs typeface="Times New Roman" pitchFamily="18" charset="0"/>
              </a:rPr>
              <a:t> Dissemination</a:t>
            </a:r>
            <a:endParaRPr lang="es-ES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Plasmonic Amplifiers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622261" y="836712"/>
            <a:ext cx="7838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PMMA cladding on thin nanocomposite</a:t>
            </a:r>
            <a:endParaRPr lang="es-ES" sz="3200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72039" y="6516052"/>
            <a:ext cx="50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3/9</a:t>
            </a:r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1043608" y="1556792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CdSe QDs as a probe of concept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Different cladding thicknesses (</a:t>
            </a:r>
            <a:r>
              <a:rPr lang="es-ES" sz="2000" i="1" smtClean="0">
                <a:latin typeface="Arial" pitchFamily="34" charset="0"/>
                <a:cs typeface="Arial" pitchFamily="34" charset="0"/>
              </a:rPr>
              <a:t>d</a:t>
            </a:r>
            <a:r>
              <a:rPr lang="es-ES" sz="2000" smtClean="0">
                <a:latin typeface="Arial" pitchFamily="34" charset="0"/>
                <a:cs typeface="Arial" pitchFamily="34" charset="0"/>
              </a:rPr>
              <a:t>) between 0 and 9 µm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QDs overlap mostly with SPP 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Reduce losses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645024"/>
            <a:ext cx="358521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Plasmonic Amplifiers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622261" y="836712"/>
            <a:ext cx="7838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PMMA cladding on thin nanocomposite</a:t>
            </a:r>
            <a:endParaRPr lang="es-ES" sz="3200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00031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4/9</a:t>
            </a:r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1259632" y="134076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Caracterization with VSL method</a:t>
            </a:r>
          </a:p>
          <a:p>
            <a:endParaRPr lang="es-ES" sz="2400" b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Flecha derecha"/>
          <p:cNvSpPr/>
          <p:nvPr/>
        </p:nvSpPr>
        <p:spPr>
          <a:xfrm>
            <a:off x="755576" y="1523693"/>
            <a:ext cx="50405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971600" y="1913836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gain similar for all cladding thicknesses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losses reduced as long as cladding thickness is increased 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852936"/>
            <a:ext cx="4320000" cy="368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996952"/>
            <a:ext cx="4320000" cy="364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Plasmonic Amplifiers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622261" y="836712"/>
            <a:ext cx="7838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PMMA cladding on thin nanocomposite</a:t>
            </a:r>
            <a:endParaRPr lang="es-ES" sz="3200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72039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5/9</a:t>
            </a:r>
            <a:endParaRPr lang="es-E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284984"/>
            <a:ext cx="5472608" cy="34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1284346" y="1412776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Caracterization by end fire coupling</a:t>
            </a:r>
          </a:p>
          <a:p>
            <a:endParaRPr lang="es-ES" sz="2400" b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755576" y="1581506"/>
            <a:ext cx="50405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1115616" y="1869792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With thick claddings it is possible to couple the pump laser  from the edge (sample length~5 mm) to photonic modes in the cladding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pump excites QDs which PL can be coupled to the SPP</a:t>
            </a:r>
          </a:p>
          <a:p>
            <a:pPr>
              <a:buFontTx/>
              <a:buChar char="-"/>
            </a:pPr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dirty="0" smtClean="0">
                  <a:solidFill>
                    <a:schemeClr val="bg1"/>
                  </a:solidFill>
                </a:rPr>
                <a:t>QD </a:t>
              </a:r>
              <a:r>
                <a:rPr lang="en-GB" sz="4000" b="1" dirty="0" err="1" smtClean="0">
                  <a:solidFill>
                    <a:schemeClr val="bg1"/>
                  </a:solidFill>
                </a:rPr>
                <a:t>Photodetectors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622261" y="836712"/>
            <a:ext cx="722946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Photodetector</a:t>
            </a:r>
            <a:r>
              <a:rPr lang="es-E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PbS</a:t>
            </a:r>
            <a:r>
              <a:rPr lang="es-E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QDs</a:t>
            </a:r>
            <a:r>
              <a:rPr lang="es-E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s-E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LbL</a:t>
            </a:r>
            <a:endParaRPr lang="es-ES" sz="32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72039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6/9</a:t>
            </a:r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284346" y="1412776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Caracterization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in-</a:t>
            </a:r>
            <a:r>
              <a:rPr lang="es-E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house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set-ups </a:t>
            </a:r>
          </a:p>
          <a:p>
            <a:endParaRPr lang="es-ES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755576" y="1581506"/>
            <a:ext cx="50405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650684" y="2013808"/>
            <a:ext cx="8493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Resistivity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layers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2.10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 cm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Responsivities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&gt;1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mA/W in the visible and 0.2 mA/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 at 1100 nm       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exciton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ground state absorption)</a:t>
            </a:r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Photoconductive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&gt;10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/W (1 V)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whole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spectrum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lamp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Good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stability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several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weeks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in air</a:t>
            </a:r>
          </a:p>
        </p:txBody>
      </p:sp>
      <p:pic>
        <p:nvPicPr>
          <p:cNvPr id="12" name="Imagen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4176464" cy="24482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Agrupar 15"/>
          <p:cNvGrpSpPr/>
          <p:nvPr/>
        </p:nvGrpSpPr>
        <p:grpSpPr>
          <a:xfrm>
            <a:off x="4716016" y="3717033"/>
            <a:ext cx="3960440" cy="2664296"/>
            <a:chOff x="0" y="0"/>
            <a:chExt cx="5368290" cy="3789045"/>
          </a:xfrm>
          <a:extLst>
            <a:ext uri="{0CCBE362-F206-4b92-989A-16890622DB6E}">
              <ma14:wrappingTextBoxFlag xmlns:ma14="http://schemas.microsoft.com/office/mac/drawingml/2011/main" xmlns=""/>
            </a:ext>
          </a:extLst>
        </p:grpSpPr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368290" cy="37890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Rectángulo redondeado 17"/>
            <p:cNvSpPr/>
            <p:nvPr/>
          </p:nvSpPr>
          <p:spPr>
            <a:xfrm>
              <a:off x="3048000" y="1735455"/>
              <a:ext cx="304800" cy="3429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11108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860878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Milestones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1187624" y="2314615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Demonstration of conductive QD layers with             photoconductive properties</a:t>
            </a:r>
            <a:endParaRPr lang="es-ES" sz="200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smtClean="0">
                <a:latin typeface="Arial" pitchFamily="34" charset="0"/>
                <a:cs typeface="Arial" pitchFamily="34" charset="0"/>
              </a:rPr>
              <a:t>Demonstration of metal-(lithographic) polymer and QD metal-(lithographic) polymer nanocomposites</a:t>
            </a: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  <a:p>
            <a:endParaRPr lang="es-E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600031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7/9</a:t>
            </a:r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143367" y="3224589"/>
            <a:ext cx="12602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MS19: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43367" y="2276872"/>
            <a:ext cx="12602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MS18: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923928" y="1052736"/>
            <a:ext cx="200298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ES" sz="3600" smtClean="0">
                <a:solidFill>
                  <a:schemeClr val="tx2"/>
                </a:solidFill>
              </a:rPr>
              <a:t>month 15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092280" y="2420888"/>
            <a:ext cx="72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sent</a:t>
            </a:r>
            <a:endParaRPr lang="es-ES" sz="2400" b="1" i="1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164289" y="3068960"/>
            <a:ext cx="1979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sent</a:t>
            </a:r>
            <a:endParaRPr lang="es-ES" sz="2400" b="1" i="1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860878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Milestones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1187624" y="2348880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Demonstration and decision 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photodetector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operation: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-gap (MIM)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Schottky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heterostructure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600031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8/9</a:t>
            </a:r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143367" y="2348880"/>
            <a:ext cx="12602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MS20: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923928" y="1124744"/>
            <a:ext cx="200298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ES" sz="3600" smtClean="0">
                <a:solidFill>
                  <a:schemeClr val="tx2"/>
                </a:solidFill>
              </a:rPr>
              <a:t>month 18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51520" y="4149080"/>
            <a:ext cx="10935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D4.1: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331640" y="422108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smtClean="0">
                <a:latin typeface="Arial" pitchFamily="34" charset="0"/>
                <a:cs typeface="Arial" pitchFamily="34" charset="0"/>
              </a:rPr>
              <a:t>Designs of plasmonic amplifiers</a:t>
            </a:r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51520" y="4777408"/>
            <a:ext cx="10935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D4.2: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259632" y="4809346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smtClean="0">
                <a:latin typeface="Arial" pitchFamily="34" charset="0"/>
                <a:cs typeface="Arial" pitchFamily="34" charset="0"/>
              </a:rPr>
              <a:t>Report on optical properties of QDs layers and polymer nanocomposites</a:t>
            </a:r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092280" y="2487672"/>
            <a:ext cx="1670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 </a:t>
            </a:r>
            <a:r>
              <a:rPr lang="es-ES" sz="2400" b="1" i="1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progress</a:t>
            </a:r>
            <a:endParaRPr lang="es-ES" sz="2400" b="1" i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308304" y="407707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ok</a:t>
            </a:r>
            <a:endParaRPr lang="es-ES" sz="2400" b="1" i="1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308304" y="491155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ok</a:t>
            </a:r>
            <a:endParaRPr lang="es-ES" sz="2400" b="1" i="1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860878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Dissemination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432048" y="1196752"/>
            <a:ext cx="86044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Abstract sent to </a:t>
            </a:r>
            <a:r>
              <a:rPr lang="es-ES" sz="2400" b="1" smtClean="0">
                <a:latin typeface="Arial" pitchFamily="34" charset="0"/>
                <a:cs typeface="Arial" pitchFamily="34" charset="0"/>
              </a:rPr>
              <a:t>ICTON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(24-27 Cartagena Spain) about bilayer structures</a:t>
            </a:r>
            <a:endParaRPr lang="es-ES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Conference papers and talk to </a:t>
            </a:r>
            <a:r>
              <a:rPr lang="es-ES" sz="2400" b="1" smtClean="0">
                <a:latin typeface="Arial" pitchFamily="34" charset="0"/>
                <a:cs typeface="Arial" pitchFamily="34" charset="0"/>
              </a:rPr>
              <a:t>SPIE Advanced lithography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(24-28 Feb, 2013 California)</a:t>
            </a:r>
          </a:p>
          <a:p>
            <a:pPr>
              <a:buFontTx/>
              <a:buChar char="-"/>
            </a:pPr>
            <a:endParaRPr lang="es-ES" sz="240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Novel patternable and conducting metal-polymer nanocomposite: a step toward advanced mutlifunctional materials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Metal-polymer nanocomposite resists: a step toward in situ nanopatterns metallization</a:t>
            </a:r>
          </a:p>
          <a:p>
            <a:pPr lvl="1">
              <a:buFont typeface="Arial" pitchFamily="34" charset="0"/>
              <a:buChar char="•"/>
            </a:pPr>
            <a:endParaRPr lang="es-E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Paper submitted to Journal of Display and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UV-Patterning of In Situ Synthesized Conducting Polymers for Polymeric Display Devices</a:t>
            </a:r>
            <a:endParaRPr lang="es-ES" sz="200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600031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9/9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357</Words>
  <Application>Microsoft Office PowerPoint</Application>
  <PresentationFormat>Presentación en pantalla (4:3)</PresentationFormat>
  <Paragraphs>80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-</cp:lastModifiedBy>
  <cp:revision>72</cp:revision>
  <dcterms:created xsi:type="dcterms:W3CDTF">2012-10-08T06:57:33Z</dcterms:created>
  <dcterms:modified xsi:type="dcterms:W3CDTF">2013-02-04T12:30:25Z</dcterms:modified>
</cp:coreProperties>
</file>