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74" r:id="rId5"/>
    <p:sldId id="273" r:id="rId6"/>
    <p:sldId id="275" r:id="rId7"/>
    <p:sldId id="263" r:id="rId8"/>
    <p:sldId id="272" r:id="rId9"/>
    <p:sldId id="269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130" y="-9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BDCFF5-1FEC-0840-9AFB-6C6AA2574D5D}" type="datetimeFigureOut">
              <a:rPr lang="es-ES" smtClean="0"/>
              <a:pPr/>
              <a:t>04/02/2013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C0D27-839E-064B-930C-9FB12B10DB5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456663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C0D27-839E-064B-930C-9FB12B10DB58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C0D27-839E-064B-930C-9FB12B10DB58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C0D27-839E-064B-930C-9FB12B10DB58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C0D27-839E-064B-930C-9FB12B10DB58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CCA2-DE00-4B1F-8F2A-712B1E90BCED}" type="datetimeFigureOut">
              <a:rPr lang="es-ES" smtClean="0"/>
              <a:pPr/>
              <a:t>04/02/2013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E9587-B649-408C-B360-AB6064F6032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CCA2-DE00-4B1F-8F2A-712B1E90BCED}" type="datetimeFigureOut">
              <a:rPr lang="es-ES" smtClean="0"/>
              <a:pPr/>
              <a:t>04/02/2013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E9587-B649-408C-B360-AB6064F6032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CCA2-DE00-4B1F-8F2A-712B1E90BCED}" type="datetimeFigureOut">
              <a:rPr lang="es-ES" smtClean="0"/>
              <a:pPr/>
              <a:t>04/02/2013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E9587-B649-408C-B360-AB6064F6032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CCA2-DE00-4B1F-8F2A-712B1E90BCED}" type="datetimeFigureOut">
              <a:rPr lang="es-ES" smtClean="0"/>
              <a:pPr/>
              <a:t>04/02/2013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E9587-B649-408C-B360-AB6064F6032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CCA2-DE00-4B1F-8F2A-712B1E90BCED}" type="datetimeFigureOut">
              <a:rPr lang="es-ES" smtClean="0"/>
              <a:pPr/>
              <a:t>04/02/2013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E9587-B649-408C-B360-AB6064F6032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CCA2-DE00-4B1F-8F2A-712B1E90BCED}" type="datetimeFigureOut">
              <a:rPr lang="es-ES" smtClean="0"/>
              <a:pPr/>
              <a:t>04/02/2013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E9587-B649-408C-B360-AB6064F6032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CCA2-DE00-4B1F-8F2A-712B1E90BCED}" type="datetimeFigureOut">
              <a:rPr lang="es-ES" smtClean="0"/>
              <a:pPr/>
              <a:t>04/02/2013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E9587-B649-408C-B360-AB6064F6032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CCA2-DE00-4B1F-8F2A-712B1E90BCED}" type="datetimeFigureOut">
              <a:rPr lang="es-ES" smtClean="0"/>
              <a:pPr/>
              <a:t>04/02/2013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E9587-B649-408C-B360-AB6064F6032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CCA2-DE00-4B1F-8F2A-712B1E90BCED}" type="datetimeFigureOut">
              <a:rPr lang="es-ES" smtClean="0"/>
              <a:pPr/>
              <a:t>04/02/2013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E9587-B649-408C-B360-AB6064F6032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CCA2-DE00-4B1F-8F2A-712B1E90BCED}" type="datetimeFigureOut">
              <a:rPr lang="es-ES" smtClean="0"/>
              <a:pPr/>
              <a:t>04/02/2013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E9587-B649-408C-B360-AB6064F6032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CCA2-DE00-4B1F-8F2A-712B1E90BCED}" type="datetimeFigureOut">
              <a:rPr lang="es-ES" smtClean="0"/>
              <a:pPr/>
              <a:t>04/02/2013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E9587-B649-408C-B360-AB6064F6032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6CCA2-DE00-4B1F-8F2A-712B1E90BCED}" type="datetimeFigureOut">
              <a:rPr lang="es-ES" smtClean="0"/>
              <a:pPr/>
              <a:t>04/02/2013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E9587-B649-408C-B360-AB6064F6032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emf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67544" y="1340768"/>
            <a:ext cx="8280920" cy="216024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pic>
        <p:nvPicPr>
          <p:cNvPr id="5" name="Imagen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116632"/>
            <a:ext cx="3366569" cy="1115111"/>
          </a:xfrm>
          <a:prstGeom prst="rect">
            <a:avLst/>
          </a:prstGeom>
        </p:spPr>
      </p:pic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938366" y="1628800"/>
            <a:ext cx="7378050" cy="1724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7274" tIns="53636" rIns="107274" bIns="53636">
            <a:spAutoFit/>
          </a:bodyPr>
          <a:lstStyle/>
          <a:p>
            <a:pPr algn="ctr" defTabSz="1072698">
              <a:spcBef>
                <a:spcPct val="50000"/>
              </a:spcBef>
            </a:pPr>
            <a:r>
              <a:rPr lang="pt-BR" sz="2400" b="1" i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Unit </a:t>
            </a:r>
            <a:r>
              <a:rPr lang="pt-BR" sz="2400" b="1" i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of</a:t>
            </a:r>
            <a:r>
              <a:rPr lang="pt-BR" sz="2400" b="1" i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pt-BR" sz="2400" b="1" i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Materials</a:t>
            </a:r>
            <a:r>
              <a:rPr lang="pt-BR" sz="2400" b="1" i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pt-BR" sz="2400" b="1" i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and</a:t>
            </a:r>
            <a:r>
              <a:rPr lang="pt-BR" sz="2400" b="1" i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pt-BR" sz="2400" b="1" i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Optoelectronic</a:t>
            </a:r>
            <a:r>
              <a:rPr lang="pt-BR" sz="2400" b="1" i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pt-BR" sz="2400" b="1" i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Devices</a:t>
            </a:r>
            <a:endParaRPr lang="pt-BR" sz="2400" b="1" i="1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algn="ctr" defTabSz="1072698">
              <a:spcBef>
                <a:spcPct val="50000"/>
              </a:spcBef>
            </a:pPr>
            <a:r>
              <a:rPr lang="pt-BR" sz="3600" b="1" i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University</a:t>
            </a:r>
            <a:r>
              <a:rPr lang="pt-BR" sz="3600" b="1" i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pt-BR" sz="3600" b="1" i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of</a:t>
            </a:r>
            <a:r>
              <a:rPr lang="pt-BR" sz="3600" b="1" i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pt-BR" sz="3600" b="1" i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Valencia</a:t>
            </a:r>
          </a:p>
          <a:p>
            <a:pPr algn="ctr" defTabSz="1072698">
              <a:spcBef>
                <a:spcPct val="50000"/>
              </a:spcBef>
            </a:pPr>
            <a:r>
              <a:rPr lang="pt-BR" b="1" i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www.uv.es</a:t>
            </a:r>
            <a:r>
              <a:rPr lang="pt-BR" b="1" i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/</a:t>
            </a:r>
            <a:r>
              <a:rPr lang="pt-BR" b="1" i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umdo</a:t>
            </a:r>
            <a:endParaRPr lang="pt-BR" b="1" i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4149080"/>
            <a:ext cx="3456384" cy="1788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4077072"/>
            <a:ext cx="343590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32 Imagen" descr="ICMUV_v4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539552" y="2780928"/>
            <a:ext cx="1547664" cy="653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" descr="Escudo03"/>
          <p:cNvPicPr>
            <a:picLocks noChangeAspect="1" noChangeArrowheads="1"/>
          </p:cNvPicPr>
          <p:nvPr/>
        </p:nvPicPr>
        <p:blipFill>
          <a:blip r:embed="rId6" cstate="email">
            <a:lum bright="70000" contrast="-70000"/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956456" y="2698432"/>
            <a:ext cx="720000" cy="730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0" y="0"/>
            <a:ext cx="9144000" cy="880244"/>
            <a:chOff x="0" y="0"/>
            <a:chExt cx="9906000" cy="880244"/>
          </a:xfrm>
        </p:grpSpPr>
        <p:sp>
          <p:nvSpPr>
            <p:cNvPr id="3" name="2 Rectángulo"/>
            <p:cNvSpPr/>
            <p:nvPr/>
          </p:nvSpPr>
          <p:spPr bwMode="auto">
            <a:xfrm>
              <a:off x="0" y="0"/>
              <a:ext cx="9906000" cy="836712"/>
            </a:xfrm>
            <a:prstGeom prst="rect">
              <a:avLst/>
            </a:prstGeom>
            <a:solidFill>
              <a:srgbClr val="83A62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4" name="32 Imagen" descr="ICMUV_v4.jp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0"/>
              <a:ext cx="2257171" cy="880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1 Título"/>
            <p:cNvSpPr txBox="1">
              <a:spLocks/>
            </p:cNvSpPr>
            <p:nvPr/>
          </p:nvSpPr>
          <p:spPr bwMode="auto">
            <a:xfrm>
              <a:off x="3080792" y="193653"/>
              <a:ext cx="4758529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342479" indent="-342479" defTabSz="914257">
                <a:spcBef>
                  <a:spcPct val="50000"/>
                </a:spcBef>
                <a:defRPr/>
              </a:pPr>
              <a:r>
                <a:rPr lang="en-GB" sz="4000" b="1" smtClean="0">
                  <a:solidFill>
                    <a:schemeClr val="bg1"/>
                  </a:solidFill>
                </a:rPr>
                <a:t>Summary</a:t>
              </a:r>
              <a:endParaRPr lang="en-GB" sz="4000" b="1" dirty="0" smtClean="0">
                <a:solidFill>
                  <a:schemeClr val="bg1"/>
                </a:solidFill>
              </a:endParaRPr>
            </a:p>
          </p:txBody>
        </p:sp>
      </p:grpSp>
      <p:sp>
        <p:nvSpPr>
          <p:cNvPr id="7" name="6 CuadroTexto"/>
          <p:cNvSpPr txBox="1"/>
          <p:nvPr/>
        </p:nvSpPr>
        <p:spPr>
          <a:xfrm>
            <a:off x="8672039" y="6516052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mtClean="0"/>
              <a:t>2/9</a:t>
            </a:r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2051720" y="1196752"/>
            <a:ext cx="44069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4800" b="1" smtClean="0">
                <a:latin typeface="Times New Roman" pitchFamily="18" charset="0"/>
                <a:cs typeface="Times New Roman" pitchFamily="18" charset="0"/>
              </a:rPr>
              <a:t>1-</a:t>
            </a:r>
            <a:r>
              <a:rPr lang="es-ES" sz="4800" smtClean="0">
                <a:latin typeface="Times New Roman" pitchFamily="18" charset="0"/>
                <a:cs typeface="Times New Roman" pitchFamily="18" charset="0"/>
              </a:rPr>
              <a:t>Amplifier</a:t>
            </a:r>
          </a:p>
          <a:p>
            <a:pPr>
              <a:lnSpc>
                <a:spcPct val="150000"/>
              </a:lnSpc>
            </a:pPr>
            <a:r>
              <a:rPr lang="es-ES" sz="4800" b="1" smtClean="0"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es-ES" sz="4800" smtClean="0">
                <a:latin typeface="Times New Roman" pitchFamily="18" charset="0"/>
                <a:cs typeface="Times New Roman" pitchFamily="18" charset="0"/>
              </a:rPr>
              <a:t>Photodetector</a:t>
            </a:r>
          </a:p>
          <a:p>
            <a:pPr>
              <a:lnSpc>
                <a:spcPct val="150000"/>
              </a:lnSpc>
            </a:pPr>
            <a:r>
              <a:rPr lang="es-ES" sz="4800" b="1" smtClean="0">
                <a:latin typeface="Times New Roman" pitchFamily="18" charset="0"/>
                <a:cs typeface="Times New Roman" pitchFamily="18" charset="0"/>
              </a:rPr>
              <a:t>3-</a:t>
            </a:r>
            <a:r>
              <a:rPr lang="es-ES" sz="4800" smtClean="0">
                <a:latin typeface="Times New Roman" pitchFamily="18" charset="0"/>
                <a:cs typeface="Times New Roman" pitchFamily="18" charset="0"/>
              </a:rPr>
              <a:t> Milestones</a:t>
            </a:r>
          </a:p>
          <a:p>
            <a:pPr>
              <a:lnSpc>
                <a:spcPct val="150000"/>
              </a:lnSpc>
            </a:pPr>
            <a:r>
              <a:rPr lang="es-ES" sz="4800" b="1" smtClean="0">
                <a:latin typeface="Times New Roman" pitchFamily="18" charset="0"/>
                <a:cs typeface="Times New Roman" pitchFamily="18" charset="0"/>
              </a:rPr>
              <a:t>4-</a:t>
            </a:r>
            <a:r>
              <a:rPr lang="es-ES" sz="4800" smtClean="0">
                <a:latin typeface="Times New Roman" pitchFamily="18" charset="0"/>
                <a:cs typeface="Times New Roman" pitchFamily="18" charset="0"/>
              </a:rPr>
              <a:t> Dissemination</a:t>
            </a:r>
            <a:endParaRPr lang="es-ES" sz="4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8 Grupo"/>
          <p:cNvGrpSpPr/>
          <p:nvPr/>
        </p:nvGrpSpPr>
        <p:grpSpPr>
          <a:xfrm>
            <a:off x="0" y="0"/>
            <a:ext cx="9144002" cy="880244"/>
            <a:chOff x="0" y="0"/>
            <a:chExt cx="9906000" cy="880244"/>
          </a:xfrm>
        </p:grpSpPr>
        <p:sp>
          <p:nvSpPr>
            <p:cNvPr id="3" name="2 Rectángulo"/>
            <p:cNvSpPr/>
            <p:nvPr/>
          </p:nvSpPr>
          <p:spPr bwMode="auto">
            <a:xfrm>
              <a:off x="0" y="0"/>
              <a:ext cx="9906000" cy="836712"/>
            </a:xfrm>
            <a:prstGeom prst="rect">
              <a:avLst/>
            </a:prstGeom>
            <a:solidFill>
              <a:srgbClr val="83A62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4" name="32 Imagen" descr="ICMUV_v4.jp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0"/>
              <a:ext cx="2257171" cy="880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1 Título"/>
            <p:cNvSpPr txBox="1">
              <a:spLocks/>
            </p:cNvSpPr>
            <p:nvPr/>
          </p:nvSpPr>
          <p:spPr bwMode="auto">
            <a:xfrm>
              <a:off x="3080791" y="193653"/>
              <a:ext cx="5226580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342479" indent="-342479" defTabSz="914257">
                <a:spcBef>
                  <a:spcPct val="50000"/>
                </a:spcBef>
                <a:defRPr/>
              </a:pPr>
              <a:r>
                <a:rPr lang="en-GB" sz="4000" b="1" smtClean="0">
                  <a:solidFill>
                    <a:schemeClr val="bg1"/>
                  </a:solidFill>
                </a:rPr>
                <a:t>Plasmonic Amplifiers</a:t>
              </a:r>
              <a:endParaRPr lang="en-GB" sz="4000" b="1" dirty="0" smtClean="0">
                <a:solidFill>
                  <a:schemeClr val="bg1"/>
                </a:solidFill>
              </a:endParaRPr>
            </a:p>
          </p:txBody>
        </p:sp>
      </p:grpSp>
      <p:sp>
        <p:nvSpPr>
          <p:cNvPr id="6" name="5 Rectángulo"/>
          <p:cNvSpPr/>
          <p:nvPr/>
        </p:nvSpPr>
        <p:spPr>
          <a:xfrm>
            <a:off x="622261" y="836712"/>
            <a:ext cx="78381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b="1" u="sng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PMMA cladding on thin nanocomposite</a:t>
            </a:r>
            <a:endParaRPr lang="es-ES" sz="3200" u="sng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8672039" y="6516052"/>
            <a:ext cx="508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mtClean="0"/>
              <a:t>3/9</a:t>
            </a:r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1043608" y="1556792"/>
            <a:ext cx="7200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s-ES" sz="2000" smtClean="0">
                <a:latin typeface="Arial" pitchFamily="34" charset="0"/>
                <a:cs typeface="Arial" pitchFamily="34" charset="0"/>
              </a:rPr>
              <a:t> CdSe QDs as a probe of concept</a:t>
            </a:r>
          </a:p>
          <a:p>
            <a:pPr>
              <a:buFontTx/>
              <a:buChar char="-"/>
            </a:pPr>
            <a:endParaRPr lang="es-ES" sz="200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s-ES" sz="2000" smtClean="0">
                <a:latin typeface="Arial" pitchFamily="34" charset="0"/>
                <a:cs typeface="Arial" pitchFamily="34" charset="0"/>
              </a:rPr>
              <a:t> Different cladding thicknesses (</a:t>
            </a:r>
            <a:r>
              <a:rPr lang="es-ES" sz="2000" i="1" smtClean="0">
                <a:latin typeface="Arial" pitchFamily="34" charset="0"/>
                <a:cs typeface="Arial" pitchFamily="34" charset="0"/>
              </a:rPr>
              <a:t>d</a:t>
            </a:r>
            <a:r>
              <a:rPr lang="es-ES" sz="2000" smtClean="0">
                <a:latin typeface="Arial" pitchFamily="34" charset="0"/>
                <a:cs typeface="Arial" pitchFamily="34" charset="0"/>
              </a:rPr>
              <a:t>) between 0 and 9 µm</a:t>
            </a:r>
          </a:p>
          <a:p>
            <a:pPr>
              <a:buFontTx/>
              <a:buChar char="-"/>
            </a:pPr>
            <a:endParaRPr lang="es-ES" sz="200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s-ES" sz="2000" smtClean="0">
                <a:latin typeface="Arial" pitchFamily="34" charset="0"/>
                <a:cs typeface="Arial" pitchFamily="34" charset="0"/>
              </a:rPr>
              <a:t> QDs overlap mostly with SPP </a:t>
            </a:r>
          </a:p>
          <a:p>
            <a:pPr>
              <a:buFontTx/>
              <a:buChar char="-"/>
            </a:pPr>
            <a:endParaRPr lang="es-ES" sz="200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s-ES" sz="2000" smtClean="0">
                <a:latin typeface="Arial" pitchFamily="34" charset="0"/>
                <a:cs typeface="Arial" pitchFamily="34" charset="0"/>
              </a:rPr>
              <a:t> Reduce losses</a:t>
            </a:r>
          </a:p>
          <a:p>
            <a:pPr>
              <a:buFontTx/>
              <a:buChar char="-"/>
            </a:pPr>
            <a:endParaRPr lang="es-ES" sz="2000" smtClean="0">
              <a:latin typeface="Arial" pitchFamily="34" charset="0"/>
              <a:cs typeface="Arial" pitchFamily="34" charset="0"/>
            </a:endParaRPr>
          </a:p>
          <a:p>
            <a:endParaRPr lang="es-ES" sz="200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645024"/>
            <a:ext cx="3585213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8 Grupo"/>
          <p:cNvGrpSpPr/>
          <p:nvPr/>
        </p:nvGrpSpPr>
        <p:grpSpPr>
          <a:xfrm>
            <a:off x="0" y="0"/>
            <a:ext cx="9144002" cy="880244"/>
            <a:chOff x="0" y="0"/>
            <a:chExt cx="9906000" cy="880244"/>
          </a:xfrm>
        </p:grpSpPr>
        <p:sp>
          <p:nvSpPr>
            <p:cNvPr id="3" name="2 Rectángulo"/>
            <p:cNvSpPr/>
            <p:nvPr/>
          </p:nvSpPr>
          <p:spPr bwMode="auto">
            <a:xfrm>
              <a:off x="0" y="0"/>
              <a:ext cx="9906000" cy="836712"/>
            </a:xfrm>
            <a:prstGeom prst="rect">
              <a:avLst/>
            </a:prstGeom>
            <a:solidFill>
              <a:srgbClr val="83A62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4" name="32 Imagen" descr="ICMUV_v4.jp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0"/>
              <a:ext cx="2257171" cy="880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1 Título"/>
            <p:cNvSpPr txBox="1">
              <a:spLocks/>
            </p:cNvSpPr>
            <p:nvPr/>
          </p:nvSpPr>
          <p:spPr bwMode="auto">
            <a:xfrm>
              <a:off x="3080791" y="193653"/>
              <a:ext cx="5226580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342479" indent="-342479" defTabSz="914257">
                <a:spcBef>
                  <a:spcPct val="50000"/>
                </a:spcBef>
                <a:defRPr/>
              </a:pPr>
              <a:r>
                <a:rPr lang="en-GB" sz="4000" b="1" smtClean="0">
                  <a:solidFill>
                    <a:schemeClr val="bg1"/>
                  </a:solidFill>
                </a:rPr>
                <a:t>Plasmonic Amplifiers</a:t>
              </a:r>
              <a:endParaRPr lang="en-GB" sz="4000" b="1" dirty="0" smtClean="0">
                <a:solidFill>
                  <a:schemeClr val="bg1"/>
                </a:solidFill>
              </a:endParaRPr>
            </a:p>
          </p:txBody>
        </p:sp>
      </p:grpSp>
      <p:sp>
        <p:nvSpPr>
          <p:cNvPr id="6" name="5 Rectángulo"/>
          <p:cNvSpPr/>
          <p:nvPr/>
        </p:nvSpPr>
        <p:spPr>
          <a:xfrm>
            <a:off x="622261" y="836712"/>
            <a:ext cx="78381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b="1" u="sng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PMMA cladding on thin nanocomposite</a:t>
            </a:r>
            <a:endParaRPr lang="es-ES" sz="3200" u="sng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8600031" y="6488668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mtClean="0"/>
              <a:t>4/9</a:t>
            </a:r>
            <a:endParaRPr lang="es-ES"/>
          </a:p>
        </p:txBody>
      </p:sp>
      <p:sp>
        <p:nvSpPr>
          <p:cNvPr id="42" name="41 CuadroTexto"/>
          <p:cNvSpPr txBox="1"/>
          <p:nvPr/>
        </p:nvSpPr>
        <p:spPr>
          <a:xfrm>
            <a:off x="1259632" y="1340768"/>
            <a:ext cx="5544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Caracterization with VSL method</a:t>
            </a:r>
          </a:p>
          <a:p>
            <a:endParaRPr lang="es-ES" sz="2400" b="1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42 Flecha derecha"/>
          <p:cNvSpPr/>
          <p:nvPr/>
        </p:nvSpPr>
        <p:spPr>
          <a:xfrm>
            <a:off x="755576" y="1523693"/>
            <a:ext cx="504056" cy="144016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CuadroTexto"/>
          <p:cNvSpPr txBox="1"/>
          <p:nvPr/>
        </p:nvSpPr>
        <p:spPr>
          <a:xfrm>
            <a:off x="971600" y="1913836"/>
            <a:ext cx="76328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s-ES" sz="2000" smtClean="0">
                <a:latin typeface="Arial" pitchFamily="34" charset="0"/>
                <a:cs typeface="Arial" pitchFamily="34" charset="0"/>
              </a:rPr>
              <a:t> gain similar for all cladding thicknesses</a:t>
            </a:r>
          </a:p>
          <a:p>
            <a:pPr>
              <a:buFontTx/>
              <a:buChar char="-"/>
            </a:pPr>
            <a:endParaRPr lang="es-ES" sz="200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s-ES" sz="2000" smtClean="0">
                <a:latin typeface="Arial" pitchFamily="34" charset="0"/>
                <a:cs typeface="Arial" pitchFamily="34" charset="0"/>
              </a:rPr>
              <a:t> losses reduced as long as cladding thickness is increased </a:t>
            </a:r>
          </a:p>
          <a:p>
            <a:pPr>
              <a:buFontTx/>
              <a:buChar char="-"/>
            </a:pPr>
            <a:endParaRPr lang="es-ES" sz="2000" smtClean="0">
              <a:latin typeface="Arial" pitchFamily="34" charset="0"/>
              <a:cs typeface="Arial" pitchFamily="34" charset="0"/>
            </a:endParaRPr>
          </a:p>
          <a:p>
            <a:endParaRPr lang="es-ES" sz="200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2852936"/>
            <a:ext cx="4320000" cy="3683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3968" y="2996952"/>
            <a:ext cx="4320000" cy="3640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8 Grupo"/>
          <p:cNvGrpSpPr/>
          <p:nvPr/>
        </p:nvGrpSpPr>
        <p:grpSpPr>
          <a:xfrm>
            <a:off x="0" y="0"/>
            <a:ext cx="9144002" cy="880244"/>
            <a:chOff x="0" y="0"/>
            <a:chExt cx="9906000" cy="880244"/>
          </a:xfrm>
        </p:grpSpPr>
        <p:sp>
          <p:nvSpPr>
            <p:cNvPr id="3" name="2 Rectángulo"/>
            <p:cNvSpPr/>
            <p:nvPr/>
          </p:nvSpPr>
          <p:spPr bwMode="auto">
            <a:xfrm>
              <a:off x="0" y="0"/>
              <a:ext cx="9906000" cy="836712"/>
            </a:xfrm>
            <a:prstGeom prst="rect">
              <a:avLst/>
            </a:prstGeom>
            <a:solidFill>
              <a:srgbClr val="83A62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4" name="32 Imagen" descr="ICMUV_v4.jp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0"/>
              <a:ext cx="2257171" cy="880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1 Título"/>
            <p:cNvSpPr txBox="1">
              <a:spLocks/>
            </p:cNvSpPr>
            <p:nvPr/>
          </p:nvSpPr>
          <p:spPr bwMode="auto">
            <a:xfrm>
              <a:off x="3080791" y="193653"/>
              <a:ext cx="5226580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342479" indent="-342479" defTabSz="914257">
                <a:spcBef>
                  <a:spcPct val="50000"/>
                </a:spcBef>
                <a:defRPr/>
              </a:pPr>
              <a:r>
                <a:rPr lang="en-GB" sz="4000" b="1" smtClean="0">
                  <a:solidFill>
                    <a:schemeClr val="bg1"/>
                  </a:solidFill>
                </a:rPr>
                <a:t>Plasmonic Amplifiers</a:t>
              </a:r>
              <a:endParaRPr lang="en-GB" sz="4000" b="1" dirty="0" smtClean="0">
                <a:solidFill>
                  <a:schemeClr val="bg1"/>
                </a:solidFill>
              </a:endParaRPr>
            </a:p>
          </p:txBody>
        </p:sp>
      </p:grpSp>
      <p:sp>
        <p:nvSpPr>
          <p:cNvPr id="6" name="5 Rectángulo"/>
          <p:cNvSpPr/>
          <p:nvPr/>
        </p:nvSpPr>
        <p:spPr>
          <a:xfrm>
            <a:off x="622261" y="836712"/>
            <a:ext cx="78381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b="1" u="sng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PMMA cladding on thin nanocomposite</a:t>
            </a:r>
            <a:endParaRPr lang="es-ES" sz="3200" u="sng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8672039" y="6488668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mtClean="0"/>
              <a:t>5/9</a:t>
            </a:r>
            <a:endParaRPr lang="es-ES"/>
          </a:p>
        </p:txBody>
      </p:sp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688" y="3284984"/>
            <a:ext cx="5472608" cy="344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12 CuadroTexto"/>
          <p:cNvSpPr txBox="1"/>
          <p:nvPr/>
        </p:nvSpPr>
        <p:spPr>
          <a:xfrm>
            <a:off x="1284346" y="1412776"/>
            <a:ext cx="5544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Caracterization by end fire coupling</a:t>
            </a:r>
          </a:p>
          <a:p>
            <a:endParaRPr lang="es-ES" sz="2400" b="1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Flecha derecha"/>
          <p:cNvSpPr/>
          <p:nvPr/>
        </p:nvSpPr>
        <p:spPr>
          <a:xfrm>
            <a:off x="755576" y="1581506"/>
            <a:ext cx="504056" cy="144016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CuadroTexto"/>
          <p:cNvSpPr txBox="1"/>
          <p:nvPr/>
        </p:nvSpPr>
        <p:spPr>
          <a:xfrm>
            <a:off x="1115616" y="1869792"/>
            <a:ext cx="76328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s-ES" sz="2000" smtClean="0">
                <a:latin typeface="Arial" pitchFamily="34" charset="0"/>
                <a:cs typeface="Arial" pitchFamily="34" charset="0"/>
              </a:rPr>
              <a:t> With thick claddings it is possible to couple the pump laser  from the edge (sample length~5 mm) to photonic modes in the cladding</a:t>
            </a:r>
          </a:p>
          <a:p>
            <a:pPr>
              <a:buFontTx/>
              <a:buChar char="-"/>
            </a:pPr>
            <a:endParaRPr lang="es-ES" sz="200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s-ES" sz="2000" smtClean="0">
                <a:latin typeface="Arial" pitchFamily="34" charset="0"/>
                <a:cs typeface="Arial" pitchFamily="34" charset="0"/>
              </a:rPr>
              <a:t> pump excites QDs which PL can be coupled to the SPP</a:t>
            </a:r>
          </a:p>
          <a:p>
            <a:pPr>
              <a:buFontTx/>
              <a:buChar char="-"/>
            </a:pPr>
            <a:endParaRPr lang="es-ES" sz="2000" smtClean="0">
              <a:latin typeface="Arial" pitchFamily="34" charset="0"/>
              <a:cs typeface="Arial" pitchFamily="34" charset="0"/>
            </a:endParaRPr>
          </a:p>
          <a:p>
            <a:endParaRPr lang="es-ES" sz="200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8 Grupo"/>
          <p:cNvGrpSpPr/>
          <p:nvPr/>
        </p:nvGrpSpPr>
        <p:grpSpPr>
          <a:xfrm>
            <a:off x="0" y="0"/>
            <a:ext cx="9144002" cy="880244"/>
            <a:chOff x="0" y="0"/>
            <a:chExt cx="9906000" cy="880244"/>
          </a:xfrm>
        </p:grpSpPr>
        <p:sp>
          <p:nvSpPr>
            <p:cNvPr id="3" name="2 Rectángulo"/>
            <p:cNvSpPr/>
            <p:nvPr/>
          </p:nvSpPr>
          <p:spPr bwMode="auto">
            <a:xfrm>
              <a:off x="0" y="0"/>
              <a:ext cx="9906000" cy="836712"/>
            </a:xfrm>
            <a:prstGeom prst="rect">
              <a:avLst/>
            </a:prstGeom>
            <a:solidFill>
              <a:srgbClr val="83A62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4" name="32 Imagen" descr="ICMUV_v4.jp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0"/>
              <a:ext cx="2257171" cy="880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1 Título"/>
            <p:cNvSpPr txBox="1">
              <a:spLocks/>
            </p:cNvSpPr>
            <p:nvPr/>
          </p:nvSpPr>
          <p:spPr bwMode="auto">
            <a:xfrm>
              <a:off x="3080791" y="193653"/>
              <a:ext cx="5226580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342479" indent="-342479" defTabSz="914257">
                <a:spcBef>
                  <a:spcPct val="50000"/>
                </a:spcBef>
                <a:defRPr/>
              </a:pPr>
              <a:r>
                <a:rPr lang="en-GB" sz="4000" b="1" dirty="0" smtClean="0">
                  <a:solidFill>
                    <a:schemeClr val="bg1"/>
                  </a:solidFill>
                </a:rPr>
                <a:t>QD </a:t>
              </a:r>
              <a:r>
                <a:rPr lang="en-GB" sz="4000" b="1" dirty="0" err="1" smtClean="0">
                  <a:solidFill>
                    <a:schemeClr val="bg1"/>
                  </a:solidFill>
                </a:rPr>
                <a:t>Photodetectors</a:t>
              </a:r>
              <a:endParaRPr lang="en-GB" sz="4000" b="1" dirty="0" smtClean="0">
                <a:solidFill>
                  <a:schemeClr val="bg1"/>
                </a:solidFill>
              </a:endParaRPr>
            </a:p>
          </p:txBody>
        </p:sp>
      </p:grpSp>
      <p:sp>
        <p:nvSpPr>
          <p:cNvPr id="6" name="5 Rectángulo"/>
          <p:cNvSpPr/>
          <p:nvPr/>
        </p:nvSpPr>
        <p:spPr>
          <a:xfrm>
            <a:off x="622261" y="836712"/>
            <a:ext cx="7229463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b="1" u="sng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Photodetector</a:t>
            </a:r>
            <a:r>
              <a:rPr lang="es-ES" sz="32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3200" b="1" u="sng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es-ES" sz="32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3200" b="1" u="sng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PbS</a:t>
            </a:r>
            <a:r>
              <a:rPr lang="es-ES" sz="32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3200" b="1" u="sng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QDs</a:t>
            </a:r>
            <a:r>
              <a:rPr lang="es-ES" sz="32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3200" b="1" u="sng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by</a:t>
            </a:r>
            <a:r>
              <a:rPr lang="es-ES" sz="32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3200" b="1" u="sng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LbL</a:t>
            </a:r>
            <a:endParaRPr lang="es-ES" sz="3200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8672039" y="6488668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mtClean="0"/>
              <a:t>6/9</a:t>
            </a:r>
            <a:endParaRPr lang="es-ES"/>
          </a:p>
        </p:txBody>
      </p:sp>
      <p:sp>
        <p:nvSpPr>
          <p:cNvPr id="13" name="12 CuadroTexto"/>
          <p:cNvSpPr txBox="1"/>
          <p:nvPr/>
        </p:nvSpPr>
        <p:spPr>
          <a:xfrm>
            <a:off x="1284346" y="1412776"/>
            <a:ext cx="5544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Caracterization</a:t>
            </a:r>
            <a:r>
              <a:rPr lang="es-ES" sz="2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4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by</a:t>
            </a:r>
            <a:r>
              <a:rPr lang="es-ES" sz="2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in-</a:t>
            </a:r>
            <a:r>
              <a:rPr lang="es-ES" sz="24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house</a:t>
            </a:r>
            <a:r>
              <a:rPr lang="es-ES" sz="2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set-ups </a:t>
            </a:r>
          </a:p>
          <a:p>
            <a:endParaRPr lang="es-ES" sz="24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Flecha derecha"/>
          <p:cNvSpPr/>
          <p:nvPr/>
        </p:nvSpPr>
        <p:spPr>
          <a:xfrm>
            <a:off x="755576" y="1581506"/>
            <a:ext cx="504056" cy="144016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CuadroTexto"/>
          <p:cNvSpPr txBox="1"/>
          <p:nvPr/>
        </p:nvSpPr>
        <p:spPr>
          <a:xfrm>
            <a:off x="650684" y="2013808"/>
            <a:ext cx="849331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Resistivity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layers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r </a:t>
            </a:r>
            <a:r>
              <a:rPr lang="en-US" sz="2000" dirty="0">
                <a:latin typeface="Arial" pitchFamily="34" charset="0"/>
                <a:cs typeface="Arial" pitchFamily="34" charset="0"/>
                <a:sym typeface="Symbol"/>
              </a:rPr>
              <a:t>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2.10</a:t>
            </a:r>
            <a:r>
              <a:rPr lang="en-US" sz="2000" baseline="30000" dirty="0">
                <a:latin typeface="Arial" pitchFamily="34" charset="0"/>
                <a:cs typeface="Arial" pitchFamily="34" charset="0"/>
              </a:rPr>
              <a:t>5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W cm</a:t>
            </a:r>
            <a:r>
              <a:rPr lang="es-ES_tradnl" sz="2000" dirty="0">
                <a:latin typeface="Arial" pitchFamily="34" charset="0"/>
                <a:cs typeface="Arial" pitchFamily="34" charset="0"/>
              </a:rPr>
              <a:t> 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Responsivities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&gt;1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mA/W in the visible and 0.2 mA/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W at 1100 nm         (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exciton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ground state absorption)</a:t>
            </a:r>
            <a:endParaRPr lang="es-ES_tradnl" sz="20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s-ES_tradnl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 dirty="0" err="1" smtClean="0">
                <a:latin typeface="Arial" pitchFamily="34" charset="0"/>
                <a:cs typeface="Arial" pitchFamily="34" charset="0"/>
              </a:rPr>
              <a:t>Photoconductive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 dirty="0" err="1" smtClean="0">
                <a:latin typeface="Arial" pitchFamily="34" charset="0"/>
                <a:cs typeface="Arial" pitchFamily="34" charset="0"/>
              </a:rPr>
              <a:t>gain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 &gt;10 </a:t>
            </a:r>
            <a:r>
              <a:rPr lang="es-ES_tradnl" sz="2000" dirty="0" err="1" smtClean="0">
                <a:latin typeface="Arial" pitchFamily="34" charset="0"/>
                <a:cs typeface="Arial" pitchFamily="34" charset="0"/>
              </a:rPr>
              <a:t>mA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/W (1 V) </a:t>
            </a:r>
            <a:r>
              <a:rPr lang="es-ES_tradnl" sz="20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 dirty="0" err="1" smtClean="0">
                <a:latin typeface="Arial" pitchFamily="34" charset="0"/>
                <a:cs typeface="Arial" pitchFamily="34" charset="0"/>
              </a:rPr>
              <a:t>whole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 dirty="0" err="1" smtClean="0">
                <a:latin typeface="Arial" pitchFamily="34" charset="0"/>
                <a:cs typeface="Arial" pitchFamily="34" charset="0"/>
              </a:rPr>
              <a:t>spectrum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es-ES_tradnl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 dirty="0" err="1" smtClean="0">
                <a:latin typeface="Arial" pitchFamily="34" charset="0"/>
                <a:cs typeface="Arial" pitchFamily="34" charset="0"/>
              </a:rPr>
              <a:t>lamp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Good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stability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after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several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weeks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in air</a:t>
            </a:r>
          </a:p>
        </p:txBody>
      </p:sp>
      <p:pic>
        <p:nvPicPr>
          <p:cNvPr id="12" name="Imagen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61048"/>
            <a:ext cx="4176464" cy="244827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6" name="Agrupar 15"/>
          <p:cNvGrpSpPr/>
          <p:nvPr/>
        </p:nvGrpSpPr>
        <p:grpSpPr>
          <a:xfrm>
            <a:off x="4716016" y="3717033"/>
            <a:ext cx="3960440" cy="2664296"/>
            <a:chOff x="0" y="0"/>
            <a:chExt cx="5368290" cy="3789045"/>
          </a:xfrm>
          <a:extLst>
            <a:ext uri="{0CCBE362-F206-4b92-989A-16890622DB6E}">
              <ma14:wrappingTextBoxFlag xmlns:ma14="http://schemas.microsoft.com/office/mac/drawingml/2011/main" xmlns=""/>
            </a:ext>
          </a:extLst>
        </p:grpSpPr>
        <p:pic>
          <p:nvPicPr>
            <p:cNvPr id="17" name="Imagen 1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368290" cy="378904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8" name="Rectángulo redondeado 17"/>
            <p:cNvSpPr/>
            <p:nvPr/>
          </p:nvSpPr>
          <p:spPr>
            <a:xfrm>
              <a:off x="3048000" y="1735455"/>
              <a:ext cx="304800" cy="3429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xmlns="" val="111088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8 Grupo"/>
          <p:cNvGrpSpPr/>
          <p:nvPr/>
        </p:nvGrpSpPr>
        <p:grpSpPr>
          <a:xfrm>
            <a:off x="0" y="0"/>
            <a:ext cx="9144002" cy="880244"/>
            <a:chOff x="0" y="0"/>
            <a:chExt cx="9906000" cy="880244"/>
          </a:xfrm>
        </p:grpSpPr>
        <p:sp>
          <p:nvSpPr>
            <p:cNvPr id="3" name="2 Rectángulo"/>
            <p:cNvSpPr/>
            <p:nvPr/>
          </p:nvSpPr>
          <p:spPr bwMode="auto">
            <a:xfrm>
              <a:off x="0" y="0"/>
              <a:ext cx="9906000" cy="836712"/>
            </a:xfrm>
            <a:prstGeom prst="rect">
              <a:avLst/>
            </a:prstGeom>
            <a:solidFill>
              <a:srgbClr val="83A62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4" name="32 Imagen" descr="ICMUV_v4.jp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0"/>
              <a:ext cx="2257171" cy="880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1 Título"/>
            <p:cNvSpPr txBox="1">
              <a:spLocks/>
            </p:cNvSpPr>
            <p:nvPr/>
          </p:nvSpPr>
          <p:spPr bwMode="auto">
            <a:xfrm>
              <a:off x="3860878" y="193653"/>
              <a:ext cx="5226580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342479" indent="-342479" defTabSz="914257">
                <a:spcBef>
                  <a:spcPct val="50000"/>
                </a:spcBef>
                <a:defRPr/>
              </a:pPr>
              <a:r>
                <a:rPr lang="en-GB" sz="4000" b="1" smtClean="0">
                  <a:solidFill>
                    <a:schemeClr val="bg1"/>
                  </a:solidFill>
                </a:rPr>
                <a:t>Milestones</a:t>
              </a:r>
              <a:endParaRPr lang="en-GB" sz="4000" b="1" dirty="0" smtClean="0">
                <a:solidFill>
                  <a:schemeClr val="bg1"/>
                </a:solidFill>
              </a:endParaRPr>
            </a:p>
          </p:txBody>
        </p:sp>
      </p:grpSp>
      <p:sp>
        <p:nvSpPr>
          <p:cNvPr id="14" name="13 CuadroTexto"/>
          <p:cNvSpPr txBox="1"/>
          <p:nvPr/>
        </p:nvSpPr>
        <p:spPr>
          <a:xfrm>
            <a:off x="1187624" y="2314615"/>
            <a:ext cx="62646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latin typeface="Arial" pitchFamily="34" charset="0"/>
                <a:cs typeface="Arial" pitchFamily="34" charset="0"/>
              </a:rPr>
              <a:t>Demonstration of conductive QD layers with             photoconductive properties</a:t>
            </a:r>
            <a:endParaRPr lang="es-ES" sz="200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es-ES" sz="200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" sz="2000" smtClean="0">
                <a:latin typeface="Arial" pitchFamily="34" charset="0"/>
                <a:cs typeface="Arial" pitchFamily="34" charset="0"/>
              </a:rPr>
              <a:t>Demonstration of metal-(lithographic) polymer and QD metal-(lithographic) polymer nanocomposites</a:t>
            </a:r>
          </a:p>
          <a:p>
            <a:endParaRPr lang="es-ES" sz="2000" smtClean="0">
              <a:latin typeface="Arial" pitchFamily="34" charset="0"/>
              <a:cs typeface="Arial" pitchFamily="34" charset="0"/>
            </a:endParaRPr>
          </a:p>
          <a:p>
            <a:endParaRPr lang="es-ES" sz="2000" smtClean="0">
              <a:latin typeface="Arial" pitchFamily="34" charset="0"/>
              <a:cs typeface="Arial" pitchFamily="34" charset="0"/>
            </a:endParaRPr>
          </a:p>
          <a:p>
            <a:endParaRPr lang="es-ES" sz="20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8600031" y="6488668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mtClean="0"/>
              <a:t>7/9</a:t>
            </a:r>
            <a:endParaRPr lang="es-ES"/>
          </a:p>
        </p:txBody>
      </p:sp>
      <p:sp>
        <p:nvSpPr>
          <p:cNvPr id="22" name="21 Rectángulo"/>
          <p:cNvSpPr/>
          <p:nvPr/>
        </p:nvSpPr>
        <p:spPr>
          <a:xfrm>
            <a:off x="143367" y="3224589"/>
            <a:ext cx="126028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MS19: </a:t>
            </a:r>
            <a:endParaRPr lang="es-ES" sz="2600">
              <a:solidFill>
                <a:srgbClr val="FF0000"/>
              </a:solidFill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143367" y="2276872"/>
            <a:ext cx="126028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MS18: </a:t>
            </a:r>
            <a:endParaRPr lang="es-ES" sz="2600">
              <a:solidFill>
                <a:srgbClr val="FF0000"/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3923928" y="1052736"/>
            <a:ext cx="2002984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s-ES" sz="3600" smtClean="0">
                <a:solidFill>
                  <a:schemeClr val="tx2"/>
                </a:solidFill>
              </a:rPr>
              <a:t>month 15</a:t>
            </a:r>
            <a:endParaRPr lang="es-ES" sz="3600">
              <a:solidFill>
                <a:schemeClr val="tx2"/>
              </a:solidFill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7092280" y="2420888"/>
            <a:ext cx="7235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i="1" smtClean="0">
                <a:solidFill>
                  <a:schemeClr val="tx2"/>
                </a:solidFill>
                <a:latin typeface="+mj-lt"/>
                <a:cs typeface="Arial" pitchFamily="34" charset="0"/>
              </a:rPr>
              <a:t>sent</a:t>
            </a:r>
            <a:endParaRPr lang="es-ES" sz="2400" b="1" i="1">
              <a:solidFill>
                <a:schemeClr val="tx2"/>
              </a:solidFill>
              <a:latin typeface="+mj-lt"/>
              <a:cs typeface="Arial" pitchFamily="34" charset="0"/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7164289" y="3068960"/>
            <a:ext cx="1979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i="1" smtClean="0">
                <a:solidFill>
                  <a:schemeClr val="tx2"/>
                </a:solidFill>
                <a:latin typeface="+mj-lt"/>
                <a:cs typeface="Arial" pitchFamily="34" charset="0"/>
              </a:rPr>
              <a:t>sent</a:t>
            </a:r>
            <a:endParaRPr lang="es-ES" sz="2400" b="1" i="1">
              <a:solidFill>
                <a:schemeClr val="tx2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8 Grupo"/>
          <p:cNvGrpSpPr/>
          <p:nvPr/>
        </p:nvGrpSpPr>
        <p:grpSpPr>
          <a:xfrm>
            <a:off x="0" y="0"/>
            <a:ext cx="9144002" cy="880244"/>
            <a:chOff x="0" y="0"/>
            <a:chExt cx="9906000" cy="880244"/>
          </a:xfrm>
        </p:grpSpPr>
        <p:sp>
          <p:nvSpPr>
            <p:cNvPr id="3" name="2 Rectángulo"/>
            <p:cNvSpPr/>
            <p:nvPr/>
          </p:nvSpPr>
          <p:spPr bwMode="auto">
            <a:xfrm>
              <a:off x="0" y="0"/>
              <a:ext cx="9906000" cy="836712"/>
            </a:xfrm>
            <a:prstGeom prst="rect">
              <a:avLst/>
            </a:prstGeom>
            <a:solidFill>
              <a:srgbClr val="83A62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4" name="32 Imagen" descr="ICMUV_v4.jp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0"/>
              <a:ext cx="2257171" cy="880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1 Título"/>
            <p:cNvSpPr txBox="1">
              <a:spLocks/>
            </p:cNvSpPr>
            <p:nvPr/>
          </p:nvSpPr>
          <p:spPr bwMode="auto">
            <a:xfrm>
              <a:off x="3860878" y="193653"/>
              <a:ext cx="5226580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342479" indent="-342479" defTabSz="914257">
                <a:spcBef>
                  <a:spcPct val="50000"/>
                </a:spcBef>
                <a:defRPr/>
              </a:pPr>
              <a:r>
                <a:rPr lang="en-GB" sz="4000" b="1" smtClean="0">
                  <a:solidFill>
                    <a:schemeClr val="bg1"/>
                  </a:solidFill>
                </a:rPr>
                <a:t>Milestones</a:t>
              </a:r>
              <a:endParaRPr lang="en-GB" sz="4000" b="1" dirty="0" smtClean="0">
                <a:solidFill>
                  <a:schemeClr val="bg1"/>
                </a:solidFill>
              </a:endParaRPr>
            </a:p>
          </p:txBody>
        </p:sp>
      </p:grpSp>
      <p:sp>
        <p:nvSpPr>
          <p:cNvPr id="14" name="13 CuadroTexto"/>
          <p:cNvSpPr txBox="1"/>
          <p:nvPr/>
        </p:nvSpPr>
        <p:spPr>
          <a:xfrm>
            <a:off x="1187624" y="2348880"/>
            <a:ext cx="62646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Demonstration and decision on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photodetector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operation: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nano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-gap (MIM)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Schottky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heterostructure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8600031" y="6488668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mtClean="0"/>
              <a:t>8/9</a:t>
            </a:r>
            <a:endParaRPr lang="es-ES"/>
          </a:p>
        </p:txBody>
      </p:sp>
      <p:sp>
        <p:nvSpPr>
          <p:cNvPr id="21" name="20 Rectángulo"/>
          <p:cNvSpPr/>
          <p:nvPr/>
        </p:nvSpPr>
        <p:spPr>
          <a:xfrm>
            <a:off x="143367" y="2348880"/>
            <a:ext cx="126028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MS20: </a:t>
            </a:r>
            <a:endParaRPr lang="es-ES" sz="2600">
              <a:solidFill>
                <a:srgbClr val="FF0000"/>
              </a:solidFill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3923928" y="1124744"/>
            <a:ext cx="2002984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s-ES" sz="3600" smtClean="0">
                <a:solidFill>
                  <a:schemeClr val="tx2"/>
                </a:solidFill>
              </a:rPr>
              <a:t>month 18</a:t>
            </a:r>
            <a:endParaRPr lang="es-ES" sz="3600">
              <a:solidFill>
                <a:schemeClr val="tx2"/>
              </a:solidFill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251520" y="4149080"/>
            <a:ext cx="109356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D4.1: </a:t>
            </a:r>
            <a:endParaRPr lang="es-ES" sz="2600">
              <a:solidFill>
                <a:srgbClr val="FF0000"/>
              </a:solidFill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1331640" y="4221088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2000" smtClean="0">
                <a:latin typeface="Arial" pitchFamily="34" charset="0"/>
                <a:cs typeface="Arial" pitchFamily="34" charset="0"/>
              </a:rPr>
              <a:t>Designs of plasmonic amplifiers</a:t>
            </a:r>
            <a:endParaRPr lang="es-E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251520" y="4777408"/>
            <a:ext cx="109356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D4.2: </a:t>
            </a:r>
            <a:endParaRPr lang="es-ES" sz="2600">
              <a:solidFill>
                <a:srgbClr val="FF0000"/>
              </a:solidFill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1259632" y="4809346"/>
            <a:ext cx="63367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smtClean="0">
                <a:latin typeface="Arial" pitchFamily="34" charset="0"/>
                <a:cs typeface="Arial" pitchFamily="34" charset="0"/>
              </a:rPr>
              <a:t>Report on optical properties of QDs layers and polymer nanocomposites</a:t>
            </a:r>
            <a:endParaRPr lang="es-E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7092280" y="2487672"/>
            <a:ext cx="16707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i="1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In </a:t>
            </a:r>
            <a:r>
              <a:rPr lang="es-ES" sz="2400" b="1" i="1" dirty="0" err="1" smtClean="0">
                <a:solidFill>
                  <a:schemeClr val="tx2"/>
                </a:solidFill>
                <a:latin typeface="+mj-lt"/>
                <a:cs typeface="Arial" pitchFamily="34" charset="0"/>
              </a:rPr>
              <a:t>progress</a:t>
            </a:r>
            <a:endParaRPr lang="es-ES" sz="2400" b="1" i="1" dirty="0">
              <a:solidFill>
                <a:schemeClr val="tx2"/>
              </a:solidFill>
              <a:latin typeface="+mj-lt"/>
              <a:cs typeface="Arial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7308304" y="4077072"/>
            <a:ext cx="494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i="1" smtClean="0">
                <a:solidFill>
                  <a:schemeClr val="tx2"/>
                </a:solidFill>
                <a:latin typeface="+mj-lt"/>
                <a:cs typeface="Arial" pitchFamily="34" charset="0"/>
              </a:rPr>
              <a:t>ok</a:t>
            </a:r>
            <a:endParaRPr lang="es-ES" sz="2400" b="1" i="1">
              <a:solidFill>
                <a:schemeClr val="tx2"/>
              </a:solidFill>
              <a:latin typeface="+mj-lt"/>
              <a:cs typeface="Arial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7308304" y="4911551"/>
            <a:ext cx="494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i="1" smtClean="0">
                <a:solidFill>
                  <a:schemeClr val="tx2"/>
                </a:solidFill>
                <a:latin typeface="+mj-lt"/>
                <a:cs typeface="Arial" pitchFamily="34" charset="0"/>
              </a:rPr>
              <a:t>ok</a:t>
            </a:r>
            <a:endParaRPr lang="es-ES" sz="2400" b="1" i="1">
              <a:solidFill>
                <a:schemeClr val="tx2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8 Grupo"/>
          <p:cNvGrpSpPr/>
          <p:nvPr/>
        </p:nvGrpSpPr>
        <p:grpSpPr>
          <a:xfrm>
            <a:off x="0" y="0"/>
            <a:ext cx="9144002" cy="880244"/>
            <a:chOff x="0" y="0"/>
            <a:chExt cx="9906000" cy="880244"/>
          </a:xfrm>
        </p:grpSpPr>
        <p:sp>
          <p:nvSpPr>
            <p:cNvPr id="3" name="2 Rectángulo"/>
            <p:cNvSpPr/>
            <p:nvPr/>
          </p:nvSpPr>
          <p:spPr bwMode="auto">
            <a:xfrm>
              <a:off x="0" y="0"/>
              <a:ext cx="9906000" cy="836712"/>
            </a:xfrm>
            <a:prstGeom prst="rect">
              <a:avLst/>
            </a:prstGeom>
            <a:solidFill>
              <a:srgbClr val="83A62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4" name="32 Imagen" descr="ICMUV_v4.jp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0"/>
              <a:ext cx="2257171" cy="880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1 Título"/>
            <p:cNvSpPr txBox="1">
              <a:spLocks/>
            </p:cNvSpPr>
            <p:nvPr/>
          </p:nvSpPr>
          <p:spPr bwMode="auto">
            <a:xfrm>
              <a:off x="3860878" y="193653"/>
              <a:ext cx="5226580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342479" indent="-342479" defTabSz="914257">
                <a:spcBef>
                  <a:spcPct val="50000"/>
                </a:spcBef>
                <a:defRPr/>
              </a:pPr>
              <a:r>
                <a:rPr lang="en-GB" sz="4000" b="1" smtClean="0">
                  <a:solidFill>
                    <a:schemeClr val="bg1"/>
                  </a:solidFill>
                </a:rPr>
                <a:t>Dissemination</a:t>
              </a:r>
              <a:endParaRPr lang="en-GB" sz="4000" b="1" dirty="0" smtClean="0">
                <a:solidFill>
                  <a:schemeClr val="bg1"/>
                </a:solidFill>
              </a:endParaRPr>
            </a:p>
          </p:txBody>
        </p:sp>
      </p:grpSp>
      <p:sp>
        <p:nvSpPr>
          <p:cNvPr id="14" name="13 CuadroTexto"/>
          <p:cNvSpPr txBox="1"/>
          <p:nvPr/>
        </p:nvSpPr>
        <p:spPr>
          <a:xfrm>
            <a:off x="432048" y="1196752"/>
            <a:ext cx="8604448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s-ES" sz="2400" smtClean="0">
                <a:latin typeface="Arial" pitchFamily="34" charset="0"/>
                <a:cs typeface="Arial" pitchFamily="34" charset="0"/>
              </a:rPr>
              <a:t> Abstract sent to </a:t>
            </a:r>
            <a:r>
              <a:rPr lang="es-ES" sz="2400" b="1" smtClean="0">
                <a:latin typeface="Arial" pitchFamily="34" charset="0"/>
                <a:cs typeface="Arial" pitchFamily="34" charset="0"/>
              </a:rPr>
              <a:t>ICTON </a:t>
            </a:r>
            <a:r>
              <a:rPr lang="es-ES" sz="2400" smtClean="0">
                <a:latin typeface="Arial" pitchFamily="34" charset="0"/>
                <a:cs typeface="Arial" pitchFamily="34" charset="0"/>
              </a:rPr>
              <a:t>(24-27 Cartagena Spain) about bilayer structures</a:t>
            </a:r>
            <a:endParaRPr lang="es-ES" sz="240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s-ES" sz="240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s-ES" sz="2400" smtClean="0">
                <a:latin typeface="Arial" pitchFamily="34" charset="0"/>
                <a:cs typeface="Arial" pitchFamily="34" charset="0"/>
              </a:rPr>
              <a:t> Conference papers and talk to </a:t>
            </a:r>
            <a:r>
              <a:rPr lang="es-ES" sz="2400" b="1" smtClean="0">
                <a:latin typeface="Arial" pitchFamily="34" charset="0"/>
                <a:cs typeface="Arial" pitchFamily="34" charset="0"/>
              </a:rPr>
              <a:t>SPIE Advanced lithography </a:t>
            </a:r>
            <a:r>
              <a:rPr lang="es-ES" sz="2400" smtClean="0">
                <a:latin typeface="Arial" pitchFamily="34" charset="0"/>
                <a:cs typeface="Arial" pitchFamily="34" charset="0"/>
              </a:rPr>
              <a:t>(24-28 Feb, 2013 California)</a:t>
            </a:r>
          </a:p>
          <a:p>
            <a:pPr>
              <a:buFontTx/>
              <a:buChar char="-"/>
            </a:pPr>
            <a:endParaRPr lang="es-ES" sz="2400" smtClean="0"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Novel patternable and conducting metal-polymer nanocomposite: a step toward advanced mutlifunctional materials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Metal-polymer nanocomposite resists: a step toward in situ nanopatterns metallization</a:t>
            </a:r>
          </a:p>
          <a:p>
            <a:pPr lvl="1">
              <a:buFont typeface="Arial" pitchFamily="34" charset="0"/>
              <a:buChar char="•"/>
            </a:pPr>
            <a:endParaRPr lang="es-ES" sz="20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s-ES" sz="2400" smtClean="0">
                <a:latin typeface="Arial" pitchFamily="34" charset="0"/>
                <a:cs typeface="Arial" pitchFamily="34" charset="0"/>
              </a:rPr>
              <a:t> Paper submitted to Journal of Display and Technology</a:t>
            </a:r>
          </a:p>
          <a:p>
            <a:pPr lvl="1">
              <a:buFont typeface="Arial" pitchFamily="34" charset="0"/>
              <a:buChar char="•"/>
            </a:pP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UV-Patterning of In Situ Synthesized Conducting Polymers for Polymeric Display Devices</a:t>
            </a:r>
            <a:endParaRPr lang="es-ES" sz="2000" smtClean="0">
              <a:latin typeface="Times New Roman" pitchFamily="18" charset="0"/>
              <a:cs typeface="Times New Roman" pitchFamily="18" charset="0"/>
            </a:endParaRPr>
          </a:p>
          <a:p>
            <a:endParaRPr lang="es-E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8600031" y="6488668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mtClean="0"/>
              <a:t>9/9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357</Words>
  <Application>Microsoft Office PowerPoint</Application>
  <PresentationFormat>Presentación en pantalla (4:3)</PresentationFormat>
  <Paragraphs>80</Paragraphs>
  <Slides>9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Company>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-</dc:creator>
  <cp:lastModifiedBy>-</cp:lastModifiedBy>
  <cp:revision>72</cp:revision>
  <dcterms:created xsi:type="dcterms:W3CDTF">2012-10-08T06:57:33Z</dcterms:created>
  <dcterms:modified xsi:type="dcterms:W3CDTF">2013-02-04T12:30:25Z</dcterms:modified>
</cp:coreProperties>
</file>