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75" r:id="rId9"/>
    <p:sldId id="277" r:id="rId10"/>
    <p:sldId id="283" r:id="rId11"/>
    <p:sldId id="272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13" autoAdjust="0"/>
  </p:normalViewPr>
  <p:slideViewPr>
    <p:cSldViewPr>
      <p:cViewPr>
        <p:scale>
          <a:sx n="73" d="100"/>
          <a:sy n="73" d="100"/>
        </p:scale>
        <p:origin x="-138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CFF5-1FEC-0840-9AFB-6C6AA2574D5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0D27-839E-064B-930C-9FB12B10DB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6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79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7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95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23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CCA2-DE00-4B1F-8F2A-712B1E90BCED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340768"/>
            <a:ext cx="8280920" cy="21602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6632"/>
            <a:ext cx="3366569" cy="1115111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38366" y="1628800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456384" cy="17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34359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32 Imagen" descr="ICMUV_v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scudo03"/>
          <p:cNvPicPr>
            <a:picLocks noChangeAspect="1" noChangeArrowheads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698432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smtClean="0">
                  <a:solidFill>
                    <a:schemeClr val="bg1"/>
                  </a:solidFill>
                </a:rPr>
                <a:t>QD LED (600 nm)</a:t>
              </a: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65457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QD-LED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CdSe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ZnS</a:t>
            </a:r>
            <a:r>
              <a:rPr lang="es-E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(600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nm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32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38842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10/12</a:t>
            </a:r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b="54907"/>
          <a:stretch/>
        </p:blipFill>
        <p:spPr>
          <a:xfrm>
            <a:off x="1112672" y="1556792"/>
            <a:ext cx="8031328" cy="20882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4060466"/>
            <a:ext cx="2944150" cy="237626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/>
          <a:srcRect l="15456" t="29522" b="8866"/>
          <a:stretch/>
        </p:blipFill>
        <p:spPr>
          <a:xfrm>
            <a:off x="7134661" y="4132474"/>
            <a:ext cx="1989556" cy="1964218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4060466"/>
            <a:ext cx="3209549" cy="2392870"/>
          </a:xfrm>
          <a:prstGeom prst="rect">
            <a:avLst/>
          </a:prstGeom>
        </p:spPr>
      </p:pic>
      <p:cxnSp>
        <p:nvCxnSpPr>
          <p:cNvPr id="40" name="Conector recto de flecha 39"/>
          <p:cNvCxnSpPr/>
          <p:nvPr/>
        </p:nvCxnSpPr>
        <p:spPr>
          <a:xfrm>
            <a:off x="5076056" y="5212594"/>
            <a:ext cx="280831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2846765" y="193653"/>
              <a:ext cx="6552727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smtClean="0">
                  <a:solidFill>
                    <a:schemeClr val="bg1"/>
                  </a:solidFill>
                </a:rPr>
                <a:t>Milestones/Deliverables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187624" y="234888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Demonstration and decision 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photodetector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operation: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-gap (MIM)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Schottky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heterostructure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01489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11/12</a:t>
            </a:r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143367" y="2348880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MS20: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923928" y="1124744"/>
            <a:ext cx="20029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3600" smtClean="0">
                <a:solidFill>
                  <a:schemeClr val="tx2"/>
                </a:solidFill>
              </a:rPr>
              <a:t>month 18</a:t>
            </a:r>
            <a:endParaRPr lang="es-ES" sz="3600">
              <a:solidFill>
                <a:schemeClr val="tx2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51520" y="4149080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D4.1: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331640" y="42210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Designs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amplifiers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51520" y="4777408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D4.2: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259632" y="480934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Report on optical properties of QDs layers and polymer nanocomposites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92280" y="2487672"/>
            <a:ext cx="167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In </a:t>
            </a:r>
            <a:r>
              <a:rPr lang="es-ES" sz="2400" b="1" i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progress</a:t>
            </a:r>
            <a:endParaRPr lang="es-ES" sz="2400" b="1" i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308304" y="407707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ok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308304" y="491155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ok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860878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Dissemination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32048" y="1196752"/>
            <a:ext cx="86044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 Abstract sent to </a:t>
            </a:r>
            <a:r>
              <a:rPr lang="es-ES" sz="2400" b="1" smtClean="0">
                <a:latin typeface="Arial" pitchFamily="34" charset="0"/>
                <a:cs typeface="Arial" pitchFamily="34" charset="0"/>
              </a:rPr>
              <a:t>ICTON 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(24-27 Cartagena Spain) about bilayer structures</a:t>
            </a:r>
            <a:endParaRPr lang="es-ES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 Conference papers and talk to </a:t>
            </a:r>
            <a:r>
              <a:rPr lang="es-ES" sz="2400" b="1" smtClean="0">
                <a:latin typeface="Arial" pitchFamily="34" charset="0"/>
                <a:cs typeface="Arial" pitchFamily="34" charset="0"/>
              </a:rPr>
              <a:t>SPIE Advanced lithography 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(24-28 Feb, 2013 California)</a:t>
            </a:r>
          </a:p>
          <a:p>
            <a:pPr>
              <a:buFontTx/>
              <a:buChar char="-"/>
            </a:pPr>
            <a:endParaRPr lang="es-ES" sz="240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Novel patternable and conducting metal-polymer nanocomposite: a step toward advanced mutlifunctional 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Metal-polymer nanocomposite resists: a step toward in situ nanopatterns metallization</a:t>
            </a:r>
          </a:p>
          <a:p>
            <a:pPr lvl="1">
              <a:buFont typeface="Arial" pitchFamily="34" charset="0"/>
              <a:buChar char="•"/>
            </a:pPr>
            <a:endParaRPr lang="es-E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 Paper submitted to Journal of Display and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UV-Patterning of In Situ Synthesized Conducting Polymers for Polymeric Display Devices</a:t>
            </a:r>
            <a:endParaRPr lang="es-E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12/12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2" y="193653"/>
              <a:ext cx="4758529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Summary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2/12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051720" y="1196752"/>
            <a:ext cx="44069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Amplifier</a:t>
            </a:r>
          </a:p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Photodetector</a:t>
            </a:r>
          </a:p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 Milestones</a:t>
            </a:r>
          </a:p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 Dissemination</a:t>
            </a:r>
            <a:endParaRPr lang="es-E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83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PMMA cladding on thin nanocomposite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3244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3/12</a:t>
            </a:r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2876607" y="1745520"/>
            <a:ext cx="601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Maximize overlap SPP with QDs</a:t>
            </a:r>
          </a:p>
          <a:p>
            <a:pPr>
              <a:buFontTx/>
              <a:buChar char="-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Reduce losses</a:t>
            </a:r>
          </a:p>
          <a:p>
            <a:pPr>
              <a:buFontTx/>
              <a:buChar char="-"/>
            </a:pPr>
            <a:endParaRPr lang="es-ES" sz="200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Possible coupling through the edge for low enough lengths and thick enough claddings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19068" y="5575127"/>
            <a:ext cx="1208708" cy="70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2829663" y="5720838"/>
            <a:ext cx="518648" cy="389328"/>
            <a:chOff x="1879129" y="4941168"/>
            <a:chExt cx="605089" cy="396000"/>
          </a:xfrm>
          <a:solidFill>
            <a:srgbClr val="0000FF"/>
          </a:solidFill>
        </p:grpSpPr>
        <p:sp>
          <p:nvSpPr>
            <p:cNvPr id="12" name="11 Trapecio"/>
            <p:cNvSpPr/>
            <p:nvPr/>
          </p:nvSpPr>
          <p:spPr>
            <a:xfrm rot="5400000">
              <a:off x="1996193" y="4878168"/>
              <a:ext cx="396000" cy="5220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Elipse"/>
            <p:cNvSpPr/>
            <p:nvPr/>
          </p:nvSpPr>
          <p:spPr>
            <a:xfrm>
              <a:off x="1879129" y="4956026"/>
              <a:ext cx="108000" cy="37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Elipse"/>
            <p:cNvSpPr/>
            <p:nvPr/>
          </p:nvSpPr>
          <p:spPr>
            <a:xfrm>
              <a:off x="2426618" y="5037559"/>
              <a:ext cx="57600" cy="2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39" y="5404867"/>
            <a:ext cx="1462661" cy="10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505" y="5460361"/>
            <a:ext cx="1208708" cy="70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16 Grupo"/>
          <p:cNvGrpSpPr/>
          <p:nvPr/>
        </p:nvGrpSpPr>
        <p:grpSpPr>
          <a:xfrm flipH="1">
            <a:off x="4656578" y="5608572"/>
            <a:ext cx="518648" cy="389328"/>
            <a:chOff x="1879129" y="4941168"/>
            <a:chExt cx="605089" cy="396000"/>
          </a:xfrm>
          <a:solidFill>
            <a:schemeClr val="bg2">
              <a:lumMod val="10000"/>
            </a:schemeClr>
          </a:solidFill>
        </p:grpSpPr>
        <p:sp>
          <p:nvSpPr>
            <p:cNvPr id="18" name="17 Trapecio"/>
            <p:cNvSpPr/>
            <p:nvPr/>
          </p:nvSpPr>
          <p:spPr>
            <a:xfrm rot="5400000">
              <a:off x="1996193" y="4878168"/>
              <a:ext cx="396000" cy="522000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Elipse"/>
            <p:cNvSpPr/>
            <p:nvPr/>
          </p:nvSpPr>
          <p:spPr>
            <a:xfrm>
              <a:off x="1879129" y="4956026"/>
              <a:ext cx="108000" cy="37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Elipse"/>
            <p:cNvSpPr/>
            <p:nvPr/>
          </p:nvSpPr>
          <p:spPr>
            <a:xfrm>
              <a:off x="2426618" y="5037559"/>
              <a:ext cx="57600" cy="20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1475656" y="465313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1- Pump coupled to the dielectric (TE and TM)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16016" y="4653136"/>
            <a:ext cx="203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latin typeface="Times New Roman" pitchFamily="18" charset="0"/>
                <a:cs typeface="Times New Roman" pitchFamily="18" charset="0"/>
              </a:rPr>
              <a:t>2- PL collected in the gold (TM)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3" y="1519161"/>
            <a:ext cx="2521883" cy="21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12" y="4668805"/>
            <a:ext cx="2136546" cy="192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4067944" y="3684512"/>
            <a:ext cx="0" cy="73924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-23331" y="5550331"/>
            <a:ext cx="207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Green beam (533 nm)</a:t>
            </a:r>
            <a:endParaRPr lang="es-ES" sz="200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801960" y="64533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mtClean="0">
                <a:solidFill>
                  <a:srgbClr val="C00000"/>
                </a:solidFill>
                <a:latin typeface="Comic Sans MS" pitchFamily="66" charset="0"/>
              </a:rPr>
              <a:t>PL coupled to the SPP</a:t>
            </a:r>
            <a:endParaRPr lang="es-ES" sz="20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293036" y="3846902"/>
            <a:ext cx="197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Last presentation…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7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83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PMMA cladding on thin nanocomposite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3244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4/12</a:t>
            </a:r>
            <a:endParaRPr lang="es-ES"/>
          </a:p>
        </p:txBody>
      </p:sp>
      <p:sp>
        <p:nvSpPr>
          <p:cNvPr id="42" name="41 CuadroTexto"/>
          <p:cNvSpPr txBox="1"/>
          <p:nvPr/>
        </p:nvSpPr>
        <p:spPr>
          <a:xfrm>
            <a:off x="1259632" y="134076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waveguides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at 1.55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</a:p>
          <a:p>
            <a:endParaRPr lang="es-ES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Flecha derecha"/>
          <p:cNvSpPr/>
          <p:nvPr/>
        </p:nvSpPr>
        <p:spPr>
          <a:xfrm>
            <a:off x="755576" y="1523693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2095225"/>
            <a:ext cx="2521883" cy="21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0" y="4437112"/>
            <a:ext cx="9073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d1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≈1-1.4 µm </a:t>
            </a:r>
            <a:r>
              <a:rPr lang="es-ES" sz="200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 close to evanescent queue +avoid high order TM modes</a:t>
            </a:r>
          </a:p>
          <a:p>
            <a:pPr>
              <a:buFontTx/>
              <a:buChar char="-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d2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 dependent  on the structure.</a:t>
            </a:r>
          </a:p>
          <a:p>
            <a:pPr>
              <a:buFontTx/>
              <a:buChar char="-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es-ES" sz="2000">
                <a:latin typeface="Arial" pitchFamily="34" charset="0"/>
                <a:cs typeface="Arial" pitchFamily="34" charset="0"/>
              </a:rPr>
              <a:t> </a:t>
            </a:r>
            <a:r>
              <a:rPr lang="es-ES" sz="2000" u="sng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: plasmonic for d</a:t>
            </a:r>
            <a:r>
              <a:rPr lang="es-ES" sz="2000" baseline="-2500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 &lt;3 µm but for thicker claddings fundamental mode centered on the dielectric.</a:t>
            </a:r>
          </a:p>
          <a:p>
            <a:pPr lvl="1">
              <a:buFontTx/>
              <a:buChar char="-"/>
            </a:pPr>
            <a:r>
              <a:rPr lang="es-ES" sz="2000" u="sng" smtClean="0">
                <a:latin typeface="Arial" pitchFamily="34" charset="0"/>
                <a:cs typeface="Arial" pitchFamily="34" charset="0"/>
              </a:rPr>
              <a:t>symmetric</a:t>
            </a:r>
            <a:r>
              <a:rPr lang="es-ES" sz="2000">
                <a:latin typeface="Arial" pitchFamily="34" charset="0"/>
                <a:cs typeface="Arial" pitchFamily="34" charset="0"/>
              </a:rPr>
              <a:t>: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allways plasmonic</a:t>
            </a:r>
            <a:endParaRPr lang="es-ES" sz="2000">
              <a:latin typeface="Arial" pitchFamily="34" charset="0"/>
              <a:cs typeface="Arial" pitchFamily="34" charset="0"/>
            </a:endParaRPr>
          </a:p>
          <a:p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2448272" cy="2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83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PMMA cladding on thin nanocomposite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3244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5/12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84346" y="141277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Experimental results: samples</a:t>
            </a:r>
          </a:p>
          <a:p>
            <a:endParaRPr lang="es-ES" sz="2400" b="1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55576" y="1581506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521883" cy="21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823733" y="2060848"/>
            <a:ext cx="5068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UGENT (1.55 µm)</a:t>
            </a:r>
          </a:p>
          <a:p>
            <a:pPr>
              <a:buFontTx/>
              <a:buChar char="-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filling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factor (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avoid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losses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= 1 µm</a:t>
            </a:r>
          </a:p>
          <a:p>
            <a:pPr>
              <a:buFontTx/>
              <a:buChar char="-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s-ES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= [0-9]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µm</a:t>
            </a:r>
          </a:p>
        </p:txBody>
      </p:sp>
    </p:spTree>
    <p:extLst>
      <p:ext uri="{BB962C8B-B14F-4D97-AF65-F5344CB8AC3E}">
        <p14:creationId xmlns:p14="http://schemas.microsoft.com/office/powerpoint/2010/main" val="32997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83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PMMA cladding on thin nanocomposite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32440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6/12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84346" y="1412776"/>
            <a:ext cx="688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Experimental results: variable stripe method</a:t>
            </a:r>
          </a:p>
          <a:p>
            <a:endParaRPr lang="es-ES" sz="2400" b="1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55576" y="1581506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419872" y="1916832"/>
            <a:ext cx="6010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sz="2000" smtClean="0">
                <a:latin typeface="Arial" pitchFamily="34" charset="0"/>
                <a:cs typeface="Arial" pitchFamily="34" charset="0"/>
              </a:rPr>
              <a:t> PL coupled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000">
                <a:latin typeface="Arial" pitchFamily="34" charset="0"/>
                <a:cs typeface="Arial" pitchFamily="34" charset="0"/>
              </a:rPr>
              <a:t>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gain close to zero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000">
                <a:latin typeface="Arial" pitchFamily="34" charset="0"/>
                <a:cs typeface="Arial" pitchFamily="34" charset="0"/>
              </a:rPr>
              <a:t>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losses decrease with thickness of the cladding and higher in TM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8660"/>
            <a:ext cx="2552363" cy="317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31" y="3409384"/>
            <a:ext cx="403701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83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PMMA cladding on thin nanocomposite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83012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7/12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171332" y="1389599"/>
            <a:ext cx="6888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Experimental results: end fire coupling</a:t>
            </a:r>
          </a:p>
          <a:p>
            <a:endParaRPr lang="es-ES" sz="2400" b="1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55576" y="1581506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860033" y="1916832"/>
            <a:ext cx="4283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Absorption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PbS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limits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strongly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pump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visible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s-E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optimize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thickness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s-E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concentrations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and reduce </a:t>
            </a:r>
            <a:r>
              <a:rPr lang="es-E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waveguide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length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(&lt; 1 mm)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51520" y="2308523"/>
            <a:ext cx="4536145" cy="1048469"/>
            <a:chOff x="683568" y="2308523"/>
            <a:chExt cx="4536145" cy="104846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83568" y="2506343"/>
              <a:ext cx="1208708" cy="70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16 Grupo"/>
            <p:cNvGrpSpPr/>
            <p:nvPr/>
          </p:nvGrpSpPr>
          <p:grpSpPr>
            <a:xfrm>
              <a:off x="1794163" y="2652054"/>
              <a:ext cx="518648" cy="389328"/>
              <a:chOff x="1879129" y="4941168"/>
              <a:chExt cx="605089" cy="396000"/>
            </a:xfrm>
            <a:solidFill>
              <a:srgbClr val="0000FF"/>
            </a:solidFill>
          </p:grpSpPr>
          <p:sp>
            <p:nvSpPr>
              <p:cNvPr id="18" name="17 Trapecio"/>
              <p:cNvSpPr/>
              <p:nvPr/>
            </p:nvSpPr>
            <p:spPr>
              <a:xfrm rot="5400000">
                <a:off x="1996193" y="4878168"/>
                <a:ext cx="396000" cy="52200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1879129" y="4956026"/>
                <a:ext cx="108000" cy="37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2426618" y="5037559"/>
                <a:ext cx="57600" cy="2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125" y="2308523"/>
              <a:ext cx="1462661" cy="104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1005" y="2391577"/>
              <a:ext cx="1208708" cy="70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" name="22 Grupo"/>
            <p:cNvGrpSpPr/>
            <p:nvPr/>
          </p:nvGrpSpPr>
          <p:grpSpPr>
            <a:xfrm flipH="1">
              <a:off x="3621078" y="2539788"/>
              <a:ext cx="518648" cy="389328"/>
              <a:chOff x="1879129" y="4941168"/>
              <a:chExt cx="605089" cy="396000"/>
            </a:xfrm>
            <a:solidFill>
              <a:schemeClr val="bg2">
                <a:lumMod val="10000"/>
              </a:schemeClr>
            </a:solidFill>
          </p:grpSpPr>
          <p:sp>
            <p:nvSpPr>
              <p:cNvPr id="24" name="23 Trapecio"/>
              <p:cNvSpPr/>
              <p:nvPr/>
            </p:nvSpPr>
            <p:spPr>
              <a:xfrm rot="5400000">
                <a:off x="1996193" y="4878168"/>
                <a:ext cx="396000" cy="52200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1879129" y="4956026"/>
                <a:ext cx="108000" cy="37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2426618" y="5037559"/>
                <a:ext cx="57600" cy="20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7" name="Picture 4" descr="D:\isaac\trabajo\Valencia\datos\guiasplasmonicas\umdop24\140213\umdop23_TE20xverde03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1" y="4050268"/>
            <a:ext cx="3048000" cy="2438400"/>
          </a:xfrm>
          <a:prstGeom prst="rect">
            <a:avLst/>
          </a:prstGeom>
          <a:noFill/>
        </p:spPr>
      </p:pic>
      <p:pic>
        <p:nvPicPr>
          <p:cNvPr id="28" name="Picture 5" descr="D:\isaac\trabajo\Valencia\datos\guiasplasmonicas\umdop24\140213\umdop23_TM20xverde03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92353" y="4050268"/>
            <a:ext cx="3048000" cy="24384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997522" y="5805264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>
                <a:solidFill>
                  <a:schemeClr val="bg1"/>
                </a:solidFill>
              </a:rPr>
              <a:t>TE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829967" y="5877272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>
                <a:solidFill>
                  <a:schemeClr val="bg1"/>
                </a:solidFill>
              </a:rPr>
              <a:t>TM</a:t>
            </a:r>
            <a:endParaRPr lang="es-E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smtClean="0">
                  <a:solidFill>
                    <a:schemeClr val="bg1"/>
                  </a:solidFill>
                </a:rPr>
                <a:t>QD </a:t>
              </a:r>
              <a:r>
                <a:rPr lang="en-GB" sz="4000" b="1" dirty="0" err="1" smtClean="0">
                  <a:solidFill>
                    <a:schemeClr val="bg1"/>
                  </a:solidFill>
                </a:rPr>
                <a:t>Photodetectors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22946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Photodetector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LbL</a:t>
            </a:r>
            <a:endParaRPr lang="es-ES" sz="32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18508" y="651605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8/12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84346" y="1440792"/>
            <a:ext cx="73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data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passivated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surface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55576" y="1581506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50684" y="1817529"/>
            <a:ext cx="8025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es-E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s-E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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5-8.10</a:t>
            </a:r>
            <a:r>
              <a:rPr lang="en-US" sz="2000" baseline="30000" dirty="0" smtClean="0">
                <a:solidFill>
                  <a:srgbClr val="0000FF"/>
                </a:solidFill>
              </a:rPr>
              <a:t>4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r>
              <a:rPr lang="en-US" sz="2000" dirty="0">
                <a:solidFill>
                  <a:srgbClr val="0000FF"/>
                </a:solidFill>
              </a:rPr>
              <a:t> cm</a:t>
            </a:r>
            <a:r>
              <a:rPr lang="es-ES_tradnl" sz="2000" dirty="0">
                <a:solidFill>
                  <a:srgbClr val="0000FF"/>
                </a:solidFill>
              </a:rPr>
              <a:t> </a:t>
            </a:r>
            <a:endParaRPr lang="es-E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Responsivities</a:t>
            </a:r>
            <a:r>
              <a:rPr lang="es-E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0.5 A</a:t>
            </a:r>
            <a:r>
              <a:rPr lang="en-US" sz="2000" dirty="0">
                <a:solidFill>
                  <a:srgbClr val="0000FF"/>
                </a:solidFill>
              </a:rPr>
              <a:t>/W in the visible and </a:t>
            </a:r>
            <a:r>
              <a:rPr lang="en-US" sz="2000" dirty="0" smtClean="0">
                <a:solidFill>
                  <a:srgbClr val="0000FF"/>
                </a:solidFill>
              </a:rPr>
              <a:t>1 </a:t>
            </a:r>
            <a:r>
              <a:rPr lang="en-US" sz="2000" dirty="0">
                <a:solidFill>
                  <a:srgbClr val="0000FF"/>
                </a:solidFill>
              </a:rPr>
              <a:t>mA/</a:t>
            </a:r>
            <a:r>
              <a:rPr lang="en-US" sz="2000" dirty="0" smtClean="0">
                <a:solidFill>
                  <a:srgbClr val="0000FF"/>
                </a:solidFill>
              </a:rPr>
              <a:t>W at 1000 nm                   				(</a:t>
            </a:r>
            <a:r>
              <a:rPr lang="en-US" sz="2000" dirty="0" err="1" smtClean="0">
                <a:solidFill>
                  <a:srgbClr val="0000FF"/>
                </a:solidFill>
              </a:rPr>
              <a:t>exciton</a:t>
            </a:r>
            <a:r>
              <a:rPr lang="en-US" sz="2000" dirty="0" smtClean="0">
                <a:solidFill>
                  <a:srgbClr val="0000FF"/>
                </a:solidFill>
              </a:rPr>
              <a:t> ground state absorption)</a:t>
            </a:r>
            <a:endParaRPr lang="es-ES_tradnl" sz="20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s-ES_tradnl" sz="2000" dirty="0"/>
              <a:t> </a:t>
            </a:r>
            <a:r>
              <a:rPr lang="es-ES_tradnl" sz="2000" dirty="0" err="1" smtClean="0"/>
              <a:t>Photoconductive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gain</a:t>
            </a:r>
            <a:r>
              <a:rPr lang="es-ES_tradnl" sz="2000" dirty="0" smtClean="0"/>
              <a:t> 50 </a:t>
            </a:r>
            <a:r>
              <a:rPr lang="es-ES_tradnl" sz="2000" dirty="0" err="1" smtClean="0"/>
              <a:t>mA</a:t>
            </a:r>
            <a:r>
              <a:rPr lang="es-ES_tradnl" sz="2000" dirty="0" smtClean="0"/>
              <a:t>/W (1 V) at single </a:t>
            </a:r>
            <a:r>
              <a:rPr lang="es-ES_tradnl" sz="2000" dirty="0" err="1" smtClean="0"/>
              <a:t>wavelength</a:t>
            </a:r>
            <a:r>
              <a:rPr lang="es-ES_tradnl" sz="2000" dirty="0" smtClean="0"/>
              <a:t> (600 </a:t>
            </a:r>
            <a:r>
              <a:rPr lang="es-ES_tradnl" sz="2000" dirty="0" err="1" smtClean="0"/>
              <a:t>nm</a:t>
            </a:r>
            <a:r>
              <a:rPr lang="es-ES_tradnl" sz="2000" dirty="0" smtClean="0"/>
              <a:t>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 descr="RESPONSIVI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4651646" cy="3247142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7452320" y="4797152"/>
            <a:ext cx="216024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7020272" y="42739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Absorption</a:t>
            </a:r>
            <a:r>
              <a:rPr lang="es-ES" sz="1400" dirty="0" smtClean="0"/>
              <a:t> </a:t>
            </a:r>
            <a:r>
              <a:rPr lang="es-ES" sz="1400" dirty="0" err="1" smtClean="0"/>
              <a:t>edge</a:t>
            </a:r>
            <a:endParaRPr lang="es-ES" sz="1400" dirty="0"/>
          </a:p>
        </p:txBody>
      </p:sp>
      <p:grpSp>
        <p:nvGrpSpPr>
          <p:cNvPr id="21" name="Agrupar 20"/>
          <p:cNvGrpSpPr/>
          <p:nvPr/>
        </p:nvGrpSpPr>
        <p:grpSpPr>
          <a:xfrm>
            <a:off x="1115616" y="3645024"/>
            <a:ext cx="2118600" cy="2448272"/>
            <a:chOff x="1201504" y="2420888"/>
            <a:chExt cx="2118600" cy="2448272"/>
          </a:xfrm>
        </p:grpSpPr>
        <p:grpSp>
          <p:nvGrpSpPr>
            <p:cNvPr id="22" name="Agrupar 21"/>
            <p:cNvGrpSpPr/>
            <p:nvPr/>
          </p:nvGrpSpPr>
          <p:grpSpPr>
            <a:xfrm>
              <a:off x="1726380" y="2420888"/>
              <a:ext cx="1593724" cy="2448272"/>
              <a:chOff x="1726380" y="2420888"/>
              <a:chExt cx="1593724" cy="2448272"/>
            </a:xfrm>
          </p:grpSpPr>
          <p:grpSp>
            <p:nvGrpSpPr>
              <p:cNvPr id="28" name="Agrupar 27"/>
              <p:cNvGrpSpPr/>
              <p:nvPr/>
            </p:nvGrpSpPr>
            <p:grpSpPr>
              <a:xfrm>
                <a:off x="1726380" y="2492896"/>
                <a:ext cx="1584176" cy="1296144"/>
                <a:chOff x="1726380" y="2492896"/>
                <a:chExt cx="1584176" cy="1296144"/>
              </a:xfrm>
            </p:grpSpPr>
            <p:sp>
              <p:nvSpPr>
                <p:cNvPr id="35" name="Rectángulo 34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6" name="Rectángulo 35"/>
                <p:cNvSpPr/>
                <p:nvPr/>
              </p:nvSpPr>
              <p:spPr>
                <a:xfrm>
                  <a:off x="2123728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Rectángulo 36"/>
                <p:cNvSpPr/>
                <p:nvPr/>
              </p:nvSpPr>
              <p:spPr>
                <a:xfrm>
                  <a:off x="2339752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Rectángulo 37"/>
                <p:cNvSpPr/>
                <p:nvPr/>
              </p:nvSpPr>
              <p:spPr>
                <a:xfrm>
                  <a:off x="2555776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" name="Rectángulo 38"/>
                <p:cNvSpPr/>
                <p:nvPr/>
              </p:nvSpPr>
              <p:spPr>
                <a:xfrm>
                  <a:off x="2123728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Rectángulo 39"/>
                <p:cNvSpPr/>
                <p:nvPr/>
              </p:nvSpPr>
              <p:spPr>
                <a:xfrm>
                  <a:off x="2339752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" name="Rectángulo 40"/>
                <p:cNvSpPr/>
                <p:nvPr/>
              </p:nvSpPr>
              <p:spPr>
                <a:xfrm>
                  <a:off x="2555776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2" name="Rectángulo 41"/>
                <p:cNvSpPr/>
                <p:nvPr/>
              </p:nvSpPr>
              <p:spPr>
                <a:xfrm>
                  <a:off x="190770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3" name="Rectángulo 42"/>
                <p:cNvSpPr/>
                <p:nvPr/>
              </p:nvSpPr>
              <p:spPr>
                <a:xfrm>
                  <a:off x="190770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Rectángulo 43"/>
                <p:cNvSpPr/>
                <p:nvPr/>
              </p:nvSpPr>
              <p:spPr>
                <a:xfrm>
                  <a:off x="2771800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Rectángulo 44"/>
                <p:cNvSpPr/>
                <p:nvPr/>
              </p:nvSpPr>
              <p:spPr>
                <a:xfrm>
                  <a:off x="2987824" y="3068960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6" name="Rectángulo 45"/>
                <p:cNvSpPr/>
                <p:nvPr/>
              </p:nvSpPr>
              <p:spPr>
                <a:xfrm>
                  <a:off x="2771800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Rectángulo 46"/>
                <p:cNvSpPr/>
                <p:nvPr/>
              </p:nvSpPr>
              <p:spPr>
                <a:xfrm>
                  <a:off x="2987824" y="3356992"/>
                  <a:ext cx="144016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9" name="Agrupar 28"/>
              <p:cNvGrpSpPr/>
              <p:nvPr/>
            </p:nvGrpSpPr>
            <p:grpSpPr>
              <a:xfrm>
                <a:off x="1735928" y="3861048"/>
                <a:ext cx="1584176" cy="1008112"/>
                <a:chOff x="1763688" y="4293096"/>
                <a:chExt cx="1584176" cy="1008112"/>
              </a:xfrm>
            </p:grpSpPr>
            <p:sp>
              <p:nvSpPr>
                <p:cNvPr id="31" name="Rectángulo 30"/>
                <p:cNvSpPr/>
                <p:nvPr/>
              </p:nvSpPr>
              <p:spPr>
                <a:xfrm>
                  <a:off x="1763688" y="4941168"/>
                  <a:ext cx="1584176" cy="360040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ITO</a:t>
                  </a:r>
                  <a:endParaRPr lang="es-ES" dirty="0"/>
                </a:p>
              </p:txBody>
            </p:sp>
            <p:sp>
              <p:nvSpPr>
                <p:cNvPr id="32" name="Rectángulo 31"/>
                <p:cNvSpPr/>
                <p:nvPr/>
              </p:nvSpPr>
              <p:spPr>
                <a:xfrm>
                  <a:off x="1763688" y="4725144"/>
                  <a:ext cx="1584176" cy="21602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PDOT</a:t>
                  </a:r>
                  <a:endParaRPr lang="es-ES" dirty="0"/>
                </a:p>
              </p:txBody>
            </p:sp>
            <p:sp>
              <p:nvSpPr>
                <p:cNvPr id="33" name="Rectángulo 32"/>
                <p:cNvSpPr/>
                <p:nvPr/>
              </p:nvSpPr>
              <p:spPr>
                <a:xfrm>
                  <a:off x="1763688" y="4509120"/>
                  <a:ext cx="1584176" cy="21602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1400" dirty="0" smtClean="0"/>
                    <a:t>QD-</a:t>
                  </a:r>
                  <a:r>
                    <a:rPr lang="es-ES" sz="1400" dirty="0" err="1" smtClean="0"/>
                    <a:t>layer</a:t>
                  </a:r>
                  <a:r>
                    <a:rPr lang="es-ES" sz="1400" dirty="0" smtClean="0"/>
                    <a:t> (300 </a:t>
                  </a:r>
                  <a:r>
                    <a:rPr lang="es-ES" sz="1400" dirty="0" err="1" smtClean="0"/>
                    <a:t>nm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  <p:sp>
              <p:nvSpPr>
                <p:cNvPr id="34" name="Rectángulo 33"/>
                <p:cNvSpPr/>
                <p:nvPr/>
              </p:nvSpPr>
              <p:spPr>
                <a:xfrm>
                  <a:off x="1763688" y="4293096"/>
                  <a:ext cx="1584176" cy="21602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/>
                    <a:t>Ag</a:t>
                  </a:r>
                  <a:endParaRPr lang="es-ES" dirty="0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1907704" y="2420888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TOP</a:t>
                </a:r>
              </a:p>
              <a:p>
                <a:r>
                  <a:rPr lang="es-ES" dirty="0" smtClean="0"/>
                  <a:t>S = 1 mm</a:t>
                </a:r>
                <a:r>
                  <a:rPr lang="es-ES" baseline="30000" dirty="0" smtClean="0"/>
                  <a:t>2</a:t>
                </a:r>
                <a:endParaRPr lang="es-ES" baseline="30000" dirty="0"/>
              </a:p>
            </p:txBody>
          </p:sp>
        </p:grpSp>
        <p:cxnSp>
          <p:nvCxnSpPr>
            <p:cNvPr id="23" name="Conector recto 22"/>
            <p:cNvCxnSpPr>
              <a:stCxn id="34" idx="1"/>
            </p:cNvCxnSpPr>
            <p:nvPr/>
          </p:nvCxnSpPr>
          <p:spPr>
            <a:xfrm flipH="1" flipV="1">
              <a:off x="1331640" y="3933056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 flipV="1">
              <a:off x="1331640" y="4725144"/>
              <a:ext cx="4042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1345520" y="3926116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1345520" y="4444052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/>
            <p:cNvSpPr/>
            <p:nvPr/>
          </p:nvSpPr>
          <p:spPr>
            <a:xfrm>
              <a:off x="1201504" y="4200268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latin typeface="Tahoma"/>
                  <a:cs typeface="Tahoma"/>
                </a:rPr>
                <a:t>I</a:t>
              </a:r>
              <a:endParaRPr lang="es-ES" dirty="0"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dirty="0" smtClean="0">
                  <a:solidFill>
                    <a:schemeClr val="bg1"/>
                  </a:solidFill>
                </a:rPr>
                <a:t>QD </a:t>
              </a:r>
              <a:r>
                <a:rPr lang="en-GB" sz="4000" b="1" dirty="0" err="1" smtClean="0">
                  <a:solidFill>
                    <a:schemeClr val="bg1"/>
                  </a:solidFill>
                </a:rPr>
                <a:t>Photodetectors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622261" y="836712"/>
            <a:ext cx="722946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Photodetector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QDs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LbL</a:t>
            </a:r>
            <a:endParaRPr lang="es-ES" sz="32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18508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9/12</a:t>
            </a: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84346" y="1440792"/>
            <a:ext cx="73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data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passivated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surface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55576" y="1581506"/>
            <a:ext cx="50405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-V Ph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156967" cy="3212202"/>
          </a:xfrm>
          <a:prstGeom prst="rect">
            <a:avLst/>
          </a:prstGeom>
        </p:spPr>
      </p:pic>
      <p:sp>
        <p:nvSpPr>
          <p:cNvPr id="36" name="14 CuadroTexto"/>
          <p:cNvSpPr txBox="1"/>
          <p:nvPr/>
        </p:nvSpPr>
        <p:spPr>
          <a:xfrm>
            <a:off x="650684" y="1817529"/>
            <a:ext cx="8025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Resistivity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layers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Symbol" charset="2"/>
                <a:cs typeface="Symbol" charset="2"/>
              </a:rPr>
              <a:t>r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</a:t>
            </a:r>
            <a:r>
              <a:rPr lang="en-US" sz="2000" dirty="0"/>
              <a:t> </a:t>
            </a:r>
            <a:r>
              <a:rPr lang="en-US" sz="2000" dirty="0" smtClean="0"/>
              <a:t>5-8.10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>
                <a:latin typeface="Symbol" charset="2"/>
                <a:cs typeface="Symbol" charset="2"/>
              </a:rPr>
              <a:t>W</a:t>
            </a:r>
            <a:r>
              <a:rPr lang="en-US" sz="2000" dirty="0"/>
              <a:t> cm</a:t>
            </a:r>
            <a:r>
              <a:rPr lang="es-ES_tradnl" sz="2000" dirty="0"/>
              <a:t>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Responsivities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/>
              <a:t>0.5 A</a:t>
            </a:r>
            <a:r>
              <a:rPr lang="en-US" sz="2000" dirty="0"/>
              <a:t>/W in the visible and </a:t>
            </a:r>
            <a:r>
              <a:rPr lang="en-US" sz="2000" dirty="0" smtClean="0"/>
              <a:t>1 </a:t>
            </a:r>
            <a:r>
              <a:rPr lang="en-US" sz="2000" dirty="0"/>
              <a:t>mA/</a:t>
            </a:r>
            <a:r>
              <a:rPr lang="en-US" sz="2000" dirty="0" smtClean="0"/>
              <a:t>W at 1000 nm                   				(</a:t>
            </a:r>
            <a:r>
              <a:rPr lang="en-US" sz="2000" dirty="0" err="1" smtClean="0"/>
              <a:t>exciton</a:t>
            </a:r>
            <a:r>
              <a:rPr lang="en-US" sz="2000" dirty="0" smtClean="0"/>
              <a:t> ground state absorption)</a:t>
            </a:r>
            <a:endParaRPr lang="es-ES_tradnl" sz="2000" dirty="0" smtClean="0"/>
          </a:p>
          <a:p>
            <a:pPr>
              <a:buFontTx/>
              <a:buChar char="-"/>
            </a:pPr>
            <a:r>
              <a:rPr lang="es-ES_tradnl" sz="2000" dirty="0">
                <a:solidFill>
                  <a:srgbClr val="0000FF"/>
                </a:solidFill>
              </a:rPr>
              <a:t> </a:t>
            </a:r>
            <a:r>
              <a:rPr lang="es-ES_tradnl" sz="2000" dirty="0" err="1" smtClean="0">
                <a:solidFill>
                  <a:srgbClr val="0000FF"/>
                </a:solidFill>
              </a:rPr>
              <a:t>Photoconductive</a:t>
            </a:r>
            <a:r>
              <a:rPr lang="es-ES_tradnl" sz="2000" dirty="0" smtClean="0">
                <a:solidFill>
                  <a:srgbClr val="0000FF"/>
                </a:solidFill>
              </a:rPr>
              <a:t> </a:t>
            </a:r>
            <a:r>
              <a:rPr lang="es-ES_tradnl" sz="2000" dirty="0" err="1" smtClean="0">
                <a:solidFill>
                  <a:srgbClr val="0000FF"/>
                </a:solidFill>
              </a:rPr>
              <a:t>gain</a:t>
            </a:r>
            <a:r>
              <a:rPr lang="es-ES_tradnl" sz="2000" dirty="0" smtClean="0">
                <a:solidFill>
                  <a:srgbClr val="0000FF"/>
                </a:solidFill>
              </a:rPr>
              <a:t> 50 </a:t>
            </a:r>
            <a:r>
              <a:rPr lang="es-ES_tradnl" sz="2000" dirty="0" err="1" smtClean="0">
                <a:solidFill>
                  <a:srgbClr val="0000FF"/>
                </a:solidFill>
              </a:rPr>
              <a:t>mA</a:t>
            </a:r>
            <a:r>
              <a:rPr lang="es-ES_tradnl" sz="2000" dirty="0" smtClean="0">
                <a:solidFill>
                  <a:srgbClr val="0000FF"/>
                </a:solidFill>
              </a:rPr>
              <a:t>/W (1 V) at single </a:t>
            </a:r>
            <a:r>
              <a:rPr lang="es-ES_tradnl" sz="2000" dirty="0" err="1" smtClean="0">
                <a:solidFill>
                  <a:srgbClr val="0000FF"/>
                </a:solidFill>
              </a:rPr>
              <a:t>wavelength</a:t>
            </a:r>
            <a:r>
              <a:rPr lang="es-ES_tradnl" sz="2000" dirty="0" smtClean="0">
                <a:solidFill>
                  <a:srgbClr val="0000FF"/>
                </a:solidFill>
              </a:rPr>
              <a:t> (600 </a:t>
            </a:r>
            <a:r>
              <a:rPr lang="es-ES_tradnl" sz="2000" dirty="0" err="1" smtClean="0">
                <a:solidFill>
                  <a:srgbClr val="0000FF"/>
                </a:solidFill>
              </a:rPr>
              <a:t>nm</a:t>
            </a:r>
            <a:r>
              <a:rPr lang="es-ES_tradnl" sz="2000" dirty="0" smtClean="0">
                <a:solidFill>
                  <a:srgbClr val="0000FF"/>
                </a:solidFill>
              </a:rPr>
              <a:t>)</a:t>
            </a:r>
            <a:endParaRPr lang="es-E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1691680" y="3789040"/>
            <a:ext cx="1593724" cy="2376264"/>
            <a:chOff x="1691680" y="3789040"/>
            <a:chExt cx="1593724" cy="2376264"/>
          </a:xfrm>
        </p:grpSpPr>
        <p:grpSp>
          <p:nvGrpSpPr>
            <p:cNvPr id="16" name="Agrupar 15"/>
            <p:cNvGrpSpPr/>
            <p:nvPr/>
          </p:nvGrpSpPr>
          <p:grpSpPr>
            <a:xfrm>
              <a:off x="1691680" y="3789040"/>
              <a:ext cx="1593724" cy="2376264"/>
              <a:chOff x="3635896" y="2492896"/>
              <a:chExt cx="1593724" cy="2376264"/>
            </a:xfrm>
          </p:grpSpPr>
          <p:grpSp>
            <p:nvGrpSpPr>
              <p:cNvPr id="17" name="Agrupar 16"/>
              <p:cNvGrpSpPr/>
              <p:nvPr/>
            </p:nvGrpSpPr>
            <p:grpSpPr>
              <a:xfrm>
                <a:off x="3635896" y="2492896"/>
                <a:ext cx="1593724" cy="2376264"/>
                <a:chOff x="1726380" y="2492896"/>
                <a:chExt cx="1593724" cy="2376264"/>
              </a:xfrm>
            </p:grpSpPr>
            <p:sp>
              <p:nvSpPr>
                <p:cNvPr id="30" name="Rectángulo 29"/>
                <p:cNvSpPr/>
                <p:nvPr/>
              </p:nvSpPr>
              <p:spPr>
                <a:xfrm>
                  <a:off x="1726380" y="2492896"/>
                  <a:ext cx="1584176" cy="12961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31" name="Agrupar 30"/>
                <p:cNvGrpSpPr/>
                <p:nvPr/>
              </p:nvGrpSpPr>
              <p:grpSpPr>
                <a:xfrm>
                  <a:off x="1735928" y="4077072"/>
                  <a:ext cx="1584176" cy="792088"/>
                  <a:chOff x="1763688" y="4509120"/>
                  <a:chExt cx="1584176" cy="792088"/>
                </a:xfrm>
              </p:grpSpPr>
              <p:sp>
                <p:nvSpPr>
                  <p:cNvPr id="33" name="Rectángulo 32"/>
                  <p:cNvSpPr/>
                  <p:nvPr/>
                </p:nvSpPr>
                <p:spPr>
                  <a:xfrm>
                    <a:off x="1763688" y="4941168"/>
                    <a:ext cx="1584176" cy="36004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GLASS</a:t>
                    </a:r>
                    <a:endParaRPr lang="es-ES" dirty="0"/>
                  </a:p>
                </p:txBody>
              </p:sp>
              <p:sp>
                <p:nvSpPr>
                  <p:cNvPr id="34" name="Rectángulo 33"/>
                  <p:cNvSpPr/>
                  <p:nvPr/>
                </p:nvSpPr>
                <p:spPr>
                  <a:xfrm>
                    <a:off x="1763688" y="4725144"/>
                    <a:ext cx="1584176" cy="21602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sz="1400" dirty="0" smtClean="0"/>
                      <a:t>QD-</a:t>
                    </a:r>
                    <a:r>
                      <a:rPr lang="es-ES" sz="1400" dirty="0" err="1" smtClean="0"/>
                      <a:t>layer</a:t>
                    </a:r>
                    <a:r>
                      <a:rPr lang="es-ES" sz="1400" dirty="0" smtClean="0"/>
                      <a:t> (300 </a:t>
                    </a:r>
                    <a:r>
                      <a:rPr lang="es-ES" sz="1400" dirty="0" err="1" smtClean="0"/>
                      <a:t>nm</a:t>
                    </a:r>
                    <a:r>
                      <a:rPr lang="es-ES" sz="1400" dirty="0" smtClean="0"/>
                      <a:t>)</a:t>
                    </a:r>
                    <a:endParaRPr lang="es-ES" sz="1400" dirty="0"/>
                  </a:p>
                </p:txBody>
              </p:sp>
              <p:sp>
                <p:nvSpPr>
                  <p:cNvPr id="35" name="Rectángulo 34"/>
                  <p:cNvSpPr/>
                  <p:nvPr/>
                </p:nvSpPr>
                <p:spPr>
                  <a:xfrm>
                    <a:off x="1763688" y="4509120"/>
                    <a:ext cx="1584176" cy="21602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 smtClean="0"/>
                      <a:t>Ag</a:t>
                    </a:r>
                    <a:endParaRPr lang="es-ES" dirty="0"/>
                  </a:p>
                </p:txBody>
              </p:sp>
            </p:grpSp>
            <p:sp>
              <p:nvSpPr>
                <p:cNvPr id="32" name="CuadroTexto 31"/>
                <p:cNvSpPr txBox="1"/>
                <p:nvPr/>
              </p:nvSpPr>
              <p:spPr>
                <a:xfrm>
                  <a:off x="2123728" y="2492896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dirty="0" smtClean="0"/>
                    <a:t>TOP</a:t>
                  </a:r>
                  <a:endParaRPr lang="es-ES" dirty="0"/>
                </a:p>
              </p:txBody>
            </p:sp>
          </p:grpSp>
          <p:sp>
            <p:nvSpPr>
              <p:cNvPr id="18" name="Forma libre 17"/>
              <p:cNvSpPr/>
              <p:nvPr/>
            </p:nvSpPr>
            <p:spPr>
              <a:xfrm>
                <a:off x="4067944" y="2900728"/>
                <a:ext cx="333127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Forma libre 19"/>
              <p:cNvSpPr/>
              <p:nvPr/>
            </p:nvSpPr>
            <p:spPr>
              <a:xfrm flipH="1">
                <a:off x="4427984" y="2911064"/>
                <a:ext cx="325340" cy="700893"/>
              </a:xfrm>
              <a:custGeom>
                <a:avLst/>
                <a:gdLst>
                  <a:gd name="connsiteX0" fmla="*/ 326169 w 333127"/>
                  <a:gd name="connsiteY0" fmla="*/ 0 h 700893"/>
                  <a:gd name="connsiteX1" fmla="*/ 326169 w 333127"/>
                  <a:gd name="connsiteY1" fmla="*/ 0 h 700893"/>
                  <a:gd name="connsiteX2" fmla="*/ 333109 w 333127"/>
                  <a:gd name="connsiteY2" fmla="*/ 145730 h 700893"/>
                  <a:gd name="connsiteX3" fmla="*/ 173494 w 333127"/>
                  <a:gd name="connsiteY3" fmla="*/ 270642 h 700893"/>
                  <a:gd name="connsiteX4" fmla="*/ 180434 w 333127"/>
                  <a:gd name="connsiteY4" fmla="*/ 700893 h 700893"/>
                  <a:gd name="connsiteX5" fmla="*/ 0 w 333127"/>
                  <a:gd name="connsiteY5" fmla="*/ 700893 h 700893"/>
                  <a:gd name="connsiteX6" fmla="*/ 6940 w 333127"/>
                  <a:gd name="connsiteY6" fmla="*/ 270642 h 700893"/>
                  <a:gd name="connsiteX7" fmla="*/ 256771 w 333127"/>
                  <a:gd name="connsiteY7" fmla="*/ 124911 h 700893"/>
                  <a:gd name="connsiteX8" fmla="*/ 326169 w 333127"/>
                  <a:gd name="connsiteY8" fmla="*/ 0 h 70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27" h="700893">
                    <a:moveTo>
                      <a:pt x="326169" y="0"/>
                    </a:moveTo>
                    <a:lnTo>
                      <a:pt x="326169" y="0"/>
                    </a:lnTo>
                    <a:cubicBezTo>
                      <a:pt x="333831" y="122575"/>
                      <a:pt x="333109" y="73949"/>
                      <a:pt x="333109" y="145730"/>
                    </a:cubicBezTo>
                    <a:lnTo>
                      <a:pt x="173494" y="270642"/>
                    </a:lnTo>
                    <a:lnTo>
                      <a:pt x="180434" y="700893"/>
                    </a:lnTo>
                    <a:lnTo>
                      <a:pt x="0" y="700893"/>
                    </a:lnTo>
                    <a:lnTo>
                      <a:pt x="6940" y="270642"/>
                    </a:lnTo>
                    <a:lnTo>
                      <a:pt x="256771" y="124911"/>
                    </a:lnTo>
                    <a:lnTo>
                      <a:pt x="32616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1" name="Conector recto de flecha 20"/>
              <p:cNvCxnSpPr/>
              <p:nvPr/>
            </p:nvCxnSpPr>
            <p:spPr>
              <a:xfrm flipV="1">
                <a:off x="4139952" y="2997888"/>
                <a:ext cx="254161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 flipH="1" flipV="1">
                <a:off x="4434924" y="2996952"/>
                <a:ext cx="255600" cy="0"/>
              </a:xfrm>
              <a:prstGeom prst="straightConnector1">
                <a:avLst/>
              </a:prstGeom>
              <a:ln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/>
              <p:cNvSpPr txBox="1"/>
              <p:nvPr/>
            </p:nvSpPr>
            <p:spPr>
              <a:xfrm>
                <a:off x="4427984" y="2708920"/>
                <a:ext cx="7451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dirty="0" smtClean="0"/>
                  <a:t>100 </a:t>
                </a:r>
                <a:r>
                  <a:rPr lang="es-ES" sz="1400" dirty="0" smtClean="0">
                    <a:latin typeface="Symbol" charset="2"/>
                    <a:cs typeface="Symbol" charset="2"/>
                  </a:rPr>
                  <a:t>m</a:t>
                </a:r>
                <a:r>
                  <a:rPr lang="es-ES" sz="1400" dirty="0" smtClean="0"/>
                  <a:t>m</a:t>
                </a:r>
                <a:endParaRPr lang="es-ES" sz="1400" dirty="0"/>
              </a:p>
            </p:txBody>
          </p:sp>
          <p:grpSp>
            <p:nvGrpSpPr>
              <p:cNvPr id="24" name="Agrupar 23"/>
              <p:cNvGrpSpPr/>
              <p:nvPr/>
            </p:nvGrpSpPr>
            <p:grpSpPr>
              <a:xfrm rot="16200000">
                <a:off x="4160772" y="3408180"/>
                <a:ext cx="534424" cy="576064"/>
                <a:chOff x="2699792" y="4999296"/>
                <a:chExt cx="534424" cy="805968"/>
              </a:xfrm>
            </p:grpSpPr>
            <p:cxnSp>
              <p:nvCxnSpPr>
                <p:cNvPr id="25" name="Conector recto 24"/>
                <p:cNvCxnSpPr/>
                <p:nvPr/>
              </p:nvCxnSpPr>
              <p:spPr>
                <a:xfrm flipH="1" flipV="1">
                  <a:off x="2829928" y="5006236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2829928" y="5798324"/>
                  <a:ext cx="40428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>
                  <a:off x="2843808" y="4999296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>
                  <a:off x="2843808" y="5517232"/>
                  <a:ext cx="0" cy="28803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 rot="16200000">
                  <a:off x="2699792" y="5273448"/>
                  <a:ext cx="288032" cy="28803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dirty="0" smtClean="0">
                      <a:latin typeface="Tahoma"/>
                      <a:cs typeface="Tahoma"/>
                    </a:rPr>
                    <a:t>I</a:t>
                  </a:r>
                  <a:endParaRPr lang="es-ES" dirty="0">
                    <a:latin typeface="Tahoma"/>
                    <a:cs typeface="Tahoma"/>
                  </a:endParaRPr>
                </a:p>
              </p:txBody>
            </p:sp>
          </p:grpSp>
        </p:grpSp>
        <p:sp>
          <p:nvSpPr>
            <p:cNvPr id="7" name="CuadroTexto 6"/>
            <p:cNvSpPr txBox="1"/>
            <p:nvPr/>
          </p:nvSpPr>
          <p:spPr>
            <a:xfrm>
              <a:off x="2371304" y="4972720"/>
              <a:ext cx="242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>
                  <a:latin typeface="Tahoma"/>
                  <a:cs typeface="Tahoma"/>
                </a:rPr>
                <a:t>I</a:t>
              </a:r>
              <a:endParaRPr lang="es-ES" sz="1200" dirty="0"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515</Words>
  <Application>Microsoft Office PowerPoint</Application>
  <PresentationFormat>Presentación en pantalla (4:3)</PresentationFormat>
  <Paragraphs>125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-</cp:lastModifiedBy>
  <cp:revision>79</cp:revision>
  <dcterms:created xsi:type="dcterms:W3CDTF">2012-10-08T06:57:33Z</dcterms:created>
  <dcterms:modified xsi:type="dcterms:W3CDTF">2013-03-04T13:45:19Z</dcterms:modified>
</cp:coreProperties>
</file>