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99" r:id="rId2"/>
    <p:sldId id="280" r:id="rId3"/>
    <p:sldId id="403" r:id="rId4"/>
    <p:sldId id="342" r:id="rId5"/>
    <p:sldId id="418" r:id="rId6"/>
    <p:sldId id="298" r:id="rId7"/>
    <p:sldId id="436" r:id="rId8"/>
    <p:sldId id="431" r:id="rId9"/>
    <p:sldId id="437" r:id="rId10"/>
    <p:sldId id="438" r:id="rId11"/>
    <p:sldId id="402" r:id="rId12"/>
    <p:sldId id="421" r:id="rId13"/>
    <p:sldId id="430" r:id="rId14"/>
    <p:sldId id="408" r:id="rId15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20060"/>
    <a:srgbClr val="262FDA"/>
    <a:srgbClr val="5A42BE"/>
    <a:srgbClr val="FBEEAD"/>
    <a:srgbClr val="66FFCC"/>
    <a:srgbClr val="FF0000"/>
    <a:srgbClr val="F3CE1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03" autoAdjust="0"/>
    <p:restoredTop sz="99710" autoAdjust="0"/>
  </p:normalViewPr>
  <p:slideViewPr>
    <p:cSldViewPr>
      <p:cViewPr varScale="1">
        <p:scale>
          <a:sx n="132" d="100"/>
          <a:sy n="132" d="100"/>
        </p:scale>
        <p:origin x="-84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605588" y="8961438"/>
            <a:ext cx="192087" cy="1524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fld id="{A283AF2D-D0B6-49AA-87C6-21174B65919E}" type="slidenum">
              <a:rPr lang="en-US" sz="1000" b="0">
                <a:solidFill>
                  <a:schemeClr val="tx1"/>
                </a:solidFill>
                <a:latin typeface="Tahoma" pitchFamily="34" charset="0"/>
              </a:rPr>
              <a:pPr algn="r" eaLnBrk="0" hangingPunct="0">
                <a:defRPr/>
              </a:pPr>
              <a:t>‹Nr.›</a:t>
            </a:fld>
            <a:endParaRPr lang="en-US" sz="1000" b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727200" y="8932863"/>
            <a:ext cx="3114675" cy="211137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16" tIns="44414" rIns="90416" bIns="44414">
            <a:spAutoFit/>
          </a:bodyPr>
          <a:lstStyle/>
          <a:p>
            <a:pPr algn="r" eaLnBrk="0" hangingPunct="0">
              <a:defRPr/>
            </a:pPr>
            <a:r>
              <a:rPr lang="en-US" sz="800" b="0">
                <a:solidFill>
                  <a:schemeClr val="tx1"/>
                </a:solidFill>
              </a:rPr>
              <a:t>University of Karlsruhe Proprietary – Use pursuant to instructions</a:t>
            </a:r>
          </a:p>
        </p:txBody>
      </p:sp>
    </p:spTree>
    <p:extLst>
      <p:ext uri="{BB962C8B-B14F-4D97-AF65-F5344CB8AC3E}">
        <p14:creationId xmlns:p14="http://schemas.microsoft.com/office/powerpoint/2010/main" val="3189164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noFill/>
          <a:ln w="12699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43400"/>
            <a:ext cx="5032375" cy="41148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vert="horz" wrap="square" lIns="90416" tIns="44414" rIns="90416" bIns="44414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659460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14300" indent="-1143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00050" indent="-171450" algn="l" rtl="0" eaLnBrk="0" fontAlgn="base" hangingPunct="0">
      <a:spcBef>
        <a:spcPct val="30000"/>
      </a:spcBef>
      <a:spcAft>
        <a:spcPct val="0"/>
      </a:spcAft>
      <a:buSzPct val="100000"/>
      <a:buChar char="–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685800" indent="-1143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028700" indent="-171450" algn="l" rtl="0" eaLnBrk="0" fontAlgn="base" hangingPunct="0">
      <a:spcBef>
        <a:spcPct val="30000"/>
      </a:spcBef>
      <a:spcAft>
        <a:spcPct val="0"/>
      </a:spcAft>
      <a:buSzPct val="100000"/>
      <a:buChar char="–"/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73442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32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6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36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32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27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8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18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85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061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de-DE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21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b="1" smtClean="0"/>
              <a:t>Partner presentations (10min each)</a:t>
            </a:r>
            <a:endParaRPr lang="en-US" smtClean="0"/>
          </a:p>
          <a:p>
            <a:pPr lvl="1" eaLnBrk="1" hangingPunct="1"/>
            <a:r>
              <a:rPr lang="en-US" smtClean="0"/>
              <a:t>Institute / company (short)</a:t>
            </a:r>
          </a:p>
          <a:p>
            <a:pPr lvl="1" eaLnBrk="1" hangingPunct="1"/>
            <a:r>
              <a:rPr lang="en-US" smtClean="0"/>
              <a:t>Contribution to the project, own work effort and timeline (focus)</a:t>
            </a:r>
          </a:p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sz="11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5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95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sz="11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sz="11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32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1422" y="1931987"/>
            <a:ext cx="9037945" cy="1800225"/>
          </a:xfrm>
          <a:prstGeom prst="rect">
            <a:avLst/>
          </a:prstGeom>
          <a:solidFill>
            <a:srgbClr val="220060"/>
          </a:solidFill>
          <a:ln w="9525">
            <a:solidFill>
              <a:srgbClr val="0000FF"/>
            </a:solidFill>
            <a:miter lim="800000"/>
            <a:headEnd/>
            <a:tailEnd/>
          </a:ln>
          <a:effectLst>
            <a:glow rad="63500">
              <a:schemeClr val="accent4">
                <a:satMod val="175000"/>
                <a:alpha val="40000"/>
              </a:schemeClr>
            </a:glow>
            <a:reflection blurRad="6350" stA="50000" endA="275" endPos="40000" dist="101600" dir="5400000" sy="-100000" algn="bl" rotWithShape="0"/>
          </a:effectLst>
        </p:spPr>
        <p:txBody>
          <a:bodyPr wrap="none" lIns="0" tIns="0" rIns="0" bIns="0" anchor="ctr"/>
          <a:lstStyle/>
          <a:p>
            <a:pPr algn="ctr" eaLnBrk="0" hangingPunct="0">
              <a:defRPr/>
            </a:pPr>
            <a:endParaRPr lang="en-US" altLang="en-US" sz="16800" b="0">
              <a:solidFill>
                <a:srgbClr val="666666"/>
              </a:solidFill>
              <a:latin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7380288" y="333375"/>
          <a:ext cx="1485900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075" r:id="rId4" imgW="3895238" imgH="2809524" progId="MSPhotoEd.3">
                  <p:embed/>
                </p:oleObj>
              </mc:Choice>
              <mc:Fallback>
                <p:oleObj r:id="rId4" imgW="3895238" imgH="2809524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288" y="333375"/>
                        <a:ext cx="1485900" cy="1071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8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373688"/>
            <a:ext cx="197961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0"/>
          <p:cNvSpPr txBox="1">
            <a:spLocks noChangeArrowheads="1"/>
          </p:cNvSpPr>
          <p:nvPr userDrawn="1"/>
        </p:nvSpPr>
        <p:spPr bwMode="auto">
          <a:xfrm>
            <a:off x="2195513" y="5613400"/>
            <a:ext cx="6526212" cy="192088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400" b="0"/>
              <a:t>Nano Scale Disruptive Silicon-Plasmonic Platform for Chip-to-Chip Interconnection</a:t>
            </a:r>
          </a:p>
        </p:txBody>
      </p:sp>
      <p:sp>
        <p:nvSpPr>
          <p:cNvPr id="6" name="Text Box 11"/>
          <p:cNvSpPr txBox="1">
            <a:spLocks noChangeArrowheads="1"/>
          </p:cNvSpPr>
          <p:nvPr userDrawn="1"/>
        </p:nvSpPr>
        <p:spPr bwMode="auto">
          <a:xfrm>
            <a:off x="654695" y="549275"/>
            <a:ext cx="6104235" cy="36619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r>
              <a:rPr lang="en-US" sz="2000" dirty="0"/>
              <a:t>Telephone Conference			</a:t>
            </a:r>
            <a:r>
              <a:rPr lang="en-US" sz="2000" dirty="0" smtClean="0"/>
              <a:t>April 08</a:t>
            </a:r>
            <a:r>
              <a:rPr lang="en-US" sz="2000" baseline="30000" dirty="0" smtClean="0"/>
              <a:t>th</a:t>
            </a:r>
            <a:r>
              <a:rPr lang="en-US" sz="2000" dirty="0"/>
              <a:t>, 2013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8929954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89343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7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260350"/>
            <a:ext cx="6983412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1643063" y="6500813"/>
            <a:ext cx="6526212" cy="192087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rgbClr val="220060"/>
                </a:solidFill>
              </a:rPr>
              <a:t>Nano Scale Disruptive Silicon-Plasmonic Platform for Chip-to-Chip Interconnection</a:t>
            </a:r>
          </a:p>
        </p:txBody>
      </p:sp>
      <p:sp>
        <p:nvSpPr>
          <p:cNvPr id="60427" name="Text Box 11"/>
          <p:cNvSpPr txBox="1">
            <a:spLocks noChangeArrowheads="1"/>
          </p:cNvSpPr>
          <p:nvPr/>
        </p:nvSpPr>
        <p:spPr bwMode="auto">
          <a:xfrm>
            <a:off x="8429625" y="6500813"/>
            <a:ext cx="3540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>
            <a:lvl1pPr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lnSpc>
                <a:spcPct val="100000"/>
              </a:lnSpc>
              <a:spcBef>
                <a:spcPct val="0"/>
              </a:spcBef>
              <a:defRPr/>
            </a:pPr>
            <a:fld id="{B672E4A1-5CAF-4DA5-B42C-B478E347C8A6}" type="slidenum">
              <a:rPr lang="en-US" sz="1400" b="0">
                <a:solidFill>
                  <a:srgbClr val="220060"/>
                </a:solidFill>
              </a:rPr>
              <a:pPr eaLnBrk="0" hangingPunct="0">
                <a:lnSpc>
                  <a:spcPct val="100000"/>
                </a:lnSpc>
                <a:spcBef>
                  <a:spcPct val="0"/>
                </a:spcBef>
                <a:defRPr/>
              </a:pPr>
              <a:t>‹Nr.›</a:t>
            </a:fld>
            <a:endParaRPr lang="en-US" sz="1400" b="0">
              <a:solidFill>
                <a:srgbClr val="220060"/>
              </a:solidFill>
            </a:endParaRPr>
          </a:p>
        </p:txBody>
      </p:sp>
      <p:graphicFrame>
        <p:nvGraphicFramePr>
          <p:cNvPr id="60470" name="Object 54"/>
          <p:cNvGraphicFramePr>
            <a:graphicFrameLocks noChangeAspect="1"/>
          </p:cNvGraphicFramePr>
          <p:nvPr/>
        </p:nvGraphicFramePr>
        <p:xfrm>
          <a:off x="142875" y="5929313"/>
          <a:ext cx="1143000" cy="82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87" r:id="rId5" imgW="3895238" imgH="2809524" progId="MSPhotoEd.3">
                  <p:embed/>
                </p:oleObj>
              </mc:Choice>
              <mc:Fallback>
                <p:oleObj r:id="rId5" imgW="3895238" imgH="2809524" progId="MSPhotoEd.3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5929313"/>
                        <a:ext cx="1143000" cy="823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0475" name="Gerade Verbindung 10"/>
          <p:cNvCxnSpPr>
            <a:cxnSpLocks noChangeShapeType="1"/>
          </p:cNvCxnSpPr>
          <p:nvPr/>
        </p:nvCxnSpPr>
        <p:spPr bwMode="auto">
          <a:xfrm>
            <a:off x="1500188" y="6429375"/>
            <a:ext cx="7429500" cy="1588"/>
          </a:xfrm>
          <a:prstGeom prst="line">
            <a:avLst/>
          </a:prstGeom>
          <a:noFill/>
          <a:ln w="19050" algn="ctr">
            <a:solidFill>
              <a:srgbClr val="262FD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60476" name="Picture 4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238125"/>
            <a:ext cx="1979612" cy="65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0477" name="Gerade Verbindung 10"/>
          <p:cNvCxnSpPr>
            <a:cxnSpLocks noChangeShapeType="1"/>
          </p:cNvCxnSpPr>
          <p:nvPr/>
        </p:nvCxnSpPr>
        <p:spPr bwMode="auto">
          <a:xfrm>
            <a:off x="179388" y="812800"/>
            <a:ext cx="6985000" cy="0"/>
          </a:xfrm>
          <a:prstGeom prst="line">
            <a:avLst/>
          </a:prstGeom>
          <a:noFill/>
          <a:ln w="1905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6" r:id="rId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2pPr>
      <a:lvl3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3pPr>
      <a:lvl4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4pPr>
      <a:lvl5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5pPr>
      <a:lvl6pPr marL="4572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Font typeface="Wingdings" pitchFamily="2" charset="2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–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•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–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gerda.flohr@kit.edu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8" name="Rectangle 8"/>
          <p:cNvSpPr>
            <a:spLocks noChangeArrowheads="1"/>
          </p:cNvSpPr>
          <p:nvPr/>
        </p:nvSpPr>
        <p:spPr bwMode="auto">
          <a:xfrm>
            <a:off x="107950" y="5637213"/>
            <a:ext cx="8928100" cy="12207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sp>
        <p:nvSpPr>
          <p:cNvPr id="62479" name="Rectangle 4"/>
          <p:cNvSpPr>
            <a:spLocks noChangeArrowheads="1"/>
          </p:cNvSpPr>
          <p:nvPr/>
        </p:nvSpPr>
        <p:spPr bwMode="auto">
          <a:xfrm>
            <a:off x="5786438" y="0"/>
            <a:ext cx="3357562" cy="22145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sp>
        <p:nvSpPr>
          <p:cNvPr id="62480" name="Text Box 10"/>
          <p:cNvSpPr txBox="1">
            <a:spLocks noChangeArrowheads="1"/>
          </p:cNvSpPr>
          <p:nvPr/>
        </p:nvSpPr>
        <p:spPr bwMode="auto">
          <a:xfrm>
            <a:off x="539750" y="4652963"/>
            <a:ext cx="81184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de-DE" sz="2000" b="0">
                <a:solidFill>
                  <a:schemeClr val="tx1"/>
                </a:solidFill>
              </a:rPr>
              <a:t>NAVOLCHI - Nano Scale Disruptive Silicon-Plasmonic Platform for Chip-to-Chip Interconnection </a:t>
            </a:r>
            <a:endParaRPr lang="en-US" sz="2000" b="0">
              <a:solidFill>
                <a:schemeClr val="tx1"/>
              </a:solidFill>
            </a:endParaRPr>
          </a:p>
        </p:txBody>
      </p:sp>
      <p:pic>
        <p:nvPicPr>
          <p:cNvPr id="62481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238" y="2636838"/>
            <a:ext cx="5395912" cy="178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82" name="Rectangle 8"/>
          <p:cNvSpPr>
            <a:spLocks noChangeArrowheads="1"/>
          </p:cNvSpPr>
          <p:nvPr/>
        </p:nvSpPr>
        <p:spPr bwMode="auto">
          <a:xfrm>
            <a:off x="107950" y="692150"/>
            <a:ext cx="575945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graphicFrame>
        <p:nvGraphicFramePr>
          <p:cNvPr id="62477" name="Object 13"/>
          <p:cNvGraphicFramePr>
            <a:graphicFrameLocks noChangeAspect="1"/>
          </p:cNvGraphicFramePr>
          <p:nvPr/>
        </p:nvGraphicFramePr>
        <p:xfrm>
          <a:off x="3784600" y="692150"/>
          <a:ext cx="1627188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3" r:id="rId5" imgW="3895238" imgH="2809524" progId="MSPhotoEd.3">
                  <p:embed/>
                </p:oleObj>
              </mc:Choice>
              <mc:Fallback>
                <p:oleObj r:id="rId5" imgW="3895238" imgH="2809524" progId="MSPhotoEd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4600" y="692150"/>
                        <a:ext cx="1627188" cy="1173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22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Meeting in Karlsruhe 26</a:t>
            </a:r>
            <a:r>
              <a:rPr lang="en-US" baseline="30000" dirty="0" smtClean="0">
                <a:solidFill>
                  <a:srgbClr val="002060"/>
                </a:solidFill>
              </a:rPr>
              <a:t>th</a:t>
            </a:r>
            <a:r>
              <a:rPr lang="en-US" dirty="0" smtClean="0">
                <a:solidFill>
                  <a:srgbClr val="002060"/>
                </a:solidFill>
              </a:rPr>
              <a:t> of April</a:t>
            </a:r>
          </a:p>
        </p:txBody>
      </p:sp>
      <p:sp>
        <p:nvSpPr>
          <p:cNvPr id="692227" name="Text Box 4"/>
          <p:cNvSpPr txBox="1">
            <a:spLocks noChangeArrowheads="1"/>
          </p:cNvSpPr>
          <p:nvPr/>
        </p:nvSpPr>
        <p:spPr bwMode="auto">
          <a:xfrm>
            <a:off x="825039" y="1412776"/>
            <a:ext cx="6195233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 algn="l"/>
            <a:r>
              <a:rPr lang="de-DE" dirty="0" err="1" smtClean="0"/>
              <a:t>Organization</a:t>
            </a:r>
            <a:r>
              <a:rPr lang="de-DE" dirty="0" smtClean="0"/>
              <a:t>: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de-DE" sz="2400" dirty="0" err="1" smtClean="0"/>
              <a:t>Please</a:t>
            </a:r>
            <a:r>
              <a:rPr lang="de-DE" sz="2400" dirty="0" smtClean="0"/>
              <a:t> </a:t>
            </a:r>
            <a:r>
              <a:rPr lang="de-DE" sz="2400" dirty="0" err="1" smtClean="0"/>
              <a:t>confirm</a:t>
            </a:r>
            <a:r>
              <a:rPr lang="de-DE" sz="2400" dirty="0" smtClean="0"/>
              <a:t> </a:t>
            </a:r>
            <a:r>
              <a:rPr lang="de-DE" sz="2400" dirty="0" err="1" smtClean="0"/>
              <a:t>attendence</a:t>
            </a:r>
            <a:r>
              <a:rPr lang="de-DE" sz="2400" dirty="0" smtClean="0"/>
              <a:t>, </a:t>
            </a:r>
            <a:r>
              <a:rPr lang="de-DE" sz="2400" dirty="0" err="1" smtClean="0"/>
              <a:t>hotel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get-together</a:t>
            </a:r>
            <a:endParaRPr lang="de-DE" sz="2400" dirty="0" smtClean="0"/>
          </a:p>
          <a:p>
            <a:pPr marL="914400" lvl="1" indent="-457200" algn="l">
              <a:buFont typeface="Arial" pitchFamily="34" charset="0"/>
              <a:buChar char="•"/>
            </a:pPr>
            <a:r>
              <a:rPr lang="de-DE" sz="2400" dirty="0" smtClean="0"/>
              <a:t>Help </a:t>
            </a:r>
            <a:r>
              <a:rPr lang="de-DE" sz="2400" dirty="0" err="1" smtClean="0"/>
              <a:t>line</a:t>
            </a:r>
            <a:r>
              <a:rPr lang="de-DE" sz="2400" dirty="0" smtClean="0"/>
              <a:t>: </a:t>
            </a:r>
            <a:r>
              <a:rPr lang="de-DE" sz="2400" dirty="0" smtClean="0">
                <a:hlinkClick r:id="rId3"/>
              </a:rPr>
              <a:t>gerda.flohr@kit.edu</a:t>
            </a:r>
            <a:endParaRPr lang="de-DE" sz="2400" dirty="0" smtClean="0"/>
          </a:p>
          <a:p>
            <a:pPr algn="l"/>
            <a:endParaRPr lang="de-DE" dirty="0"/>
          </a:p>
          <a:p>
            <a:pPr algn="l"/>
            <a:r>
              <a:rPr lang="de-DE" dirty="0" smtClean="0"/>
              <a:t>Content: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de-DE" sz="2400" dirty="0" smtClean="0"/>
              <a:t>Work </a:t>
            </a:r>
            <a:r>
              <a:rPr lang="de-DE" sz="2400" dirty="0" err="1" smtClean="0"/>
              <a:t>progress</a:t>
            </a:r>
            <a:endParaRPr lang="de-DE" sz="2400" dirty="0" smtClean="0"/>
          </a:p>
          <a:p>
            <a:pPr marL="914400" lvl="1" indent="-457200" algn="l">
              <a:buFont typeface="Arial" pitchFamily="34" charset="0"/>
              <a:buChar char="•"/>
            </a:pPr>
            <a:r>
              <a:rPr lang="de-DE" sz="2400" dirty="0" err="1" smtClean="0"/>
              <a:t>Preparation</a:t>
            </a:r>
            <a:r>
              <a:rPr lang="de-DE" sz="2400" dirty="0" smtClean="0"/>
              <a:t> </a:t>
            </a:r>
            <a:r>
              <a:rPr lang="de-DE" sz="2400" dirty="0" err="1" smtClean="0"/>
              <a:t>for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Review Meeting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de-DE" sz="2400" dirty="0" smtClean="0"/>
              <a:t>Agenda </a:t>
            </a:r>
            <a:r>
              <a:rPr lang="de-DE" sz="2400" dirty="0" err="1" smtClean="0"/>
              <a:t>follows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58848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3" name="Text Box 10"/>
          <p:cNvSpPr txBox="1">
            <a:spLocks noChangeArrowheads="1"/>
          </p:cNvSpPr>
          <p:nvPr/>
        </p:nvSpPr>
        <p:spPr bwMode="auto">
          <a:xfrm>
            <a:off x="323850" y="2060575"/>
            <a:ext cx="8064500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 lvl="1">
              <a:lnSpc>
                <a:spcPct val="100000"/>
              </a:lnSpc>
              <a:spcBef>
                <a:spcPct val="10000"/>
              </a:spcBef>
              <a:buFontTx/>
              <a:buChar char="•"/>
            </a:pPr>
            <a:r>
              <a:rPr lang="en-US" sz="2400">
                <a:solidFill>
                  <a:schemeClr val="bg1"/>
                </a:solidFill>
              </a:rPr>
              <a:t>Open Issues</a:t>
            </a:r>
          </a:p>
          <a:p>
            <a:pPr lvl="1">
              <a:lnSpc>
                <a:spcPct val="100000"/>
              </a:lnSpc>
              <a:spcBef>
                <a:spcPct val="10000"/>
              </a:spcBef>
              <a:buFontTx/>
              <a:buChar char="•"/>
            </a:pPr>
            <a:r>
              <a:rPr lang="en-US" sz="2400">
                <a:solidFill>
                  <a:schemeClr val="bg1"/>
                </a:solidFill>
              </a:rPr>
              <a:t>Next Tel. Conf.</a:t>
            </a:r>
            <a:endParaRPr lang="de-DE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22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2060"/>
                </a:solidFill>
              </a:rPr>
              <a:t>Open Issues</a:t>
            </a:r>
          </a:p>
        </p:txBody>
      </p:sp>
      <p:sp>
        <p:nvSpPr>
          <p:cNvPr id="692227" name="Text Box 4"/>
          <p:cNvSpPr txBox="1">
            <a:spLocks noChangeArrowheads="1"/>
          </p:cNvSpPr>
          <p:nvPr/>
        </p:nvSpPr>
        <p:spPr bwMode="auto">
          <a:xfrm>
            <a:off x="1042988" y="1916113"/>
            <a:ext cx="644525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r>
              <a:rPr lang="de-DE"/>
              <a:t>Any important things to discuss?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68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2060"/>
                </a:solidFill>
              </a:rPr>
              <a:t>Next Phone Conference</a:t>
            </a:r>
          </a:p>
        </p:txBody>
      </p:sp>
      <p:sp>
        <p:nvSpPr>
          <p:cNvPr id="711683" name="Text Box 4"/>
          <p:cNvSpPr txBox="1">
            <a:spLocks noChangeArrowheads="1"/>
          </p:cNvSpPr>
          <p:nvPr/>
        </p:nvSpPr>
        <p:spPr bwMode="auto">
          <a:xfrm>
            <a:off x="3302448" y="3213100"/>
            <a:ext cx="2534347" cy="410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r>
              <a:rPr lang="de-DE" dirty="0" smtClean="0"/>
              <a:t>May 6</a:t>
            </a:r>
            <a:r>
              <a:rPr lang="de-DE" baseline="30000" dirty="0" smtClean="0"/>
              <a:t>th</a:t>
            </a:r>
            <a:r>
              <a:rPr lang="de-DE" dirty="0"/>
              <a:t>, </a:t>
            </a:r>
            <a:r>
              <a:rPr lang="de-DE" dirty="0" smtClean="0"/>
              <a:t>2013</a:t>
            </a:r>
          </a:p>
        </p:txBody>
      </p:sp>
      <p:sp>
        <p:nvSpPr>
          <p:cNvPr id="711684" name="Text Box 4"/>
          <p:cNvSpPr txBox="1">
            <a:spLocks noChangeArrowheads="1"/>
          </p:cNvSpPr>
          <p:nvPr/>
        </p:nvSpPr>
        <p:spPr bwMode="auto">
          <a:xfrm>
            <a:off x="1439863" y="1700213"/>
            <a:ext cx="6264275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r>
              <a:rPr lang="de-DE"/>
              <a:t>First Monday of the next month, </a:t>
            </a:r>
          </a:p>
          <a:p>
            <a:r>
              <a:rPr lang="de-DE"/>
              <a:t>4:00 pm (CET)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50040" y="4446224"/>
            <a:ext cx="7239161" cy="82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r>
              <a:rPr lang="de-DE" dirty="0" err="1" smtClean="0">
                <a:solidFill>
                  <a:srgbClr val="FF0000"/>
                </a:solidFill>
              </a:rPr>
              <a:t>Shifted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to</a:t>
            </a:r>
            <a:r>
              <a:rPr lang="de-DE" dirty="0" smtClean="0">
                <a:solidFill>
                  <a:srgbClr val="FF0000"/>
                </a:solidFill>
              </a:rPr>
              <a:t> May 13</a:t>
            </a:r>
            <a:r>
              <a:rPr lang="de-DE" baseline="30000" dirty="0" smtClean="0">
                <a:solidFill>
                  <a:srgbClr val="FF0000"/>
                </a:solidFill>
              </a:rPr>
              <a:t>th</a:t>
            </a:r>
            <a:r>
              <a:rPr lang="de-DE" dirty="0">
                <a:solidFill>
                  <a:srgbClr val="FF0000"/>
                </a:solidFill>
              </a:rPr>
              <a:t>, </a:t>
            </a:r>
            <a:r>
              <a:rPr lang="de-DE" dirty="0" smtClean="0">
                <a:solidFill>
                  <a:srgbClr val="FF0000"/>
                </a:solidFill>
              </a:rPr>
              <a:t>2013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due </a:t>
            </a:r>
            <a:r>
              <a:rPr lang="de-DE" dirty="0" err="1" smtClean="0">
                <a:solidFill>
                  <a:srgbClr val="FF0000"/>
                </a:solidFill>
              </a:rPr>
              <a:t>to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previous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meeting</a:t>
            </a:r>
            <a:r>
              <a:rPr lang="de-DE" dirty="0" smtClean="0">
                <a:solidFill>
                  <a:srgbClr val="FF0000"/>
                </a:solidFill>
              </a:rPr>
              <a:t> in Karlsruhe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5" name="Text Box 10"/>
          <p:cNvSpPr txBox="1">
            <a:spLocks noChangeArrowheads="1"/>
          </p:cNvSpPr>
          <p:nvPr/>
        </p:nvSpPr>
        <p:spPr bwMode="auto">
          <a:xfrm>
            <a:off x="323850" y="2636838"/>
            <a:ext cx="7416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179388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>
                <a:solidFill>
                  <a:schemeClr val="bg1"/>
                </a:solidFill>
              </a:rPr>
              <a:t>Bye!</a:t>
            </a:r>
            <a:endParaRPr lang="de-DE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7" name="Text Box 10"/>
          <p:cNvSpPr txBox="1">
            <a:spLocks noChangeArrowheads="1"/>
          </p:cNvSpPr>
          <p:nvPr/>
        </p:nvSpPr>
        <p:spPr bwMode="auto">
          <a:xfrm>
            <a:off x="381000" y="2362200"/>
            <a:ext cx="838200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sz="240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>
                <a:solidFill>
                  <a:schemeClr val="bg1"/>
                </a:solidFill>
              </a:rPr>
              <a:t>AGENDA</a:t>
            </a:r>
            <a:endParaRPr lang="en-US" sz="280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de-DE" sz="240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smtClean="0">
                <a:solidFill>
                  <a:srgbClr val="002060"/>
                </a:solidFill>
              </a:rPr>
              <a:t>Agenda</a:t>
            </a:r>
          </a:p>
        </p:txBody>
      </p:sp>
      <p:sp>
        <p:nvSpPr>
          <p:cNvPr id="579590" name="Text Box 6"/>
          <p:cNvSpPr txBox="1">
            <a:spLocks noChangeArrowheads="1"/>
          </p:cNvSpPr>
          <p:nvPr/>
        </p:nvSpPr>
        <p:spPr bwMode="auto">
          <a:xfrm>
            <a:off x="971550" y="1196975"/>
            <a:ext cx="7345363" cy="2923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09600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1323975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2112963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2901950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3690938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41481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46053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50625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55197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/>
              <a:t>Welcome.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/>
              <a:t>Progress of work: Short report from every partner about status of work.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Actual </a:t>
            </a:r>
            <a:r>
              <a:rPr lang="en-US" sz="2000" dirty="0"/>
              <a:t>deliverables and milestones</a:t>
            </a:r>
            <a:r>
              <a:rPr lang="en-US" sz="2000" dirty="0" smtClean="0"/>
              <a:t>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ST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Meeting in Karlsruhe</a:t>
            </a:r>
            <a:endParaRPr lang="en-US" sz="2000" dirty="0"/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Open </a:t>
            </a:r>
            <a:r>
              <a:rPr lang="en-US" sz="2000" dirty="0"/>
              <a:t>issues.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/>
              <a:t>Next </a:t>
            </a:r>
            <a:r>
              <a:rPr lang="en-US" sz="2000" dirty="0" err="1"/>
              <a:t>TelConf</a:t>
            </a:r>
            <a:r>
              <a:rPr lang="en-US" sz="2000" dirty="0"/>
              <a:t>.</a:t>
            </a:r>
            <a:endParaRPr lang="de-D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089" name="Text Box 10"/>
          <p:cNvSpPr txBox="1">
            <a:spLocks noChangeArrowheads="1"/>
          </p:cNvSpPr>
          <p:nvPr/>
        </p:nvSpPr>
        <p:spPr bwMode="auto">
          <a:xfrm>
            <a:off x="395288" y="2133600"/>
            <a:ext cx="8497887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>
                <a:solidFill>
                  <a:schemeClr val="bg1"/>
                </a:solidFill>
              </a:rPr>
              <a:t>Status of Work: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>
                <a:solidFill>
                  <a:schemeClr val="bg1"/>
                </a:solidFill>
              </a:rPr>
              <a:t>Partner Presentations </a:t>
            </a:r>
            <a:r>
              <a:rPr lang="de-DE" sz="240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115888"/>
            <a:ext cx="6983412" cy="609600"/>
          </a:xfrm>
        </p:spPr>
        <p:txBody>
          <a:bodyPr/>
          <a:lstStyle/>
          <a:p>
            <a:r>
              <a:rPr lang="en-US" smtClean="0">
                <a:solidFill>
                  <a:srgbClr val="002060"/>
                </a:solidFill>
              </a:rPr>
              <a:t>Work Progress</a:t>
            </a:r>
          </a:p>
        </p:txBody>
      </p:sp>
      <p:sp>
        <p:nvSpPr>
          <p:cNvPr id="681987" name="Rectangle 7"/>
          <p:cNvSpPr>
            <a:spLocks noChangeArrowheads="1"/>
          </p:cNvSpPr>
          <p:nvPr/>
        </p:nvSpPr>
        <p:spPr bwMode="auto">
          <a:xfrm>
            <a:off x="1511300" y="1738313"/>
            <a:ext cx="61214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176213" indent="-176213" algn="ctr" eaLnBrk="0" hangingPunct="0">
              <a:lnSpc>
                <a:spcPct val="150000"/>
              </a:lnSpc>
            </a:pPr>
            <a:r>
              <a:rPr lang="de-DE" sz="2000"/>
              <a:t>For every phone conference every partner is pleased to contribute with a short statement about his last work progress!</a:t>
            </a:r>
          </a:p>
          <a:p>
            <a:pPr marL="176213" indent="-176213" algn="ctr" eaLnBrk="0" hangingPunct="0">
              <a:lnSpc>
                <a:spcPct val="150000"/>
              </a:lnSpc>
              <a:buFontTx/>
              <a:buChar char="•"/>
            </a:pPr>
            <a:endParaRPr lang="de-DE" sz="2000"/>
          </a:p>
          <a:p>
            <a:pPr marL="176213" indent="-176213" algn="ctr" eaLnBrk="0" hangingPunct="0">
              <a:lnSpc>
                <a:spcPct val="150000"/>
              </a:lnSpc>
              <a:buFontTx/>
              <a:buChar char="•"/>
            </a:pPr>
            <a:endParaRPr lang="de-DE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497" name="Text Box 10"/>
          <p:cNvSpPr txBox="1">
            <a:spLocks noChangeArrowheads="1"/>
          </p:cNvSpPr>
          <p:nvPr/>
        </p:nvSpPr>
        <p:spPr bwMode="auto">
          <a:xfrm>
            <a:off x="395288" y="2133600"/>
            <a:ext cx="83820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400">
                <a:solidFill>
                  <a:schemeClr val="bg1"/>
                </a:solidFill>
              </a:rPr>
              <a:t>If appropriate: Discussion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endParaRPr lang="en-US" sz="2400">
              <a:solidFill>
                <a:schemeClr val="bg1"/>
              </a:solidFill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400">
                <a:solidFill>
                  <a:schemeClr val="bg1"/>
                </a:solidFill>
              </a:rPr>
              <a:t>Deliverables &amp; Milestones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115888"/>
            <a:ext cx="6983412" cy="609600"/>
          </a:xfrm>
        </p:spPr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January and April</a:t>
            </a:r>
            <a:r>
              <a:rPr lang="en-US" smtClean="0">
                <a:solidFill>
                  <a:srgbClr val="002060"/>
                </a:solidFill>
              </a:rPr>
              <a:t> Milestones</a:t>
            </a:r>
          </a:p>
        </p:txBody>
      </p:sp>
      <p:pic>
        <p:nvPicPr>
          <p:cNvPr id="7290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908720"/>
            <a:ext cx="6358855" cy="5380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115888"/>
            <a:ext cx="6983412" cy="609600"/>
          </a:xfrm>
        </p:spPr>
        <p:txBody>
          <a:bodyPr/>
          <a:lstStyle/>
          <a:p>
            <a:r>
              <a:rPr lang="en-US" smtClean="0">
                <a:solidFill>
                  <a:srgbClr val="002060"/>
                </a:solidFill>
              </a:rPr>
              <a:t>April Deliverables</a:t>
            </a:r>
          </a:p>
        </p:txBody>
      </p:sp>
      <p:pic>
        <p:nvPicPr>
          <p:cNvPr id="71373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200" y="1047750"/>
            <a:ext cx="776287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373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2852738"/>
            <a:ext cx="7343775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22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ST contribution</a:t>
            </a:r>
          </a:p>
        </p:txBody>
      </p:sp>
      <p:sp>
        <p:nvSpPr>
          <p:cNvPr id="692227" name="Text Box 4"/>
          <p:cNvSpPr txBox="1">
            <a:spLocks noChangeArrowheads="1"/>
          </p:cNvSpPr>
          <p:nvPr/>
        </p:nvSpPr>
        <p:spPr bwMode="auto">
          <a:xfrm>
            <a:off x="827584" y="1844824"/>
            <a:ext cx="7062831" cy="2051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de-DE" dirty="0" smtClean="0"/>
              <a:t>Who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help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MS46? </a:t>
            </a:r>
            <a:r>
              <a:rPr lang="de-DE" dirty="0" smtClean="0">
                <a:solidFill>
                  <a:srgbClr val="FF0000"/>
                </a:solidFill>
              </a:rPr>
              <a:t>Urgent!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de-DE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MS4 </a:t>
            </a:r>
            <a:r>
              <a:rPr lang="de-DE" dirty="0" err="1" smtClean="0"/>
              <a:t>and</a:t>
            </a:r>
            <a:r>
              <a:rPr lang="de-DE" dirty="0" smtClean="0"/>
              <a:t> MS32?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de-DE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de-DE" dirty="0" smtClean="0"/>
              <a:t>Will ST </a:t>
            </a:r>
            <a:r>
              <a:rPr lang="de-DE" dirty="0" err="1" smtClean="0"/>
              <a:t>stay</a:t>
            </a:r>
            <a:r>
              <a:rPr lang="de-DE" dirty="0" smtClean="0"/>
              <a:t> </a:t>
            </a:r>
            <a:r>
              <a:rPr lang="de-DE" dirty="0" smtClean="0"/>
              <a:t>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project</a:t>
            </a:r>
            <a:r>
              <a:rPr lang="de-DE" dirty="0" smtClean="0"/>
              <a:t>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848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_Template_IHQ">
  <a:themeElements>
    <a:clrScheme name="PowerPoint_Template_IHQ 2">
      <a:dk1>
        <a:srgbClr val="000000"/>
      </a:dk1>
      <a:lt1>
        <a:srgbClr val="FFFFFF"/>
      </a:lt1>
      <a:dk2>
        <a:srgbClr val="000000"/>
      </a:dk2>
      <a:lt2>
        <a:srgbClr val="707070"/>
      </a:lt2>
      <a:accent1>
        <a:srgbClr val="CC0000"/>
      </a:accent1>
      <a:accent2>
        <a:srgbClr val="CACACA"/>
      </a:accent2>
      <a:accent3>
        <a:srgbClr val="FFFFFF"/>
      </a:accent3>
      <a:accent4>
        <a:srgbClr val="000000"/>
      </a:accent4>
      <a:accent5>
        <a:srgbClr val="E2AAAA"/>
      </a:accent5>
      <a:accent6>
        <a:srgbClr val="B7B7B7"/>
      </a:accent6>
      <a:hlink>
        <a:srgbClr val="0000FF"/>
      </a:hlink>
      <a:folHlink>
        <a:srgbClr val="000000"/>
      </a:folHlink>
    </a:clrScheme>
    <a:fontScheme name="PowerPoint_Template_IHQ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>
            <a:tab pos="269875" algn="l"/>
            <a:tab pos="358775" algn="l"/>
            <a:tab pos="719138" algn="l"/>
            <a:tab pos="1077913" algn="l"/>
            <a:tab pos="1436688" algn="l"/>
            <a:tab pos="1795463" algn="l"/>
            <a:tab pos="2155825" algn="l"/>
            <a:tab pos="2514600" algn="l"/>
            <a:tab pos="2873375" algn="l"/>
            <a:tab pos="3233738" algn="l"/>
            <a:tab pos="3584575" algn="l"/>
            <a:tab pos="6457950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>
            <a:tab pos="269875" algn="l"/>
            <a:tab pos="358775" algn="l"/>
            <a:tab pos="719138" algn="l"/>
            <a:tab pos="1077913" algn="l"/>
            <a:tab pos="1436688" algn="l"/>
            <a:tab pos="1795463" algn="l"/>
            <a:tab pos="2155825" algn="l"/>
            <a:tab pos="2514600" algn="l"/>
            <a:tab pos="2873375" algn="l"/>
            <a:tab pos="3233738" algn="l"/>
            <a:tab pos="3584575" algn="l"/>
            <a:tab pos="6457950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_Template_IHQ 1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FF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B7B7B7"/>
        </a:accent6>
        <a:hlink>
          <a:srgbClr val="70707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IHQ 1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FF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B7B7B7"/>
        </a:accent6>
        <a:hlink>
          <a:srgbClr val="70707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IHQ 2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CC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B7B7B7"/>
        </a:accent6>
        <a:hlink>
          <a:srgbClr val="0000FF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707070"/>
    </a:lt2>
    <a:accent1>
      <a:srgbClr val="CC0000"/>
    </a:accent1>
    <a:accent2>
      <a:srgbClr val="CACACA"/>
    </a:accent2>
    <a:accent3>
      <a:srgbClr val="FFFFFF"/>
    </a:accent3>
    <a:accent4>
      <a:srgbClr val="000000"/>
    </a:accent4>
    <a:accent5>
      <a:srgbClr val="E2AAAA"/>
    </a:accent5>
    <a:accent6>
      <a:srgbClr val="B7B7B7"/>
    </a:accent6>
    <a:hlink>
      <a:srgbClr val="707070"/>
    </a:hlink>
    <a:folHlink>
      <a:srgbClr val="00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212</Words>
  <Application>Microsoft Office PowerPoint</Application>
  <PresentationFormat>Bildschirmpräsentation (4:3)</PresentationFormat>
  <Paragraphs>51</Paragraphs>
  <Slides>14</Slides>
  <Notes>14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6" baseType="lpstr">
      <vt:lpstr>PowerPoint_Template_IHQ</vt:lpstr>
      <vt:lpstr>MSPhotoEd.3</vt:lpstr>
      <vt:lpstr>PowerPoint-Präsentation</vt:lpstr>
      <vt:lpstr>PowerPoint-Präsentation</vt:lpstr>
      <vt:lpstr>Agenda</vt:lpstr>
      <vt:lpstr>PowerPoint-Präsentation</vt:lpstr>
      <vt:lpstr>Work Progress</vt:lpstr>
      <vt:lpstr>PowerPoint-Präsentation</vt:lpstr>
      <vt:lpstr>January and April Milestones</vt:lpstr>
      <vt:lpstr>April Deliverables</vt:lpstr>
      <vt:lpstr>ST contribution</vt:lpstr>
      <vt:lpstr>Meeting in Karlsruhe 26th of April</vt:lpstr>
      <vt:lpstr>PowerPoint-Präsentation</vt:lpstr>
      <vt:lpstr>Open Issues</vt:lpstr>
      <vt:lpstr>Next Phone Conference</vt:lpstr>
      <vt:lpstr>PowerPoint-Präsentation</vt:lpstr>
    </vt:vector>
  </TitlesOfParts>
  <Company>Universitaet Karlsruhe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R.Bonk</dc:creator>
  <cp:lastModifiedBy>Sommer, Martin (IMT)</cp:lastModifiedBy>
  <cp:revision>378</cp:revision>
  <cp:lastPrinted>2000-09-29T14:26:26Z</cp:lastPrinted>
  <dcterms:created xsi:type="dcterms:W3CDTF">2010-01-08T09:05:51Z</dcterms:created>
  <dcterms:modified xsi:type="dcterms:W3CDTF">2013-04-08T14:54:38Z</dcterms:modified>
</cp:coreProperties>
</file>