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9" r:id="rId2"/>
    <p:sldId id="280" r:id="rId3"/>
    <p:sldId id="446" r:id="rId4"/>
    <p:sldId id="342" r:id="rId5"/>
    <p:sldId id="298" r:id="rId6"/>
    <p:sldId id="431" r:id="rId7"/>
    <p:sldId id="436" r:id="rId8"/>
    <p:sldId id="418" r:id="rId9"/>
    <p:sldId id="441" r:id="rId10"/>
    <p:sldId id="443" r:id="rId11"/>
    <p:sldId id="402" r:id="rId12"/>
    <p:sldId id="421" r:id="rId13"/>
    <p:sldId id="430" r:id="rId14"/>
    <p:sldId id="408" r:id="rId15"/>
    <p:sldId id="442" r:id="rId16"/>
    <p:sldId id="440" r:id="rId17"/>
    <p:sldId id="439" r:id="rId1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9710" autoAdjust="0"/>
  </p:normalViewPr>
  <p:slideViewPr>
    <p:cSldViewPr>
      <p:cViewPr varScale="1">
        <p:scale>
          <a:sx n="132" d="100"/>
          <a:sy n="132" d="100"/>
        </p:scale>
        <p:origin x="-8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469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445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059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2642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649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854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099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425464" y="549275"/>
            <a:ext cx="6235681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16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May</a:t>
            </a:r>
            <a:r>
              <a:rPr lang="en-US" sz="2000" baseline="0" dirty="0" smtClean="0">
                <a:cs typeface="+mn-cs"/>
              </a:rPr>
              <a:t> </a:t>
            </a:r>
            <a:r>
              <a:rPr lang="en-US" sz="2000" dirty="0" smtClean="0">
                <a:cs typeface="+mn-cs"/>
              </a:rPr>
              <a:t>13</a:t>
            </a:r>
            <a:r>
              <a:rPr lang="en-US" sz="2000" baseline="30000" dirty="0" smtClean="0">
                <a:cs typeface="+mn-cs"/>
              </a:rPr>
              <a:t>th</a:t>
            </a:r>
            <a:r>
              <a:rPr lang="en-US" sz="2000" dirty="0">
                <a:cs typeface="+mn-cs"/>
              </a:rPr>
              <a:t>, </a:t>
            </a:r>
            <a:r>
              <a:rPr lang="en-US" sz="2000" dirty="0" smtClean="0">
                <a:cs typeface="+mn-cs"/>
              </a:rPr>
              <a:t>2013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1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6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Brussels preparation</a:t>
            </a:r>
          </a:p>
        </p:txBody>
      </p:sp>
      <p:sp>
        <p:nvSpPr>
          <p:cNvPr id="681987" name="Rectangle 7"/>
          <p:cNvSpPr>
            <a:spLocks noChangeArrowheads="1"/>
          </p:cNvSpPr>
          <p:nvPr/>
        </p:nvSpPr>
        <p:spPr bwMode="auto">
          <a:xfrm>
            <a:off x="539750" y="1025525"/>
            <a:ext cx="4608513" cy="3386138"/>
          </a:xfrm>
          <a:prstGeom prst="rect">
            <a:avLst/>
          </a:prstGeom>
          <a:solidFill>
            <a:srgbClr val="FBEEAD"/>
          </a:solidFill>
          <a:ln>
            <a:noFill/>
          </a:ln>
          <a:extLst/>
        </p:spPr>
        <p:txBody>
          <a:bodyPr lIns="0" tIns="0" rIns="0" bIns="0">
            <a:spAutoFit/>
          </a:bodyPr>
          <a:lstStyle/>
          <a:p>
            <a:pPr marL="176213" indent="-176213" eaLnBrk="0" hangingPunct="0">
              <a:lnSpc>
                <a:spcPct val="150000"/>
              </a:lnSpc>
              <a:defRPr/>
            </a:pPr>
            <a:r>
              <a:rPr lang="de-DE" sz="2000" dirty="0">
                <a:cs typeface="+mn-cs"/>
              </a:rPr>
              <a:t>Next (additional) </a:t>
            </a:r>
            <a:r>
              <a:rPr lang="de-DE" sz="2000" dirty="0" err="1">
                <a:cs typeface="+mn-cs"/>
              </a:rPr>
              <a:t>phone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conferences</a:t>
            </a:r>
            <a:r>
              <a:rPr lang="de-DE" sz="2000" dirty="0">
                <a:cs typeface="+mn-cs"/>
              </a:rPr>
              <a:t>:</a:t>
            </a: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000" dirty="0">
                <a:cs typeface="+mn-cs"/>
              </a:rPr>
              <a:t>May 13</a:t>
            </a:r>
            <a:r>
              <a:rPr lang="de-DE" sz="2000" baseline="30000" dirty="0">
                <a:cs typeface="+mn-cs"/>
              </a:rPr>
              <a:t>th</a:t>
            </a: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000" dirty="0">
                <a:cs typeface="+mn-cs"/>
              </a:rPr>
              <a:t>May 27</a:t>
            </a:r>
            <a:r>
              <a:rPr lang="de-DE" sz="2000" baseline="30000" dirty="0">
                <a:cs typeface="+mn-cs"/>
              </a:rPr>
              <a:t>th</a:t>
            </a: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000" dirty="0">
                <a:cs typeface="+mn-cs"/>
              </a:rPr>
              <a:t>June 10</a:t>
            </a:r>
            <a:r>
              <a:rPr lang="de-DE" sz="2000" baseline="30000" dirty="0">
                <a:cs typeface="+mn-cs"/>
              </a:rPr>
              <a:t>rd</a:t>
            </a: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000" dirty="0" err="1">
                <a:cs typeface="+mn-cs"/>
              </a:rPr>
              <a:t>July</a:t>
            </a:r>
            <a:r>
              <a:rPr lang="de-DE" sz="2000" dirty="0">
                <a:cs typeface="+mn-cs"/>
              </a:rPr>
              <a:t> 1</a:t>
            </a:r>
            <a:r>
              <a:rPr lang="de-DE" sz="2000" baseline="30000" dirty="0">
                <a:cs typeface="+mn-cs"/>
              </a:rPr>
              <a:t>st</a:t>
            </a:r>
          </a:p>
          <a:p>
            <a:pPr eaLnBrk="0" hangingPunct="0">
              <a:lnSpc>
                <a:spcPct val="150000"/>
              </a:lnSpc>
              <a:defRPr/>
            </a:pPr>
            <a:endParaRPr lang="de-DE" sz="2000" baseline="30000" dirty="0">
              <a:cs typeface="+mn-cs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lang="de-DE" sz="2000" dirty="0">
                <a:cs typeface="+mn-cs"/>
              </a:rPr>
              <a:t>(&amp; </a:t>
            </a:r>
            <a:r>
              <a:rPr lang="de-DE" sz="2000" dirty="0" err="1">
                <a:cs typeface="+mn-cs"/>
              </a:rPr>
              <a:t>meeting</a:t>
            </a:r>
            <a:r>
              <a:rPr lang="de-DE" sz="2000" dirty="0">
                <a:cs typeface="+mn-cs"/>
              </a:rPr>
              <a:t>?)</a:t>
            </a: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de-DE" sz="2000" baseline="30000" dirty="0">
              <a:cs typeface="+mn-cs"/>
            </a:endParaRPr>
          </a:p>
        </p:txBody>
      </p:sp>
      <p:pic>
        <p:nvPicPr>
          <p:cNvPr id="75366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1675" y="1052513"/>
            <a:ext cx="30099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366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3789363"/>
            <a:ext cx="29337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366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8350" y="3789363"/>
            <a:ext cx="287655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3670" name="Ellipse 1"/>
          <p:cNvSpPr>
            <a:spLocks noChangeArrowheads="1"/>
          </p:cNvSpPr>
          <p:nvPr/>
        </p:nvSpPr>
        <p:spPr bwMode="auto">
          <a:xfrm>
            <a:off x="6924675" y="4724400"/>
            <a:ext cx="376238" cy="360363"/>
          </a:xfrm>
          <a:prstGeom prst="ellips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753671" name="Ellipse 7"/>
          <p:cNvSpPr>
            <a:spLocks noChangeArrowheads="1"/>
          </p:cNvSpPr>
          <p:nvPr/>
        </p:nvSpPr>
        <p:spPr bwMode="auto">
          <a:xfrm>
            <a:off x="6300788" y="2320925"/>
            <a:ext cx="377825" cy="358775"/>
          </a:xfrm>
          <a:prstGeom prst="ellipse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753672" name="Ellipse 8"/>
          <p:cNvSpPr>
            <a:spLocks noChangeArrowheads="1"/>
          </p:cNvSpPr>
          <p:nvPr/>
        </p:nvSpPr>
        <p:spPr bwMode="auto">
          <a:xfrm>
            <a:off x="6300788" y="2997200"/>
            <a:ext cx="377825" cy="360363"/>
          </a:xfrm>
          <a:prstGeom prst="ellipse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753673" name="Ellipse 9"/>
          <p:cNvSpPr>
            <a:spLocks noChangeArrowheads="1"/>
          </p:cNvSpPr>
          <p:nvPr/>
        </p:nvSpPr>
        <p:spPr bwMode="auto">
          <a:xfrm>
            <a:off x="3132138" y="5084763"/>
            <a:ext cx="377825" cy="360362"/>
          </a:xfrm>
          <a:prstGeom prst="ellipse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753674" name="Ellipse 10"/>
          <p:cNvSpPr>
            <a:spLocks noChangeArrowheads="1"/>
          </p:cNvSpPr>
          <p:nvPr/>
        </p:nvSpPr>
        <p:spPr bwMode="auto">
          <a:xfrm>
            <a:off x="6300788" y="4383088"/>
            <a:ext cx="377825" cy="360362"/>
          </a:xfrm>
          <a:prstGeom prst="ellipse">
            <a:avLst/>
          </a:prstGeom>
          <a:noFill/>
          <a:ln w="38100" algn="ctr">
            <a:solidFill>
              <a:srgbClr val="FFC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3188632" y="3213100"/>
            <a:ext cx="2761975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/>
              <a:t>May </a:t>
            </a:r>
            <a:r>
              <a:rPr lang="de-DE" dirty="0" smtClean="0"/>
              <a:t>27</a:t>
            </a:r>
            <a:r>
              <a:rPr lang="de-DE" baseline="30000" dirty="0" smtClean="0"/>
              <a:t>th</a:t>
            </a:r>
            <a:r>
              <a:rPr lang="de-DE" dirty="0"/>
              <a:t>, 2013</a:t>
            </a:r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439863" y="1700213"/>
            <a:ext cx="62642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First Monday of the next month,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/>
              <a:t>4:00 pm (CET)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Preparation to Brussels</a:t>
            </a:r>
          </a:p>
        </p:txBody>
      </p:sp>
      <p:sp>
        <p:nvSpPr>
          <p:cNvPr id="681987" name="Rectangle 7"/>
          <p:cNvSpPr>
            <a:spLocks noChangeArrowheads="1"/>
          </p:cNvSpPr>
          <p:nvPr/>
        </p:nvSpPr>
        <p:spPr bwMode="auto">
          <a:xfrm>
            <a:off x="1042988" y="1052513"/>
            <a:ext cx="7058025" cy="49863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/>
          <a:p>
            <a:pPr marL="176213" indent="-176213" eaLnBrk="0" hangingPunct="0">
              <a:lnSpc>
                <a:spcPct val="150000"/>
              </a:lnSpc>
              <a:defRPr/>
            </a:pPr>
            <a:r>
              <a:rPr lang="de-DE" sz="2400" dirty="0" err="1">
                <a:cs typeface="+mn-cs"/>
              </a:rPr>
              <a:t>Important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topics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to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prepare</a:t>
            </a:r>
            <a:r>
              <a:rPr lang="de-DE" sz="2400" dirty="0">
                <a:cs typeface="+mn-cs"/>
              </a:rPr>
              <a:t>:</a:t>
            </a:r>
          </a:p>
          <a:p>
            <a:pPr marL="176213" indent="-176213" eaLnBrk="0" hangingPunct="0">
              <a:lnSpc>
                <a:spcPct val="150000"/>
              </a:lnSpc>
              <a:defRPr/>
            </a:pPr>
            <a:endParaRPr lang="de-DE" sz="2400" dirty="0">
              <a:cs typeface="+mn-cs"/>
            </a:endParaRP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400" dirty="0">
                <a:cs typeface="+mn-cs"/>
              </a:rPr>
              <a:t>18 </a:t>
            </a:r>
            <a:r>
              <a:rPr lang="de-DE" sz="2400" dirty="0" err="1">
                <a:cs typeface="+mn-cs"/>
              </a:rPr>
              <a:t>month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periodic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report</a:t>
            </a:r>
            <a:endParaRPr lang="de-DE" sz="2400" dirty="0">
              <a:cs typeface="+mn-cs"/>
            </a:endParaRP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400" dirty="0" err="1">
                <a:cs typeface="+mn-cs"/>
              </a:rPr>
              <a:t>Brussels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presentation</a:t>
            </a:r>
            <a:endParaRPr lang="de-DE" sz="2400" dirty="0">
              <a:cs typeface="+mn-cs"/>
            </a:endParaRPr>
          </a:p>
          <a:p>
            <a:pPr marL="800100" lvl="1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400" dirty="0">
                <a:cs typeface="+mn-cs"/>
              </a:rPr>
              <a:t>Work </a:t>
            </a:r>
            <a:r>
              <a:rPr lang="de-DE" sz="2400" dirty="0" err="1">
                <a:cs typeface="+mn-cs"/>
              </a:rPr>
              <a:t>progress</a:t>
            </a:r>
            <a:endParaRPr lang="de-DE" sz="2400" dirty="0">
              <a:cs typeface="+mn-cs"/>
            </a:endParaRPr>
          </a:p>
          <a:p>
            <a:pPr marL="800100" lvl="1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400" dirty="0" err="1">
                <a:cs typeface="+mn-cs"/>
              </a:rPr>
              <a:t>Reaction</a:t>
            </a:r>
            <a:r>
              <a:rPr lang="de-DE" sz="2400" dirty="0">
                <a:cs typeface="+mn-cs"/>
              </a:rPr>
              <a:t> on </a:t>
            </a:r>
            <a:r>
              <a:rPr lang="de-DE" sz="2400" dirty="0" err="1">
                <a:cs typeface="+mn-cs"/>
              </a:rPr>
              <a:t>reviewers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recommendations</a:t>
            </a:r>
            <a:endParaRPr lang="de-DE" sz="2400" dirty="0">
              <a:cs typeface="+mn-cs"/>
            </a:endParaRP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400" dirty="0">
                <a:cs typeface="+mn-cs"/>
              </a:rPr>
              <a:t>Separate </a:t>
            </a:r>
            <a:r>
              <a:rPr lang="de-DE" sz="2400" dirty="0" err="1">
                <a:cs typeface="+mn-cs"/>
              </a:rPr>
              <a:t>documents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with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reactions</a:t>
            </a:r>
            <a:r>
              <a:rPr lang="de-DE" sz="2400" dirty="0">
                <a:cs typeface="+mn-cs"/>
              </a:rPr>
              <a:t> on </a:t>
            </a:r>
            <a:r>
              <a:rPr lang="de-DE" sz="2400" dirty="0" err="1">
                <a:cs typeface="+mn-cs"/>
              </a:rPr>
              <a:t>reviewers</a:t>
            </a:r>
            <a:r>
              <a:rPr lang="de-DE" sz="2400" dirty="0">
                <a:cs typeface="+mn-cs"/>
              </a:rPr>
              <a:t> </a:t>
            </a:r>
            <a:r>
              <a:rPr lang="de-DE" sz="2400" dirty="0" err="1">
                <a:cs typeface="+mn-cs"/>
              </a:rPr>
              <a:t>comments</a:t>
            </a:r>
            <a:endParaRPr lang="de-DE" sz="2400" dirty="0">
              <a:cs typeface="+mn-cs"/>
            </a:endParaRP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de-DE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9569" name="Gruppieren 40"/>
          <p:cNvGrpSpPr>
            <a:grpSpLocks/>
          </p:cNvGrpSpPr>
          <p:nvPr/>
        </p:nvGrpSpPr>
        <p:grpSpPr bwMode="auto">
          <a:xfrm>
            <a:off x="117475" y="866775"/>
            <a:ext cx="8755063" cy="5329238"/>
            <a:chOff x="117136" y="1052736"/>
            <a:chExt cx="8756173" cy="5328592"/>
          </a:xfrm>
        </p:grpSpPr>
        <p:pic>
          <p:nvPicPr>
            <p:cNvPr id="749573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63688" y="1052736"/>
              <a:ext cx="7109621" cy="3294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49574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82067" y="4350008"/>
              <a:ext cx="6944281" cy="2031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49575" name="Rechteck 2"/>
            <p:cNvSpPr>
              <a:spLocks noChangeArrowheads="1"/>
            </p:cNvSpPr>
            <p:nvPr/>
          </p:nvSpPr>
          <p:spPr bwMode="auto">
            <a:xfrm>
              <a:off x="4456784" y="1059936"/>
              <a:ext cx="1584176" cy="216024"/>
            </a:xfrm>
            <a:prstGeom prst="rect">
              <a:avLst/>
            </a:prstGeom>
            <a:solidFill>
              <a:srgbClr val="FFFF00">
                <a:alpha val="34117"/>
              </a:srgbClr>
            </a:solidFill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76" name="Rechteck 6"/>
            <p:cNvSpPr>
              <a:spLocks noChangeArrowheads="1"/>
            </p:cNvSpPr>
            <p:nvPr/>
          </p:nvSpPr>
          <p:spPr bwMode="auto">
            <a:xfrm>
              <a:off x="6689032" y="2017640"/>
              <a:ext cx="1872208" cy="216024"/>
            </a:xfrm>
            <a:prstGeom prst="rect">
              <a:avLst/>
            </a:prstGeom>
            <a:solidFill>
              <a:srgbClr val="FFFF00">
                <a:alpha val="34117"/>
              </a:srgbClr>
            </a:solidFill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77" name="Rechteck 7"/>
            <p:cNvSpPr>
              <a:spLocks noChangeArrowheads="1"/>
            </p:cNvSpPr>
            <p:nvPr/>
          </p:nvSpPr>
          <p:spPr bwMode="auto">
            <a:xfrm>
              <a:off x="4720798" y="2860136"/>
              <a:ext cx="1192965" cy="216024"/>
            </a:xfrm>
            <a:prstGeom prst="rect">
              <a:avLst/>
            </a:prstGeom>
            <a:solidFill>
              <a:srgbClr val="FFFF00">
                <a:alpha val="34117"/>
              </a:srgbClr>
            </a:solidFill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78" name="Rechteck 8"/>
            <p:cNvSpPr>
              <a:spLocks noChangeArrowheads="1"/>
            </p:cNvSpPr>
            <p:nvPr/>
          </p:nvSpPr>
          <p:spPr bwMode="auto">
            <a:xfrm>
              <a:off x="3623119" y="3054560"/>
              <a:ext cx="985922" cy="216024"/>
            </a:xfrm>
            <a:prstGeom prst="rect">
              <a:avLst/>
            </a:prstGeom>
            <a:solidFill>
              <a:srgbClr val="FFFF00">
                <a:alpha val="34117"/>
              </a:srgbClr>
            </a:solidFill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79" name="Rechteck 9"/>
            <p:cNvSpPr>
              <a:spLocks noChangeArrowheads="1"/>
            </p:cNvSpPr>
            <p:nvPr/>
          </p:nvSpPr>
          <p:spPr bwMode="auto">
            <a:xfrm>
              <a:off x="5977593" y="3314972"/>
              <a:ext cx="1394078" cy="216024"/>
            </a:xfrm>
            <a:prstGeom prst="rect">
              <a:avLst/>
            </a:prstGeom>
            <a:solidFill>
              <a:srgbClr val="FFFF00">
                <a:alpha val="34117"/>
              </a:srgbClr>
            </a:solidFill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80" name="Rechteck 10"/>
            <p:cNvSpPr>
              <a:spLocks noChangeArrowheads="1"/>
            </p:cNvSpPr>
            <p:nvPr/>
          </p:nvSpPr>
          <p:spPr bwMode="auto">
            <a:xfrm>
              <a:off x="3996360" y="4350008"/>
              <a:ext cx="2735879" cy="216024"/>
            </a:xfrm>
            <a:prstGeom prst="rect">
              <a:avLst/>
            </a:prstGeom>
            <a:solidFill>
              <a:srgbClr val="FFFF00">
                <a:alpha val="34117"/>
              </a:srgbClr>
            </a:solidFill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81" name="Rechteck 11"/>
            <p:cNvSpPr>
              <a:spLocks noChangeArrowheads="1"/>
            </p:cNvSpPr>
            <p:nvPr/>
          </p:nvSpPr>
          <p:spPr bwMode="auto">
            <a:xfrm>
              <a:off x="3419872" y="5188076"/>
              <a:ext cx="5141368" cy="216024"/>
            </a:xfrm>
            <a:prstGeom prst="rect">
              <a:avLst/>
            </a:prstGeom>
            <a:solidFill>
              <a:srgbClr val="FFFF00">
                <a:alpha val="34117"/>
              </a:srgbClr>
            </a:solidFill>
            <a:ln w="19050" algn="ctr">
              <a:solidFill>
                <a:schemeClr val="accent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82" name="Textfeld 3"/>
            <p:cNvSpPr txBox="1">
              <a:spLocks noChangeArrowheads="1"/>
            </p:cNvSpPr>
            <p:nvPr/>
          </p:nvSpPr>
          <p:spPr bwMode="auto">
            <a:xfrm>
              <a:off x="467544" y="2017640"/>
              <a:ext cx="763351" cy="523220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800">
                  <a:solidFill>
                    <a:srgbClr val="002060"/>
                  </a:solidFill>
                </a:rPr>
                <a:t>AIT</a:t>
              </a:r>
            </a:p>
          </p:txBody>
        </p:sp>
        <p:sp>
          <p:nvSpPr>
            <p:cNvPr id="749583" name="Textfeld 13"/>
            <p:cNvSpPr txBox="1">
              <a:spLocks noChangeArrowheads="1"/>
            </p:cNvSpPr>
            <p:nvPr/>
          </p:nvSpPr>
          <p:spPr bwMode="auto">
            <a:xfrm>
              <a:off x="211424" y="2730197"/>
              <a:ext cx="1441420" cy="523220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800">
                  <a:solidFill>
                    <a:srgbClr val="002060"/>
                  </a:solidFill>
                </a:rPr>
                <a:t>AIT/KIT</a:t>
              </a:r>
            </a:p>
          </p:txBody>
        </p:sp>
        <p:sp>
          <p:nvSpPr>
            <p:cNvPr id="749584" name="Textfeld 14"/>
            <p:cNvSpPr txBox="1">
              <a:spLocks noChangeArrowheads="1"/>
            </p:cNvSpPr>
            <p:nvPr/>
          </p:nvSpPr>
          <p:spPr bwMode="auto">
            <a:xfrm>
              <a:off x="239896" y="3573016"/>
              <a:ext cx="1321196" cy="523220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800">
                  <a:solidFill>
                    <a:srgbClr val="002060"/>
                  </a:solidFill>
                </a:rPr>
                <a:t>AIT/ST</a:t>
              </a:r>
            </a:p>
          </p:txBody>
        </p:sp>
        <p:sp>
          <p:nvSpPr>
            <p:cNvPr id="749585" name="Textfeld 15"/>
            <p:cNvSpPr txBox="1">
              <a:spLocks noChangeArrowheads="1"/>
            </p:cNvSpPr>
            <p:nvPr/>
          </p:nvSpPr>
          <p:spPr bwMode="auto">
            <a:xfrm>
              <a:off x="691010" y="4458020"/>
              <a:ext cx="763351" cy="523220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800">
                  <a:solidFill>
                    <a:srgbClr val="002060"/>
                  </a:solidFill>
                </a:rPr>
                <a:t>AIT</a:t>
              </a:r>
            </a:p>
          </p:txBody>
        </p:sp>
        <p:sp>
          <p:nvSpPr>
            <p:cNvPr id="749586" name="Textfeld 16"/>
            <p:cNvSpPr txBox="1">
              <a:spLocks noChangeArrowheads="1"/>
            </p:cNvSpPr>
            <p:nvPr/>
          </p:nvSpPr>
          <p:spPr bwMode="auto">
            <a:xfrm>
              <a:off x="117136" y="5404100"/>
              <a:ext cx="1911101" cy="461665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de-DE" sz="2400">
                  <a:solidFill>
                    <a:srgbClr val="002060"/>
                  </a:solidFill>
                </a:rPr>
                <a:t>IMEC/UVEG</a:t>
              </a:r>
            </a:p>
          </p:txBody>
        </p:sp>
        <p:cxnSp>
          <p:nvCxnSpPr>
            <p:cNvPr id="749587" name="Gerade Verbindung mit Pfeil 5"/>
            <p:cNvCxnSpPr>
              <a:cxnSpLocks noChangeShapeType="1"/>
              <a:endCxn id="749588" idx="2"/>
            </p:cNvCxnSpPr>
            <p:nvPr/>
          </p:nvCxnSpPr>
          <p:spPr bwMode="auto">
            <a:xfrm flipV="1">
              <a:off x="1281232" y="2125652"/>
              <a:ext cx="698480" cy="153598"/>
            </a:xfrm>
            <a:prstGeom prst="straightConnector1">
              <a:avLst/>
            </a:prstGeom>
            <a:noFill/>
            <a:ln w="12700" algn="ctr">
              <a:solidFill>
                <a:srgbClr val="C00000"/>
              </a:solidFill>
              <a:round/>
              <a:headEnd type="oval" w="med" len="med"/>
              <a:tailEnd/>
            </a:ln>
          </p:spPr>
        </p:cxnSp>
        <p:sp>
          <p:nvSpPr>
            <p:cNvPr id="749588" name="Ellipse 12"/>
            <p:cNvSpPr>
              <a:spLocks noChangeArrowheads="1"/>
            </p:cNvSpPr>
            <p:nvPr/>
          </p:nvSpPr>
          <p:spPr bwMode="auto">
            <a:xfrm>
              <a:off x="1979712" y="2017640"/>
              <a:ext cx="288032" cy="216024"/>
            </a:xfrm>
            <a:prstGeom prst="ellipse">
              <a:avLst/>
            </a:prstGeom>
            <a:noFill/>
            <a:ln w="12700" algn="ctr">
              <a:solidFill>
                <a:srgbClr val="C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89" name="Ellipse 20"/>
            <p:cNvSpPr>
              <a:spLocks noChangeArrowheads="1"/>
            </p:cNvSpPr>
            <p:nvPr/>
          </p:nvSpPr>
          <p:spPr bwMode="auto">
            <a:xfrm>
              <a:off x="1965064" y="2860136"/>
              <a:ext cx="288032" cy="216024"/>
            </a:xfrm>
            <a:prstGeom prst="ellipse">
              <a:avLst/>
            </a:prstGeom>
            <a:noFill/>
            <a:ln w="12700" algn="ctr">
              <a:solidFill>
                <a:srgbClr val="C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90" name="Ellipse 21"/>
            <p:cNvSpPr>
              <a:spLocks noChangeArrowheads="1"/>
            </p:cNvSpPr>
            <p:nvPr/>
          </p:nvSpPr>
          <p:spPr bwMode="auto">
            <a:xfrm>
              <a:off x="1964800" y="3314972"/>
              <a:ext cx="288032" cy="216024"/>
            </a:xfrm>
            <a:prstGeom prst="ellipse">
              <a:avLst/>
            </a:prstGeom>
            <a:noFill/>
            <a:ln w="12700" algn="ctr">
              <a:solidFill>
                <a:srgbClr val="C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91" name="Ellipse 22"/>
            <p:cNvSpPr>
              <a:spLocks noChangeArrowheads="1"/>
            </p:cNvSpPr>
            <p:nvPr/>
          </p:nvSpPr>
          <p:spPr bwMode="auto">
            <a:xfrm>
              <a:off x="1988096" y="4350008"/>
              <a:ext cx="288032" cy="216024"/>
            </a:xfrm>
            <a:prstGeom prst="ellipse">
              <a:avLst/>
            </a:prstGeom>
            <a:noFill/>
            <a:ln w="12700" algn="ctr">
              <a:solidFill>
                <a:srgbClr val="C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sp>
          <p:nvSpPr>
            <p:cNvPr id="749592" name="Ellipse 23"/>
            <p:cNvSpPr>
              <a:spLocks noChangeArrowheads="1"/>
            </p:cNvSpPr>
            <p:nvPr/>
          </p:nvSpPr>
          <p:spPr bwMode="auto">
            <a:xfrm>
              <a:off x="1979712" y="5188076"/>
              <a:ext cx="288032" cy="216024"/>
            </a:xfrm>
            <a:prstGeom prst="ellipse">
              <a:avLst/>
            </a:prstGeom>
            <a:noFill/>
            <a:ln w="12700" algn="ctr">
              <a:solidFill>
                <a:srgbClr val="C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  <p:cxnSp>
          <p:nvCxnSpPr>
            <p:cNvPr id="749593" name="Gerade Verbindung mit Pfeil 25"/>
            <p:cNvCxnSpPr>
              <a:cxnSpLocks noChangeShapeType="1"/>
              <a:endCxn id="749589" idx="3"/>
            </p:cNvCxnSpPr>
            <p:nvPr/>
          </p:nvCxnSpPr>
          <p:spPr bwMode="auto">
            <a:xfrm flipV="1">
              <a:off x="1707797" y="3044524"/>
              <a:ext cx="299448" cy="72532"/>
            </a:xfrm>
            <a:prstGeom prst="straightConnector1">
              <a:avLst/>
            </a:prstGeom>
            <a:noFill/>
            <a:ln w="12700" algn="ctr">
              <a:solidFill>
                <a:srgbClr val="C00000"/>
              </a:solidFill>
              <a:round/>
              <a:headEnd type="oval" w="med" len="med"/>
              <a:tailEnd/>
            </a:ln>
          </p:spPr>
        </p:cxnSp>
        <p:cxnSp>
          <p:nvCxnSpPr>
            <p:cNvPr id="749594" name="Gerade Verbindung mit Pfeil 27"/>
            <p:cNvCxnSpPr>
              <a:cxnSpLocks noChangeShapeType="1"/>
              <a:endCxn id="749590" idx="2"/>
            </p:cNvCxnSpPr>
            <p:nvPr/>
          </p:nvCxnSpPr>
          <p:spPr bwMode="auto">
            <a:xfrm flipV="1">
              <a:off x="1159259" y="3422984"/>
              <a:ext cx="805541" cy="108012"/>
            </a:xfrm>
            <a:prstGeom prst="straightConnector1">
              <a:avLst/>
            </a:prstGeom>
            <a:noFill/>
            <a:ln w="12700" algn="ctr">
              <a:solidFill>
                <a:srgbClr val="C00000"/>
              </a:solidFill>
              <a:round/>
              <a:headEnd type="oval" w="med" len="med"/>
              <a:tailEnd/>
            </a:ln>
          </p:spPr>
        </p:cxnSp>
        <p:cxnSp>
          <p:nvCxnSpPr>
            <p:cNvPr id="749595" name="Gerade Verbindung mit Pfeil 29"/>
            <p:cNvCxnSpPr>
              <a:cxnSpLocks noChangeShapeType="1"/>
              <a:endCxn id="749591" idx="3"/>
            </p:cNvCxnSpPr>
            <p:nvPr/>
          </p:nvCxnSpPr>
          <p:spPr bwMode="auto">
            <a:xfrm flipV="1">
              <a:off x="1511629" y="4534396"/>
              <a:ext cx="518648" cy="262756"/>
            </a:xfrm>
            <a:prstGeom prst="straightConnector1">
              <a:avLst/>
            </a:prstGeom>
            <a:noFill/>
            <a:ln w="12700" algn="ctr">
              <a:solidFill>
                <a:srgbClr val="C00000"/>
              </a:solidFill>
              <a:round/>
              <a:headEnd type="oval" w="med" len="med"/>
              <a:tailEnd/>
            </a:ln>
          </p:spPr>
        </p:cxnSp>
        <p:cxnSp>
          <p:nvCxnSpPr>
            <p:cNvPr id="749596" name="Gerade Verbindung mit Pfeil 34"/>
            <p:cNvCxnSpPr>
              <a:cxnSpLocks noChangeShapeType="1"/>
              <a:endCxn id="749592" idx="2"/>
            </p:cNvCxnSpPr>
            <p:nvPr/>
          </p:nvCxnSpPr>
          <p:spPr bwMode="auto">
            <a:xfrm flipV="1">
              <a:off x="1446152" y="5296088"/>
              <a:ext cx="533560" cy="55180"/>
            </a:xfrm>
            <a:prstGeom prst="straightConnector1">
              <a:avLst/>
            </a:prstGeom>
            <a:noFill/>
            <a:ln w="12700" algn="ctr">
              <a:solidFill>
                <a:srgbClr val="C00000"/>
              </a:solidFill>
              <a:round/>
              <a:headEnd type="oval" w="med" len="med"/>
              <a:tailEnd/>
            </a:ln>
          </p:spPr>
        </p:cxnSp>
        <p:sp>
          <p:nvSpPr>
            <p:cNvPr id="749597" name="Rechteck 39"/>
            <p:cNvSpPr>
              <a:spLocks noChangeArrowheads="1"/>
            </p:cNvSpPr>
            <p:nvPr/>
          </p:nvSpPr>
          <p:spPr bwMode="auto">
            <a:xfrm>
              <a:off x="2007245" y="1412776"/>
              <a:ext cx="6741219" cy="504056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tabLst>
                  <a:tab pos="269875" algn="l"/>
                  <a:tab pos="358775" algn="l"/>
                  <a:tab pos="719138" algn="l"/>
                  <a:tab pos="1077913" algn="l"/>
                  <a:tab pos="1436688" algn="l"/>
                  <a:tab pos="1795463" algn="l"/>
                  <a:tab pos="2155825" algn="l"/>
                  <a:tab pos="2514600" algn="l"/>
                  <a:tab pos="2873375" algn="l"/>
                  <a:tab pos="3233738" algn="l"/>
                  <a:tab pos="3584575" algn="l"/>
                  <a:tab pos="6457950" algn="l"/>
                </a:tabLst>
              </a:pPr>
              <a:endParaRPr lang="de-DE" sz="2000" b="0">
                <a:solidFill>
                  <a:schemeClr val="tx1"/>
                </a:solidFill>
              </a:endParaRPr>
            </a:p>
          </p:txBody>
        </p:sp>
      </p:grpSp>
      <p:sp>
        <p:nvSpPr>
          <p:cNvPr id="7495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Reviewers Comments: Responsibilities</a:t>
            </a:r>
          </a:p>
        </p:txBody>
      </p:sp>
      <p:sp>
        <p:nvSpPr>
          <p:cNvPr id="749571" name="Rechteck 41"/>
          <p:cNvSpPr>
            <a:spLocks noChangeArrowheads="1"/>
          </p:cNvSpPr>
          <p:nvPr/>
        </p:nvSpPr>
        <p:spPr bwMode="auto">
          <a:xfrm>
            <a:off x="1760538" y="866775"/>
            <a:ext cx="4467225" cy="360363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749572" name="Textfeld 37"/>
          <p:cNvSpPr txBox="1">
            <a:spLocks noChangeArrowheads="1"/>
          </p:cNvSpPr>
          <p:nvPr/>
        </p:nvSpPr>
        <p:spPr bwMode="auto">
          <a:xfrm>
            <a:off x="1930400" y="1084263"/>
            <a:ext cx="555466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/>
              <a:t>Recommendations concerning </a:t>
            </a:r>
            <a:r>
              <a:rPr lang="de-DE" sz="1600">
                <a:solidFill>
                  <a:srgbClr val="FF0000"/>
                </a:solidFill>
              </a:rPr>
              <a:t>the period under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161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1700213"/>
            <a:ext cx="70993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16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Reviewers Comments: Responsibilities</a:t>
            </a:r>
          </a:p>
        </p:txBody>
      </p:sp>
      <p:sp>
        <p:nvSpPr>
          <p:cNvPr id="751619" name="Textfeld 1"/>
          <p:cNvSpPr txBox="1">
            <a:spLocks noChangeArrowheads="1"/>
          </p:cNvSpPr>
          <p:nvPr/>
        </p:nvSpPr>
        <p:spPr bwMode="auto">
          <a:xfrm>
            <a:off x="1763713" y="1196975"/>
            <a:ext cx="43576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/>
              <a:t>Recommendations concerning </a:t>
            </a:r>
            <a:r>
              <a:rPr lang="de-DE" sz="1600">
                <a:solidFill>
                  <a:srgbClr val="FF0000"/>
                </a:solidFill>
              </a:rPr>
              <a:t>future work</a:t>
            </a:r>
          </a:p>
        </p:txBody>
      </p:sp>
      <p:sp>
        <p:nvSpPr>
          <p:cNvPr id="751620" name="Textfeld 4"/>
          <p:cNvSpPr txBox="1">
            <a:spLocks noChangeArrowheads="1"/>
          </p:cNvSpPr>
          <p:nvPr/>
        </p:nvSpPr>
        <p:spPr bwMode="auto">
          <a:xfrm>
            <a:off x="250825" y="1755775"/>
            <a:ext cx="903288" cy="52387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800">
                <a:solidFill>
                  <a:srgbClr val="002060"/>
                </a:solidFill>
              </a:rPr>
              <a:t>J. L.</a:t>
            </a:r>
          </a:p>
        </p:txBody>
      </p:sp>
      <p:cxnSp>
        <p:nvCxnSpPr>
          <p:cNvPr id="751621" name="Gerade Verbindung mit Pfeil 5"/>
          <p:cNvCxnSpPr>
            <a:cxnSpLocks noChangeShapeType="1"/>
            <a:endCxn id="751622" idx="2"/>
          </p:cNvCxnSpPr>
          <p:nvPr/>
        </p:nvCxnSpPr>
        <p:spPr bwMode="auto">
          <a:xfrm flipV="1">
            <a:off x="1187450" y="1863725"/>
            <a:ext cx="560388" cy="153988"/>
          </a:xfrm>
          <a:prstGeom prst="straightConnector1">
            <a:avLst/>
          </a:prstGeom>
          <a:noFill/>
          <a:ln w="12700" algn="ctr">
            <a:solidFill>
              <a:srgbClr val="C00000"/>
            </a:solidFill>
            <a:round/>
            <a:headEnd type="oval" w="med" len="med"/>
            <a:tailEnd/>
          </a:ln>
        </p:spPr>
      </p:cxnSp>
      <p:sp>
        <p:nvSpPr>
          <p:cNvPr id="751622" name="Ellipse 6"/>
          <p:cNvSpPr>
            <a:spLocks noChangeArrowheads="1"/>
          </p:cNvSpPr>
          <p:nvPr/>
        </p:nvSpPr>
        <p:spPr bwMode="auto">
          <a:xfrm>
            <a:off x="1747838" y="1755775"/>
            <a:ext cx="261937" cy="215900"/>
          </a:xfrm>
          <a:prstGeom prst="ellips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751623" name="Textfeld 8"/>
          <p:cNvSpPr txBox="1">
            <a:spLocks noChangeArrowheads="1"/>
          </p:cNvSpPr>
          <p:nvPr/>
        </p:nvSpPr>
        <p:spPr bwMode="auto">
          <a:xfrm>
            <a:off x="390525" y="2425700"/>
            <a:ext cx="763588" cy="52387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800">
                <a:solidFill>
                  <a:srgbClr val="002060"/>
                </a:solidFill>
              </a:rPr>
              <a:t>KIT</a:t>
            </a:r>
          </a:p>
        </p:txBody>
      </p:sp>
      <p:cxnSp>
        <p:nvCxnSpPr>
          <p:cNvPr id="751624" name="Gerade Verbindung mit Pfeil 9"/>
          <p:cNvCxnSpPr>
            <a:cxnSpLocks noChangeShapeType="1"/>
            <a:endCxn id="751625" idx="2"/>
          </p:cNvCxnSpPr>
          <p:nvPr/>
        </p:nvCxnSpPr>
        <p:spPr bwMode="auto">
          <a:xfrm flipV="1">
            <a:off x="1187450" y="2538413"/>
            <a:ext cx="560388" cy="169862"/>
          </a:xfrm>
          <a:prstGeom prst="straightConnector1">
            <a:avLst/>
          </a:prstGeom>
          <a:noFill/>
          <a:ln w="12700" algn="ctr">
            <a:solidFill>
              <a:srgbClr val="C00000"/>
            </a:solidFill>
            <a:round/>
            <a:headEnd type="oval" w="med" len="med"/>
            <a:tailEnd/>
          </a:ln>
        </p:spPr>
      </p:cxnSp>
      <p:sp>
        <p:nvSpPr>
          <p:cNvPr id="751625" name="Ellipse 10"/>
          <p:cNvSpPr>
            <a:spLocks noChangeArrowheads="1"/>
          </p:cNvSpPr>
          <p:nvPr/>
        </p:nvSpPr>
        <p:spPr bwMode="auto">
          <a:xfrm>
            <a:off x="1747838" y="2430463"/>
            <a:ext cx="261937" cy="215900"/>
          </a:xfrm>
          <a:prstGeom prst="ellips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751626" name="Textfeld 14"/>
          <p:cNvSpPr txBox="1">
            <a:spLocks noChangeArrowheads="1"/>
          </p:cNvSpPr>
          <p:nvPr/>
        </p:nvSpPr>
        <p:spPr bwMode="auto">
          <a:xfrm>
            <a:off x="390525" y="3141663"/>
            <a:ext cx="763588" cy="522287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800">
                <a:solidFill>
                  <a:srgbClr val="002060"/>
                </a:solidFill>
              </a:rPr>
              <a:t>KIT</a:t>
            </a:r>
          </a:p>
        </p:txBody>
      </p:sp>
      <p:cxnSp>
        <p:nvCxnSpPr>
          <p:cNvPr id="751627" name="Gerade Verbindung mit Pfeil 15"/>
          <p:cNvCxnSpPr>
            <a:cxnSpLocks noChangeShapeType="1"/>
            <a:endCxn id="751628" idx="2"/>
          </p:cNvCxnSpPr>
          <p:nvPr/>
        </p:nvCxnSpPr>
        <p:spPr bwMode="auto">
          <a:xfrm flipV="1">
            <a:off x="1187450" y="3294063"/>
            <a:ext cx="560388" cy="153987"/>
          </a:xfrm>
          <a:prstGeom prst="straightConnector1">
            <a:avLst/>
          </a:prstGeom>
          <a:noFill/>
          <a:ln w="12700" algn="ctr">
            <a:solidFill>
              <a:srgbClr val="C00000"/>
            </a:solidFill>
            <a:round/>
            <a:headEnd type="oval" w="med" len="med"/>
            <a:tailEnd/>
          </a:ln>
        </p:spPr>
      </p:cxnSp>
      <p:sp>
        <p:nvSpPr>
          <p:cNvPr id="751628" name="Ellipse 16"/>
          <p:cNvSpPr>
            <a:spLocks noChangeArrowheads="1"/>
          </p:cNvSpPr>
          <p:nvPr/>
        </p:nvSpPr>
        <p:spPr bwMode="auto">
          <a:xfrm>
            <a:off x="1747838" y="3186113"/>
            <a:ext cx="261937" cy="215900"/>
          </a:xfrm>
          <a:prstGeom prst="ellips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pic>
        <p:nvPicPr>
          <p:cNvPr id="751629" name="Picture 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41925" y="2794000"/>
            <a:ext cx="3746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Progress 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Actual </a:t>
            </a:r>
            <a:r>
              <a:rPr lang="en-US" sz="2000" dirty="0"/>
              <a:t>deliverables and milestones</a:t>
            </a:r>
            <a:r>
              <a:rPr lang="en-US" sz="2000" dirty="0" smtClean="0"/>
              <a:t>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de-DE" sz="2000" dirty="0"/>
              <a:t>18 </a:t>
            </a:r>
            <a:r>
              <a:rPr lang="de-DE" sz="2000" dirty="0" err="1"/>
              <a:t>month</a:t>
            </a:r>
            <a:r>
              <a:rPr lang="de-DE" sz="2000" dirty="0"/>
              <a:t> </a:t>
            </a:r>
            <a:r>
              <a:rPr lang="de-DE" sz="2000" dirty="0" err="1"/>
              <a:t>periodic</a:t>
            </a:r>
            <a:r>
              <a:rPr lang="de-DE" sz="2000" dirty="0"/>
              <a:t> </a:t>
            </a:r>
            <a:r>
              <a:rPr lang="de-DE" sz="2000" dirty="0" err="1" smtClean="0"/>
              <a:t>report</a:t>
            </a:r>
            <a:endParaRPr lang="en-US" sz="2000" dirty="0" smtClean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Brussels meeting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Partner Presentations </a:t>
            </a: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If appropriate: Discussion</a:t>
            </a: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April Deliverables</a:t>
            </a:r>
          </a:p>
        </p:txBody>
      </p:sp>
      <p:pic>
        <p:nvPicPr>
          <p:cNvPr id="7598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2200" y="1047750"/>
            <a:ext cx="77628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98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2852738"/>
            <a:ext cx="73437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January and April</a:t>
            </a:r>
            <a:r>
              <a:rPr lang="en-US" smtClean="0">
                <a:solidFill>
                  <a:srgbClr val="002060"/>
                </a:solidFill>
              </a:rPr>
              <a:t> Milestones</a:t>
            </a:r>
          </a:p>
        </p:txBody>
      </p:sp>
      <p:pic>
        <p:nvPicPr>
          <p:cNvPr id="7577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908050"/>
            <a:ext cx="6357937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18 months periodic report</a:t>
            </a:r>
          </a:p>
        </p:txBody>
      </p:sp>
      <p:sp>
        <p:nvSpPr>
          <p:cNvPr id="745474" name="Rectangle 7"/>
          <p:cNvSpPr>
            <a:spLocks noChangeArrowheads="1"/>
          </p:cNvSpPr>
          <p:nvPr/>
        </p:nvSpPr>
        <p:spPr bwMode="auto">
          <a:xfrm>
            <a:off x="1187450" y="1196975"/>
            <a:ext cx="7056438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6213" indent="-176213" eaLnBrk="0" hangingPunct="0">
              <a:lnSpc>
                <a:spcPct val="150000"/>
              </a:lnSpc>
            </a:pPr>
            <a:r>
              <a:rPr lang="de-DE" sz="2000" u="sng" dirty="0" err="1"/>
              <a:t>What</a:t>
            </a:r>
            <a:r>
              <a:rPr lang="de-DE" sz="2000" u="sng" dirty="0"/>
              <a:t> </a:t>
            </a:r>
            <a:r>
              <a:rPr lang="de-DE" sz="2000" u="sng" dirty="0" err="1"/>
              <a:t>Coordinator</a:t>
            </a:r>
            <a:r>
              <a:rPr lang="de-DE" sz="2000" u="sng" dirty="0"/>
              <a:t> </a:t>
            </a:r>
            <a:r>
              <a:rPr lang="de-DE" sz="2000" u="sng" dirty="0" err="1"/>
              <a:t>needs</a:t>
            </a:r>
            <a:r>
              <a:rPr lang="de-DE" sz="2000" u="sng" dirty="0"/>
              <a:t> </a:t>
            </a:r>
            <a:r>
              <a:rPr lang="de-DE" sz="2000" u="sng" dirty="0" err="1"/>
              <a:t>from</a:t>
            </a:r>
            <a:r>
              <a:rPr lang="de-DE" sz="2000" u="sng" dirty="0"/>
              <a:t> </a:t>
            </a:r>
            <a:r>
              <a:rPr lang="de-DE" sz="2000" u="sng" dirty="0" err="1"/>
              <a:t>you</a:t>
            </a:r>
            <a:r>
              <a:rPr lang="de-DE" sz="2000" u="sng" dirty="0"/>
              <a:t>:</a:t>
            </a:r>
          </a:p>
          <a:p>
            <a:pPr marL="176213" indent="-176213" eaLnBrk="0" hangingPunct="0">
              <a:lnSpc>
                <a:spcPct val="150000"/>
              </a:lnSpc>
            </a:pPr>
            <a:endParaRPr lang="de-DE" sz="2000" dirty="0"/>
          </a:p>
          <a:p>
            <a:pPr marL="176213" indent="-176213" eaLnBrk="0" hangingPunct="0">
              <a:lnSpc>
                <a:spcPct val="150000"/>
              </a:lnSpc>
            </a:pPr>
            <a:r>
              <a:rPr lang="de-DE" sz="2000" dirty="0"/>
              <a:t>Work </a:t>
            </a:r>
            <a:r>
              <a:rPr lang="de-DE" sz="2000" dirty="0" err="1"/>
              <a:t>package</a:t>
            </a:r>
            <a:r>
              <a:rPr lang="de-DE" sz="2000" dirty="0"/>
              <a:t> </a:t>
            </a:r>
            <a:r>
              <a:rPr lang="de-DE" sz="2000" dirty="0" err="1"/>
              <a:t>summary</a:t>
            </a:r>
            <a:endParaRPr lang="de-DE" sz="2000" dirty="0"/>
          </a:p>
          <a:p>
            <a:pPr marL="176213" indent="-176213" eaLnBrk="0" hangingPunct="0">
              <a:lnSpc>
                <a:spcPct val="150000"/>
              </a:lnSpc>
            </a:pPr>
            <a:r>
              <a:rPr lang="de-DE" sz="2000" dirty="0"/>
              <a:t>WP </a:t>
            </a:r>
            <a:r>
              <a:rPr lang="de-DE" sz="2000" dirty="0" err="1"/>
              <a:t>objectives</a:t>
            </a:r>
            <a:endParaRPr lang="de-DE" sz="2000" dirty="0"/>
          </a:p>
          <a:p>
            <a:pPr marL="176213" indent="-176213" eaLnBrk="0" hangingPunct="0">
              <a:lnSpc>
                <a:spcPct val="150000"/>
              </a:lnSpc>
            </a:pPr>
            <a:r>
              <a:rPr lang="de-DE" sz="2000" dirty="0"/>
              <a:t>WP </a:t>
            </a:r>
            <a:r>
              <a:rPr lang="de-DE" sz="2000" dirty="0" err="1"/>
              <a:t>progress</a:t>
            </a:r>
            <a:r>
              <a:rPr lang="de-DE" sz="2000" dirty="0"/>
              <a:t>, </a:t>
            </a:r>
            <a:r>
              <a:rPr lang="de-DE" sz="2000" dirty="0" err="1"/>
              <a:t>status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future</a:t>
            </a:r>
            <a:r>
              <a:rPr lang="de-DE" sz="2000" dirty="0"/>
              <a:t> </a:t>
            </a:r>
            <a:r>
              <a:rPr lang="de-DE" sz="2000" dirty="0" err="1"/>
              <a:t>work</a:t>
            </a:r>
            <a:endParaRPr lang="de-DE" sz="2000" dirty="0"/>
          </a:p>
          <a:p>
            <a:pPr marL="176213" indent="-176213" eaLnBrk="0" hangingPunct="0">
              <a:lnSpc>
                <a:spcPct val="150000"/>
              </a:lnSpc>
            </a:pPr>
            <a:r>
              <a:rPr lang="de-DE" sz="2000" dirty="0" err="1"/>
              <a:t>Finances</a:t>
            </a:r>
            <a:r>
              <a:rPr lang="de-DE" sz="2000" dirty="0"/>
              <a:t> </a:t>
            </a:r>
            <a:r>
              <a:rPr lang="de-DE" sz="2000" dirty="0" err="1" smtClean="0"/>
              <a:t>table</a:t>
            </a:r>
            <a:r>
              <a:rPr lang="de-DE" sz="2000" dirty="0" smtClean="0"/>
              <a:t>  ( </a:t>
            </a:r>
            <a:r>
              <a:rPr lang="de-DE" sz="2000" dirty="0" err="1" smtClean="0"/>
              <a:t>including</a:t>
            </a:r>
            <a:r>
              <a:rPr lang="de-DE" sz="2000" dirty="0" smtClean="0"/>
              <a:t> Form C)</a:t>
            </a:r>
            <a:endParaRPr lang="de-DE" sz="2000" dirty="0"/>
          </a:p>
          <a:p>
            <a:pPr marL="176213" indent="-176213" eaLnBrk="0" hangingPunct="0">
              <a:lnSpc>
                <a:spcPct val="150000"/>
              </a:lnSpc>
            </a:pPr>
            <a:r>
              <a:rPr lang="de-DE" sz="2000" dirty="0"/>
              <a:t>Man power </a:t>
            </a:r>
            <a:r>
              <a:rPr lang="de-DE" sz="2000" dirty="0" err="1"/>
              <a:t>table</a:t>
            </a:r>
            <a:endParaRPr lang="de-DE" sz="2000" dirty="0"/>
          </a:p>
          <a:p>
            <a:pPr marL="176213" indent="-176213" algn="r" eaLnBrk="0" hangingPunct="0">
              <a:lnSpc>
                <a:spcPct val="150000"/>
              </a:lnSpc>
            </a:pPr>
            <a:r>
              <a:rPr lang="de-DE" dirty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de-DE" sz="2000" dirty="0">
                <a:solidFill>
                  <a:srgbClr val="FF0000"/>
                </a:solidFill>
                <a:sym typeface="Wingdings" pitchFamily="2" charset="2"/>
              </a:rPr>
              <a:t>   </a:t>
            </a:r>
            <a:r>
              <a:rPr lang="de-DE" sz="2800" dirty="0" err="1" smtClean="0">
                <a:solidFill>
                  <a:srgbClr val="FF0000"/>
                </a:solidFill>
              </a:rPr>
              <a:t>Until</a:t>
            </a:r>
            <a:r>
              <a:rPr lang="de-DE" sz="2800" dirty="0" smtClean="0">
                <a:solidFill>
                  <a:srgbClr val="FF0000"/>
                </a:solidFill>
              </a:rPr>
              <a:t> May 17</a:t>
            </a:r>
            <a:r>
              <a:rPr lang="de-DE" sz="2800" baseline="30000" dirty="0" smtClean="0">
                <a:solidFill>
                  <a:srgbClr val="FF0000"/>
                </a:solidFill>
              </a:rPr>
              <a:t>th</a:t>
            </a:r>
            <a:r>
              <a:rPr lang="de-DE" sz="2800" dirty="0" smtClean="0">
                <a:solidFill>
                  <a:srgbClr val="FF0000"/>
                </a:solidFill>
              </a:rPr>
              <a:t>!</a:t>
            </a:r>
            <a:endParaRPr lang="de-DE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18 months periodic report</a:t>
            </a:r>
          </a:p>
        </p:txBody>
      </p:sp>
      <p:sp>
        <p:nvSpPr>
          <p:cNvPr id="681987" name="Rectangle 7"/>
          <p:cNvSpPr>
            <a:spLocks noChangeArrowheads="1"/>
          </p:cNvSpPr>
          <p:nvPr/>
        </p:nvSpPr>
        <p:spPr bwMode="auto">
          <a:xfrm>
            <a:off x="1116013" y="1484313"/>
            <a:ext cx="7056437" cy="27701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/>
          <a:p>
            <a:pPr marL="176213" indent="-176213" eaLnBrk="0" hangingPunct="0">
              <a:lnSpc>
                <a:spcPct val="150000"/>
              </a:lnSpc>
              <a:defRPr/>
            </a:pPr>
            <a:r>
              <a:rPr lang="de-DE" sz="2000" dirty="0" err="1">
                <a:cs typeface="+mn-cs"/>
              </a:rPr>
              <a:t>Please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refer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to</a:t>
            </a:r>
            <a:r>
              <a:rPr lang="de-DE" sz="2000" dirty="0">
                <a:cs typeface="+mn-cs"/>
              </a:rPr>
              <a:t> </a:t>
            </a:r>
          </a:p>
          <a:p>
            <a:pPr marL="176213" indent="-176213" eaLnBrk="0" hangingPunct="0">
              <a:lnSpc>
                <a:spcPct val="150000"/>
              </a:lnSpc>
              <a:defRPr/>
            </a:pPr>
            <a:endParaRPr lang="de-DE" sz="2000" dirty="0">
              <a:cs typeface="+mn-cs"/>
            </a:endParaRP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000" dirty="0">
                <a:cs typeface="+mn-cs"/>
              </a:rPr>
              <a:t>Project </a:t>
            </a:r>
            <a:r>
              <a:rPr lang="de-DE" sz="2000" dirty="0" err="1">
                <a:cs typeface="+mn-cs"/>
              </a:rPr>
              <a:t>reference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manual</a:t>
            </a:r>
            <a:r>
              <a:rPr lang="de-DE" sz="2000" dirty="0">
                <a:cs typeface="+mn-cs"/>
              </a:rPr>
              <a:t> on web </a:t>
            </a:r>
            <a:r>
              <a:rPr lang="de-DE" sz="2000" dirty="0" err="1">
                <a:cs typeface="+mn-cs"/>
              </a:rPr>
              <a:t>site</a:t>
            </a:r>
            <a:endParaRPr lang="de-DE" sz="2000" dirty="0">
              <a:cs typeface="+mn-cs"/>
            </a:endParaRP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000" dirty="0">
                <a:cs typeface="+mn-cs"/>
              </a:rPr>
              <a:t>Template </a:t>
            </a:r>
            <a:r>
              <a:rPr lang="de-DE" sz="2000" dirty="0" err="1">
                <a:cs typeface="+mn-cs"/>
              </a:rPr>
              <a:t>for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periodic</a:t>
            </a:r>
            <a:r>
              <a:rPr lang="de-DE" sz="2000" dirty="0">
                <a:cs typeface="+mn-cs"/>
              </a:rPr>
              <a:t> </a:t>
            </a:r>
            <a:r>
              <a:rPr lang="de-DE" sz="2000" dirty="0" err="1">
                <a:cs typeface="+mn-cs"/>
              </a:rPr>
              <a:t>report</a:t>
            </a:r>
            <a:r>
              <a:rPr lang="de-DE" sz="2000" dirty="0">
                <a:cs typeface="+mn-cs"/>
              </a:rPr>
              <a:t> on web </a:t>
            </a:r>
            <a:r>
              <a:rPr lang="de-DE" sz="2000" dirty="0" err="1">
                <a:cs typeface="+mn-cs"/>
              </a:rPr>
              <a:t>site</a:t>
            </a:r>
            <a:endParaRPr lang="de-DE" sz="2000" dirty="0">
              <a:cs typeface="+mn-cs"/>
            </a:endParaRP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de-DE" sz="2000" dirty="0">
                <a:cs typeface="+mn-cs"/>
              </a:rPr>
              <a:t>Last 9 </a:t>
            </a:r>
            <a:r>
              <a:rPr lang="de-DE" sz="2000" dirty="0" err="1">
                <a:cs typeface="+mn-cs"/>
              </a:rPr>
              <a:t>month</a:t>
            </a:r>
            <a:r>
              <a:rPr lang="de-DE" sz="2000" dirty="0">
                <a:cs typeface="+mn-cs"/>
              </a:rPr>
              <a:t> intermediate </a:t>
            </a:r>
            <a:r>
              <a:rPr lang="de-DE" sz="2000" dirty="0" err="1">
                <a:cs typeface="+mn-cs"/>
              </a:rPr>
              <a:t>report</a:t>
            </a:r>
            <a:r>
              <a:rPr lang="de-DE" sz="2000" dirty="0">
                <a:cs typeface="+mn-cs"/>
              </a:rPr>
              <a:t> on web </a:t>
            </a:r>
            <a:r>
              <a:rPr lang="de-DE" sz="2000" dirty="0" err="1">
                <a:cs typeface="+mn-cs"/>
              </a:rPr>
              <a:t>site</a:t>
            </a:r>
            <a:endParaRPr lang="de-DE" sz="2000" dirty="0">
              <a:cs typeface="+mn-cs"/>
            </a:endParaRPr>
          </a:p>
          <a:p>
            <a:pPr marL="342900" indent="-342900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de-DE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267</Words>
  <Application>Microsoft Office PowerPoint</Application>
  <PresentationFormat>Bildschirmpräsentation (4:3)</PresentationFormat>
  <Paragraphs>76</Paragraphs>
  <Slides>17</Slides>
  <Notes>17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9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PowerPoint-Präsentation</vt:lpstr>
      <vt:lpstr>April Deliverables</vt:lpstr>
      <vt:lpstr>January and April Milestones</vt:lpstr>
      <vt:lpstr>18 months periodic report</vt:lpstr>
      <vt:lpstr>18 months periodic report</vt:lpstr>
      <vt:lpstr>Brussels preparation</vt:lpstr>
      <vt:lpstr>PowerPoint-Präsentation</vt:lpstr>
      <vt:lpstr>Open Issues</vt:lpstr>
      <vt:lpstr>Next Phone Conference</vt:lpstr>
      <vt:lpstr>PowerPoint-Präsentation</vt:lpstr>
      <vt:lpstr>Preparation to Brussels</vt:lpstr>
      <vt:lpstr>Reviewers Comments: Responsibilities</vt:lpstr>
      <vt:lpstr>Reviewers Comments: Responsibilities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Sommer, Martin (IMT)</cp:lastModifiedBy>
  <cp:revision>404</cp:revision>
  <cp:lastPrinted>2000-09-29T14:26:26Z</cp:lastPrinted>
  <dcterms:created xsi:type="dcterms:W3CDTF">2010-01-08T09:05:51Z</dcterms:created>
  <dcterms:modified xsi:type="dcterms:W3CDTF">2013-05-13T09:03:03Z</dcterms:modified>
</cp:coreProperties>
</file>