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8" r:id="rId4"/>
    <p:sldId id="279" r:id="rId5"/>
    <p:sldId id="280" r:id="rId6"/>
    <p:sldId id="290" r:id="rId7"/>
    <p:sldId id="260" r:id="rId8"/>
    <p:sldId id="291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FF00"/>
    <a:srgbClr val="FFCC66"/>
    <a:srgbClr val="FFFF66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9" autoAdjust="0"/>
    <p:restoredTop sz="99409" autoAdjust="0"/>
  </p:normalViewPr>
  <p:slideViewPr>
    <p:cSldViewPr>
      <p:cViewPr>
        <p:scale>
          <a:sx n="165" d="100"/>
          <a:sy n="165" d="100"/>
        </p:scale>
        <p:origin x="-1464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2485A-3BC8-4CF5-9E40-7EC663B12623}" type="datetimeFigureOut">
              <a:rPr lang="es-ES" smtClean="0"/>
              <a:t>17/06/13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01AD3-0F08-4CC6-AD6F-00D31505752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9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8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46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17/06/13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17/06/13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17/06/13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17/06/13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17/06/13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17/06/13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17/06/13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17/06/13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17/06/13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17/06/13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17/06/13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74BF-9136-49B9-B5AF-421251735C36}" type="datetimeFigureOut">
              <a:rPr lang="es-ES" smtClean="0"/>
              <a:pPr/>
              <a:t>17/06/13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oleObject" Target="../embeddings/oleObject1.bin"/><Relationship Id="rId9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67544" y="1556792"/>
            <a:ext cx="8280920" cy="21602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3366569" cy="1115111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938366" y="1844824"/>
            <a:ext cx="7378050" cy="172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4" tIns="53636" rIns="107274" bIns="53636">
            <a:spAutoFit/>
          </a:bodyPr>
          <a:lstStyle/>
          <a:p>
            <a:pPr algn="ctr" defTabSz="1072698">
              <a:spcBef>
                <a:spcPct val="50000"/>
              </a:spcBef>
            </a:pP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Unit </a:t>
            </a:r>
            <a:r>
              <a:rPr lang="en-US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Materials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Optoelectronic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Devices</a:t>
            </a:r>
            <a:endParaRPr lang="pt-BR" sz="2400" b="1" i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defTabSz="1072698">
              <a:spcBef>
                <a:spcPct val="50000"/>
              </a:spcBef>
            </a:pP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University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36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Valencia</a:t>
            </a:r>
          </a:p>
          <a:p>
            <a:pPr algn="ctr" defTabSz="1072698">
              <a:spcBef>
                <a:spcPct val="50000"/>
              </a:spcBef>
            </a:pP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www.uv.es</a:t>
            </a:r>
            <a:r>
              <a:rPr lang="pt-BR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umdo</a:t>
            </a:r>
            <a:endParaRPr lang="pt-BR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32 Imagen" descr="ICMUV_v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1547664" cy="65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Escudo0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8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456" y="2914456"/>
            <a:ext cx="720000" cy="73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053344" y="4005064"/>
            <a:ext cx="7695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I. Suárez, P.J. Rodríguez-Cantó and </a:t>
            </a:r>
            <a:r>
              <a:rPr lang="es-ES" sz="2400" b="1" u="sng" dirty="0" smtClean="0">
                <a:latin typeface="Times New Roman" pitchFamily="18" charset="0"/>
                <a:cs typeface="Times New Roman" pitchFamily="18" charset="0"/>
              </a:rPr>
              <a:t>J.P. Martínez-Pastor</a:t>
            </a:r>
            <a:endParaRPr lang="es-E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58315"/>
              </p:ext>
            </p:extLst>
          </p:nvPr>
        </p:nvGraphicFramePr>
        <p:xfrm>
          <a:off x="7121276" y="188640"/>
          <a:ext cx="162718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r:id="rId8" imgW="3895238" imgH="2809524" progId="MSPhotoEd.3">
                  <p:embed/>
                </p:oleObj>
              </mc:Choice>
              <mc:Fallback>
                <p:oleObj r:id="rId8" imgW="3895238" imgH="2809524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276" y="188640"/>
                        <a:ext cx="1627188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9552" y="5589240"/>
            <a:ext cx="8406640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400" b="0" dirty="0" smtClean="0">
                <a:solidFill>
                  <a:schemeClr val="accent1">
                    <a:lumMod val="75000"/>
                  </a:schemeClr>
                </a:solidFill>
              </a:rPr>
              <a:t>Current State of the work and preparation of Review Meeting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</a:rPr>
              <a:t>Phone Conference June 17</a:t>
            </a:r>
            <a:r>
              <a:rPr lang="de-DE" sz="2000" b="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</a:rPr>
              <a:t> 2013</a:t>
            </a:r>
            <a:endParaRPr lang="en-US" sz="20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4250922" y="193653"/>
              <a:ext cx="2028225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Outline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071590" y="2276872"/>
            <a:ext cx="5341527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1-Deliverables and milestones</a:t>
            </a:r>
          </a:p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2-Current Status of the work</a:t>
            </a:r>
          </a:p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3- Review meeting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55020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2/9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9145526" cy="880244"/>
            <a:chOff x="0" y="0"/>
            <a:chExt cx="9907652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50598" y="58316"/>
              <a:ext cx="735705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Deliverables and Milestones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42200"/>
              </p:ext>
            </p:extLst>
          </p:nvPr>
        </p:nvGraphicFramePr>
        <p:xfrm>
          <a:off x="179512" y="1844824"/>
          <a:ext cx="8820981" cy="252028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sz="1800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Names of the Milestones</a:t>
                      </a:r>
                      <a:endParaRPr lang="en-GB" sz="1800" b="1" kern="1200" noProof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smtClean="0">
                          <a:latin typeface="Arial" pitchFamily="34" charset="0"/>
                          <a:cs typeface="Arial" pitchFamily="34" charset="0"/>
                        </a:rPr>
                        <a:t>Month</a:t>
                      </a:r>
                      <a:endParaRPr lang="en-GB" sz="18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smtClean="0"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8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b="1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MS16</a:t>
                      </a:r>
                      <a:endParaRPr lang="en-GB" sz="1200" b="1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Decision on optimized structures for plasmonic amplifiers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b="1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MS17</a:t>
                      </a:r>
                      <a:endParaRPr lang="en-GB" sz="1200" b="1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Synthesis of nanoparticles with gain at 1550nm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UGENT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b="1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MS18</a:t>
                      </a:r>
                      <a:endParaRPr lang="en-GB" sz="1200" b="1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conductive QD layers with photoconductive properties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591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b="1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MS19</a:t>
                      </a:r>
                      <a:endParaRPr lang="en-GB" sz="1200" b="1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metal-(lithographic) polymer and QD metal-(lithographic) polymer nanocompo-sites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n-GB" sz="120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460432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3/9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2763392" y="908720"/>
            <a:ext cx="3680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Previous milestones</a:t>
            </a:r>
            <a:endParaRPr lang="en-GB" sz="28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9145526" cy="880244"/>
            <a:chOff x="0" y="0"/>
            <a:chExt cx="9907652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50598" y="58316"/>
              <a:ext cx="735705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Deliverables and Milestones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860196"/>
              </p:ext>
            </p:extLst>
          </p:nvPr>
        </p:nvGraphicFramePr>
        <p:xfrm>
          <a:off x="179512" y="1933456"/>
          <a:ext cx="8820981" cy="91948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latin typeface="Arial" pitchFamily="34" charset="0"/>
                          <a:cs typeface="Arial" pitchFamily="34" charset="0"/>
                        </a:rPr>
                        <a:t>Month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MS20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and decision on </a:t>
                      </a:r>
                      <a:r>
                        <a:rPr lang="en-GB" sz="1800" kern="1200" noProof="0" dirty="0" err="1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photodetector</a:t>
                      </a:r>
                      <a:r>
                        <a:rPr lang="en-GB" sz="180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operation: </a:t>
                      </a:r>
                      <a:r>
                        <a:rPr lang="en-GB" sz="1800" kern="1200" noProof="0" dirty="0" err="1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nano</a:t>
                      </a:r>
                      <a:r>
                        <a:rPr lang="en-GB" sz="180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-gap (MIM) vs. </a:t>
                      </a:r>
                      <a:r>
                        <a:rPr lang="en-GB" sz="1800" kern="1200" noProof="0" dirty="0" err="1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Schottky</a:t>
                      </a:r>
                      <a:r>
                        <a:rPr lang="en-GB" sz="180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/ </a:t>
                      </a:r>
                      <a:r>
                        <a:rPr lang="en-GB" sz="1800" kern="1200" noProof="0" dirty="0" err="1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heterostructure</a:t>
                      </a:r>
                      <a:endParaRPr lang="en-GB" sz="120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18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460432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4/9</a:t>
            </a:r>
            <a:endParaRPr lang="en-GB" dirty="0"/>
          </a:p>
        </p:txBody>
      </p:sp>
      <p:sp>
        <p:nvSpPr>
          <p:cNvPr id="8" name="7 Rectángulo"/>
          <p:cNvSpPr/>
          <p:nvPr/>
        </p:nvSpPr>
        <p:spPr>
          <a:xfrm>
            <a:off x="3039363" y="827683"/>
            <a:ext cx="3260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milestone</a:t>
            </a:r>
            <a:endParaRPr lang="es-E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11146" y="3356992"/>
            <a:ext cx="7848872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Preliminary version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already sent, but there was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no results in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case of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gap design. EM-distribution by COMSOL have been performed (under analysis).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In collaboration with V.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Calzadilla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(Cobra) to develop e-beam lithography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/micro-gap designs.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2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9145526" cy="880244"/>
            <a:chOff x="0" y="0"/>
            <a:chExt cx="9907652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50598" y="58316"/>
              <a:ext cx="735705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Deliverables and Milestones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99586"/>
              </p:ext>
            </p:extLst>
          </p:nvPr>
        </p:nvGraphicFramePr>
        <p:xfrm>
          <a:off x="161509" y="1607696"/>
          <a:ext cx="8820981" cy="160528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latin typeface="Arial" pitchFamily="34" charset="0"/>
                          <a:cs typeface="Arial" pitchFamily="34" charset="0"/>
                        </a:rPr>
                        <a:t>Names</a:t>
                      </a:r>
                      <a:r>
                        <a:rPr lang="de-DE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de-DE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de-DE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Deliverables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latin typeface="Arial" pitchFamily="34" charset="0"/>
                          <a:cs typeface="Arial" pitchFamily="34" charset="0"/>
                        </a:rPr>
                        <a:t>Month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D4.1</a:t>
                      </a:r>
                      <a:endParaRPr lang="en-GB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Designs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amplifiers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D4.2</a:t>
                      </a:r>
                      <a:endParaRPr lang="en-GB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Report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optical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properties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of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QDs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layers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and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polymer</a:t>
                      </a:r>
                      <a:r>
                        <a:rPr lang="es-ES" sz="18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nanocomposites</a:t>
                      </a:r>
                      <a:endParaRPr lang="es-ES_tradnl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460432" y="645640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5/9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2627784" y="836712"/>
            <a:ext cx="3661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deliverables</a:t>
            </a:r>
            <a:endParaRPr lang="es-E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12784"/>
              </p:ext>
            </p:extLst>
          </p:nvPr>
        </p:nvGraphicFramePr>
        <p:xfrm>
          <a:off x="179512" y="3356992"/>
          <a:ext cx="8820981" cy="123444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atin typeface="Arial" pitchFamily="34" charset="0"/>
                          <a:cs typeface="Arial" pitchFamily="34" charset="0"/>
                        </a:rPr>
                        <a:t>D.7.1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First report on NAVOLCHI dissemination and promotion activities</a:t>
                      </a:r>
                      <a:endParaRPr lang="es-ES_tradnl" sz="180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smtClean="0">
                          <a:effectLst/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AIT</a:t>
                      </a:r>
                      <a:endParaRPr lang="es-ES_tradnl" sz="180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smtClean="0">
                          <a:latin typeface="Arial" pitchFamily="34" charset="0"/>
                          <a:cs typeface="Arial" pitchFamily="34" charset="0"/>
                        </a:rPr>
                        <a:t>D.7.2</a:t>
                      </a:r>
                      <a:endParaRPr lang="en-GB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mtClean="0">
                          <a:latin typeface="Arial" pitchFamily="34" charset="0"/>
                          <a:cs typeface="Arial" pitchFamily="34" charset="0"/>
                        </a:rPr>
                        <a:t>First report on NAVOLCHI exploitation activities</a:t>
                      </a:r>
                      <a:endParaRPr lang="es-ES_tradnl" sz="180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AIT</a:t>
                      </a:r>
                      <a:endParaRPr lang="es-ES_tradnl" sz="180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02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9145526" cy="880244"/>
            <a:chOff x="0" y="0"/>
            <a:chExt cx="9907652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50598" y="58316"/>
              <a:ext cx="735705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Deliverables and Milestones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758435"/>
              </p:ext>
            </p:extLst>
          </p:nvPr>
        </p:nvGraphicFramePr>
        <p:xfrm>
          <a:off x="273084" y="3861048"/>
          <a:ext cx="8820981" cy="160528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smtClean="0">
                          <a:latin typeface="Arial" pitchFamily="34" charset="0"/>
                          <a:cs typeface="Arial" pitchFamily="34" charset="0"/>
                        </a:rPr>
                        <a:t>Names</a:t>
                      </a:r>
                      <a:r>
                        <a:rPr lang="en-GB" sz="1800" b="1" baseline="0" noProof="0" smtClean="0">
                          <a:latin typeface="Arial" pitchFamily="34" charset="0"/>
                          <a:cs typeface="Arial" pitchFamily="34" charset="0"/>
                        </a:rPr>
                        <a:t> of the Deliverables</a:t>
                      </a:r>
                      <a:endParaRPr lang="en-GB" sz="18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smtClean="0">
                          <a:latin typeface="Arial" pitchFamily="34" charset="0"/>
                          <a:cs typeface="Arial" pitchFamily="34" charset="0"/>
                        </a:rPr>
                        <a:t>Month</a:t>
                      </a:r>
                      <a:endParaRPr lang="en-GB" sz="18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8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D4.3</a:t>
                      </a:r>
                      <a:endParaRPr lang="en-GB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Designs of plasmonic photodetectors</a:t>
                      </a:r>
                      <a:endParaRPr lang="en-GB" sz="1800" noProof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D4.4</a:t>
                      </a:r>
                      <a:endParaRPr lang="en-GB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Report on SPP amplifiers by using QDs</a:t>
                      </a:r>
                      <a:endParaRPr lang="en-GB" sz="1800" noProof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30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Verdana"/>
                          <a:ea typeface="ＭＳ 明朝"/>
                          <a:cs typeface="Verdana"/>
                        </a:rPr>
                        <a:t>IMEC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D4.5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Report on </a:t>
                      </a:r>
                      <a:r>
                        <a:rPr lang="en-GB" sz="1800" noProof="0" dirty="0" err="1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plasmonic</a:t>
                      </a:r>
                      <a:r>
                        <a:rPr lang="en-GB" sz="1800" noProof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GB" sz="1800" noProof="0" dirty="0" err="1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photodetectors</a:t>
                      </a:r>
                      <a:endParaRPr lang="en-GB" sz="1800" noProof="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33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erdana"/>
                          <a:ea typeface="ＭＳ 明朝"/>
                          <a:cs typeface="Verdana"/>
                        </a:rPr>
                        <a:t>UVEG</a:t>
                      </a:r>
                      <a:endParaRPr lang="es-ES_tradnl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600031" y="645640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6/9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979712" y="836712"/>
            <a:ext cx="5860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Next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milestones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deliverables</a:t>
            </a:r>
            <a:endParaRPr lang="es-E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795546"/>
              </p:ext>
            </p:extLst>
          </p:nvPr>
        </p:nvGraphicFramePr>
        <p:xfrm>
          <a:off x="179512" y="1484784"/>
          <a:ext cx="8820981" cy="201676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latin typeface="Arial" pitchFamily="34" charset="0"/>
                          <a:cs typeface="Arial" pitchFamily="34" charset="0"/>
                        </a:rPr>
                        <a:t>Month</a:t>
                      </a:r>
                      <a:endParaRPr lang="en-GB" sz="18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b="1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MS22</a:t>
                      </a:r>
                      <a:endParaRPr lang="en-GB" sz="1200" b="1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plasmonic amplifiers with optical pumping exhibiting 10dB gain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21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IMCV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b="1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MS23</a:t>
                      </a:r>
                      <a:endParaRPr lang="en-GB" sz="1200" b="1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Operation of QD based photodetector with responsivity &gt; 0.1 A/W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24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80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n-GB" sz="120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MS24</a:t>
                      </a:r>
                      <a:endParaRPr lang="en-GB" sz="1200" b="1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SPP amplifiers with electrical injection exhibiting 10dB/cm gain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30</a:t>
                      </a:r>
                      <a:endParaRPr lang="en-GB" sz="120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n-GB" sz="120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5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dirty="0" smtClean="0">
                  <a:solidFill>
                    <a:schemeClr val="bg1"/>
                  </a:solidFill>
                </a:rPr>
                <a:t>Current status of the work</a:t>
              </a: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8555020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8/9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2627784" y="1275820"/>
            <a:ext cx="377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Plasmonic</a:t>
            </a:r>
            <a:r>
              <a:rPr lang="es-E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amplifiers</a:t>
            </a:r>
            <a:endParaRPr lang="es-E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83568" y="2067908"/>
            <a:ext cx="7871452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Set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-up to double 800 nm line from Ti:Al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pulsed laser with a BBO crystal 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50 </a:t>
            </a:r>
            <a:r>
              <a:rPr lang="en-GB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mW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in </a:t>
            </a:r>
            <a:r>
              <a:rPr lang="en-GB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fs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pulsed 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operation.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3044935" y="4300156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Photodetectors</a:t>
            </a:r>
            <a:endParaRPr lang="es-E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802387" y="5236260"/>
            <a:ext cx="7871452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Method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to improve QD stack deposition by Dr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Blade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EM-study of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nano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/micro-gap designs at 1550 nm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dirty="0" smtClean="0">
                  <a:solidFill>
                    <a:schemeClr val="bg1"/>
                  </a:solidFill>
                </a:rPr>
                <a:t>Current status of the work</a:t>
              </a: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8555020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8/9</a:t>
            </a:r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2843808" y="764704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Photodetectors</a:t>
            </a:r>
            <a:endParaRPr lang="es-E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55576" y="1124744"/>
            <a:ext cx="7871452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EM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-study of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nano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/micro-gap designs at 1550 nm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 descr="a3um_gap50n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3" y="1628800"/>
            <a:ext cx="3510033" cy="2592288"/>
          </a:xfrm>
          <a:prstGeom prst="rect">
            <a:avLst/>
          </a:prstGeom>
        </p:spPr>
      </p:pic>
      <p:pic>
        <p:nvPicPr>
          <p:cNvPr id="7" name="Imagen 6" descr="a3um_gap1u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45886"/>
            <a:ext cx="3528392" cy="2605847"/>
          </a:xfrm>
          <a:prstGeom prst="rect">
            <a:avLst/>
          </a:prstGeom>
        </p:spPr>
      </p:pic>
      <p:pic>
        <p:nvPicPr>
          <p:cNvPr id="8" name="Imagen 7" descr="a3um_gap2u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38700"/>
            <a:ext cx="3528392" cy="2605846"/>
          </a:xfrm>
          <a:prstGeom prst="rect">
            <a:avLst/>
          </a:prstGeom>
        </p:spPr>
      </p:pic>
      <p:pic>
        <p:nvPicPr>
          <p:cNvPr id="9" name="Imagen 8" descr="a3um_gap0.5u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51" y="1628800"/>
            <a:ext cx="3510033" cy="259228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491880" y="2636912"/>
            <a:ext cx="7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50 </a:t>
            </a:r>
            <a:r>
              <a:rPr lang="es-ES" dirty="0" err="1" smtClean="0"/>
              <a:t>nm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028384" y="2636912"/>
            <a:ext cx="89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500 </a:t>
            </a:r>
            <a:r>
              <a:rPr lang="es-ES" dirty="0" err="1" smtClean="0"/>
              <a:t>nm</a:t>
            </a:r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563888" y="5373216"/>
            <a:ext cx="67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 </a:t>
            </a:r>
            <a:r>
              <a:rPr lang="es-ES" dirty="0" smtClean="0">
                <a:latin typeface="Symbol" charset="2"/>
                <a:cs typeface="Symbol" charset="2"/>
              </a:rPr>
              <a:t>m</a:t>
            </a:r>
            <a:r>
              <a:rPr lang="es-ES" dirty="0" smtClean="0"/>
              <a:t>m</a:t>
            </a:r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8028384" y="5373216"/>
            <a:ext cx="67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 </a:t>
            </a:r>
            <a:r>
              <a:rPr lang="es-ES" dirty="0" smtClean="0">
                <a:latin typeface="Symbol" charset="2"/>
                <a:cs typeface="Symbol" charset="2"/>
              </a:rPr>
              <a:t>m</a:t>
            </a:r>
            <a:r>
              <a:rPr lang="es-ES" dirty="0" smtClean="0"/>
              <a:t>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093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463</Words>
  <Application>Microsoft Macintosh PowerPoint</Application>
  <PresentationFormat>Presentación en pantalla (4:3)</PresentationFormat>
  <Paragraphs>123</Paragraphs>
  <Slides>8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Tema de Office</vt:lpstr>
      <vt:lpstr>MSPhotoEd.3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Juan Martinez</cp:lastModifiedBy>
  <cp:revision>125</cp:revision>
  <dcterms:created xsi:type="dcterms:W3CDTF">2012-07-05T13:55:27Z</dcterms:created>
  <dcterms:modified xsi:type="dcterms:W3CDTF">2013-06-17T12:13:11Z</dcterms:modified>
</cp:coreProperties>
</file>