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99" r:id="rId2"/>
    <p:sldId id="280" r:id="rId3"/>
    <p:sldId id="446" r:id="rId4"/>
    <p:sldId id="342" r:id="rId5"/>
    <p:sldId id="298" r:id="rId6"/>
    <p:sldId id="431" r:id="rId7"/>
    <p:sldId id="436" r:id="rId8"/>
    <p:sldId id="447" r:id="rId9"/>
    <p:sldId id="418" r:id="rId10"/>
    <p:sldId id="443" r:id="rId11"/>
    <p:sldId id="448" r:id="rId12"/>
    <p:sldId id="449" r:id="rId13"/>
    <p:sldId id="450" r:id="rId14"/>
    <p:sldId id="451" r:id="rId15"/>
    <p:sldId id="402" r:id="rId16"/>
    <p:sldId id="421" r:id="rId17"/>
    <p:sldId id="430" r:id="rId18"/>
    <p:sldId id="408" r:id="rId19"/>
  </p:sldIdLst>
  <p:sldSz cx="9144000" cy="6858000" type="screen4x3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b="1" kern="1200">
        <a:solidFill>
          <a:srgbClr val="220060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3200" b="1" kern="1200">
        <a:solidFill>
          <a:srgbClr val="220060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3200" b="1" kern="1200">
        <a:solidFill>
          <a:srgbClr val="220060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3200" b="1" kern="1200">
        <a:solidFill>
          <a:srgbClr val="220060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3200" b="1" kern="1200">
        <a:solidFill>
          <a:srgbClr val="220060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3200" b="1" kern="1200">
        <a:solidFill>
          <a:srgbClr val="220060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3200" b="1" kern="1200">
        <a:solidFill>
          <a:srgbClr val="220060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3200" b="1" kern="1200">
        <a:solidFill>
          <a:srgbClr val="220060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3200" b="1" kern="1200">
        <a:solidFill>
          <a:srgbClr val="220060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BEEAD"/>
    <a:srgbClr val="220060"/>
    <a:srgbClr val="262FDA"/>
    <a:srgbClr val="5A42BE"/>
    <a:srgbClr val="66FFCC"/>
    <a:srgbClr val="FF0000"/>
    <a:srgbClr val="F3CE13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03" autoAdjust="0"/>
    <p:restoredTop sz="99710" autoAdjust="0"/>
  </p:normalViewPr>
  <p:slideViewPr>
    <p:cSldViewPr>
      <p:cViewPr varScale="1">
        <p:scale>
          <a:sx n="132" d="100"/>
          <a:sy n="132" d="100"/>
        </p:scale>
        <p:origin x="-84" y="-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605588" y="8961438"/>
            <a:ext cx="192087" cy="15240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 eaLnBrk="0" hangingPunct="0">
              <a:defRPr/>
            </a:pPr>
            <a:fld id="{B02C922F-D161-4491-81BC-25EC5026583E}" type="slidenum">
              <a:rPr lang="en-US" sz="1000" b="0">
                <a:solidFill>
                  <a:schemeClr val="tx1"/>
                </a:solidFill>
                <a:latin typeface="Tahoma" pitchFamily="34" charset="0"/>
                <a:cs typeface="+mn-cs"/>
              </a:rPr>
              <a:pPr algn="r" eaLnBrk="0" hangingPunct="0">
                <a:defRPr/>
              </a:pPr>
              <a:t>‹Nr.›</a:t>
            </a:fld>
            <a:endParaRPr lang="en-US" sz="1000" b="0">
              <a:solidFill>
                <a:schemeClr val="tx1"/>
              </a:solidFill>
              <a:latin typeface="Tahoma" pitchFamily="34" charset="0"/>
              <a:cs typeface="+mn-cs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727200" y="8932863"/>
            <a:ext cx="3114675" cy="211137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90416" tIns="44414" rIns="90416" bIns="44414">
            <a:spAutoFit/>
          </a:bodyPr>
          <a:lstStyle/>
          <a:p>
            <a:pPr algn="r" eaLnBrk="0" hangingPunct="0">
              <a:defRPr/>
            </a:pPr>
            <a:r>
              <a:rPr lang="en-US" sz="800" b="0">
                <a:solidFill>
                  <a:schemeClr val="tx1"/>
                </a:solidFill>
                <a:cs typeface="+mn-cs"/>
              </a:rPr>
              <a:t>University of Karlsruhe Proprietary – Use pursuant to instructions</a:t>
            </a:r>
          </a:p>
        </p:txBody>
      </p:sp>
    </p:spTree>
    <p:extLst>
      <p:ext uri="{BB962C8B-B14F-4D97-AF65-F5344CB8AC3E}">
        <p14:creationId xmlns:p14="http://schemas.microsoft.com/office/powerpoint/2010/main" val="38048122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114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692150"/>
            <a:ext cx="4554538" cy="3416300"/>
          </a:xfrm>
          <a:prstGeom prst="rect">
            <a:avLst/>
          </a:prstGeom>
          <a:noFill/>
          <a:ln w="12699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2813" y="4343400"/>
            <a:ext cx="5032375" cy="411480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vert="horz" wrap="square" lIns="90416" tIns="44414" rIns="90416" bIns="44414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070779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14300" indent="-114300" algn="l" rtl="0" eaLnBrk="0" fontAlgn="base" hangingPunct="0">
      <a:spcBef>
        <a:spcPct val="30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00050" indent="-171450" algn="l" rtl="0" eaLnBrk="0" fontAlgn="base" hangingPunct="0">
      <a:spcBef>
        <a:spcPct val="30000"/>
      </a:spcBef>
      <a:spcAft>
        <a:spcPct val="0"/>
      </a:spcAft>
      <a:buSzPct val="100000"/>
      <a:buChar char="–"/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685800" indent="-114300" algn="l" rtl="0" eaLnBrk="0" fontAlgn="base" hangingPunct="0">
      <a:spcBef>
        <a:spcPct val="30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028700" indent="-171450" algn="l" rtl="0" eaLnBrk="0" fontAlgn="base" hangingPunct="0">
      <a:spcBef>
        <a:spcPct val="30000"/>
      </a:spcBef>
      <a:spcAft>
        <a:spcPct val="0"/>
      </a:spcAft>
      <a:buSzPct val="100000"/>
      <a:buChar char="–"/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1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33186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0610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de-DE" smtClean="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4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4450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de-DE" sz="110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5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0594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2642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8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28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9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4930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9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6978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0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90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2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52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0610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de-DE" smtClean="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3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93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r>
              <a:rPr lang="en-US" b="1" smtClean="0"/>
              <a:t>Partner presentations (10min each)</a:t>
            </a:r>
            <a:endParaRPr lang="en-US" smtClean="0"/>
          </a:p>
          <a:p>
            <a:pPr lvl="1" eaLnBrk="1" hangingPunct="1"/>
            <a:r>
              <a:rPr lang="en-US" smtClean="0"/>
              <a:t>Institute / company (short)</a:t>
            </a:r>
          </a:p>
          <a:p>
            <a:pPr lvl="1" eaLnBrk="1" hangingPunct="1"/>
            <a:r>
              <a:rPr lang="en-US" smtClean="0"/>
              <a:t>Contribution to the project, own work effort and timeline (focus)</a:t>
            </a:r>
          </a:p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7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67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8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0834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de-DE" sz="11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7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8786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de-DE" sz="11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4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6498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de-DE" sz="11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6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4690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de-DE" sz="11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mlDrawing" Target="../drawings/vmlDrawing2.v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2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1422" y="1931987"/>
            <a:ext cx="9037945" cy="1800225"/>
          </a:xfrm>
          <a:prstGeom prst="rect">
            <a:avLst/>
          </a:prstGeom>
          <a:solidFill>
            <a:srgbClr val="220060"/>
          </a:solidFill>
          <a:ln w="9525">
            <a:solidFill>
              <a:srgbClr val="0000FF"/>
            </a:solidFill>
            <a:miter lim="800000"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  <a:reflection blurRad="6350" stA="50000" endA="275" endPos="40000" dist="101600" dir="5400000" sy="-100000" algn="bl" rotWithShape="0"/>
          </a:effectLst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endParaRPr lang="en-US" altLang="en-US" sz="16800" b="0">
              <a:solidFill>
                <a:srgbClr val="666666"/>
              </a:solidFill>
              <a:latin typeface="Times New Roman" pitchFamily="18" charset="0"/>
              <a:cs typeface="+mn-cs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7380288" y="217488"/>
          <a:ext cx="1485900" cy="1071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2113" r:id="rId4" imgW="3895238" imgH="2809524" progId="MSPhotoEd.3">
                  <p:embed/>
                </p:oleObj>
              </mc:Choice>
              <mc:Fallback>
                <p:oleObj r:id="rId4" imgW="3895238" imgH="2809524" progId="MSPhotoEd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0288" y="217488"/>
                        <a:ext cx="1485900" cy="1071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8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179388" y="5373688"/>
            <a:ext cx="1979612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0"/>
          <p:cNvSpPr txBox="1">
            <a:spLocks noChangeArrowheads="1"/>
          </p:cNvSpPr>
          <p:nvPr userDrawn="1"/>
        </p:nvSpPr>
        <p:spPr bwMode="auto">
          <a:xfrm>
            <a:off x="2195513" y="5613400"/>
            <a:ext cx="6526212" cy="19208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algn="l">
              <a:lnSpc>
                <a:spcPct val="9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lnSpc>
                <a:spcPct val="9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lnSpc>
                <a:spcPct val="9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lnSpc>
                <a:spcPct val="9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lnSpc>
                <a:spcPct val="9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400" b="0">
                <a:cs typeface="+mn-cs"/>
              </a:rPr>
              <a:t>Nano Scale Disruptive Silicon-Plasmonic Platform for Chip-to-Chip Interconnection</a:t>
            </a:r>
          </a:p>
        </p:txBody>
      </p:sp>
      <p:sp>
        <p:nvSpPr>
          <p:cNvPr id="6" name="Text Box 11"/>
          <p:cNvSpPr txBox="1">
            <a:spLocks noChangeArrowheads="1"/>
          </p:cNvSpPr>
          <p:nvPr userDrawn="1"/>
        </p:nvSpPr>
        <p:spPr bwMode="auto">
          <a:xfrm>
            <a:off x="592176" y="549275"/>
            <a:ext cx="5902257" cy="36619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1pPr>
            <a:lvl2pPr marL="742950" indent="-2857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2pPr>
            <a:lvl3pPr marL="11430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3pPr>
            <a:lvl4pPr marL="16002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4pPr>
            <a:lvl5pPr marL="20574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2000" dirty="0" smtClean="0">
                <a:cs typeface="+mn-cs"/>
              </a:rPr>
              <a:t>Phone Conference </a:t>
            </a:r>
            <a:r>
              <a:rPr lang="en-US" sz="2000" dirty="0" smtClean="0">
                <a:cs typeface="+mn-cs"/>
              </a:rPr>
              <a:t>17</a:t>
            </a:r>
            <a:r>
              <a:rPr lang="en-US" sz="2000" dirty="0">
                <a:cs typeface="+mn-cs"/>
              </a:rPr>
              <a:t>			</a:t>
            </a:r>
            <a:r>
              <a:rPr lang="en-US" sz="2000" dirty="0" smtClean="0">
                <a:cs typeface="+mn-cs"/>
              </a:rPr>
              <a:t>June</a:t>
            </a:r>
            <a:r>
              <a:rPr lang="en-US" sz="2000" baseline="0" dirty="0" smtClean="0">
                <a:cs typeface="+mn-cs"/>
              </a:rPr>
              <a:t> </a:t>
            </a:r>
            <a:r>
              <a:rPr lang="en-US" sz="2000" dirty="0" smtClean="0">
                <a:cs typeface="+mn-cs"/>
              </a:rPr>
              <a:t>17</a:t>
            </a:r>
            <a:r>
              <a:rPr lang="en-US" sz="2000" baseline="30000" dirty="0" smtClean="0">
                <a:cs typeface="+mn-cs"/>
              </a:rPr>
              <a:t>th</a:t>
            </a:r>
            <a:r>
              <a:rPr lang="en-US" sz="2000" dirty="0">
                <a:cs typeface="+mn-cs"/>
              </a:rPr>
              <a:t>, </a:t>
            </a:r>
            <a:r>
              <a:rPr lang="en-US" sz="2000" dirty="0" smtClean="0">
                <a:cs typeface="+mn-cs"/>
              </a:rPr>
              <a:t>2013 </a:t>
            </a:r>
            <a:endParaRPr lang="de-DE" sz="2000" dirty="0"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1.bin"/><Relationship Id="rId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1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260350"/>
            <a:ext cx="69834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0426" name="Text Box 10"/>
          <p:cNvSpPr txBox="1">
            <a:spLocks noChangeArrowheads="1"/>
          </p:cNvSpPr>
          <p:nvPr/>
        </p:nvSpPr>
        <p:spPr bwMode="auto">
          <a:xfrm>
            <a:off x="1643063" y="6500813"/>
            <a:ext cx="6526212" cy="19208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algn="l">
              <a:lnSpc>
                <a:spcPct val="9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lnSpc>
                <a:spcPct val="9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lnSpc>
                <a:spcPct val="9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lnSpc>
                <a:spcPct val="9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lnSpc>
                <a:spcPct val="9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400" b="0">
                <a:solidFill>
                  <a:srgbClr val="220060"/>
                </a:solidFill>
                <a:cs typeface="+mn-cs"/>
              </a:rPr>
              <a:t>Nano Scale Disruptive Silicon-Plasmonic Platform for Chip-to-Chip Interconnection</a:t>
            </a:r>
          </a:p>
        </p:txBody>
      </p:sp>
      <p:sp>
        <p:nvSpPr>
          <p:cNvPr id="60427" name="Text Box 11"/>
          <p:cNvSpPr txBox="1">
            <a:spLocks noChangeArrowheads="1"/>
          </p:cNvSpPr>
          <p:nvPr/>
        </p:nvSpPr>
        <p:spPr bwMode="auto">
          <a:xfrm>
            <a:off x="8429625" y="6500813"/>
            <a:ext cx="3540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 algn="l">
              <a:lnSpc>
                <a:spcPct val="9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lnSpc>
                <a:spcPct val="9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lnSpc>
                <a:spcPct val="9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lnSpc>
                <a:spcPct val="9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lnSpc>
                <a:spcPct val="9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defRPr/>
            </a:pPr>
            <a:fld id="{A1284804-CDE8-4848-8E1F-8CD6EFF8C757}" type="slidenum">
              <a:rPr lang="en-US" sz="1400" b="0">
                <a:solidFill>
                  <a:srgbClr val="220060"/>
                </a:solidFill>
                <a:cs typeface="+mn-cs"/>
              </a:rPr>
              <a:pPr eaLnBrk="0" hangingPunct="0">
                <a:lnSpc>
                  <a:spcPct val="100000"/>
                </a:lnSpc>
                <a:spcBef>
                  <a:spcPct val="0"/>
                </a:spcBef>
                <a:defRPr/>
              </a:pPr>
              <a:t>‹Nr.›</a:t>
            </a:fld>
            <a:endParaRPr lang="en-US" sz="1400" b="0">
              <a:solidFill>
                <a:srgbClr val="220060"/>
              </a:solidFill>
              <a:cs typeface="+mn-cs"/>
            </a:endParaRPr>
          </a:p>
        </p:txBody>
      </p:sp>
      <p:graphicFrame>
        <p:nvGraphicFramePr>
          <p:cNvPr id="60509" name="Object 93"/>
          <p:cNvGraphicFramePr>
            <a:graphicFrameLocks noChangeAspect="1"/>
          </p:cNvGraphicFramePr>
          <p:nvPr/>
        </p:nvGraphicFramePr>
        <p:xfrm>
          <a:off x="142875" y="5929313"/>
          <a:ext cx="1143000" cy="82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25" r:id="rId5" imgW="3895238" imgH="2809524" progId="MSPhotoEd.3">
                  <p:embed/>
                </p:oleObj>
              </mc:Choice>
              <mc:Fallback>
                <p:oleObj r:id="rId5" imgW="3895238" imgH="2809524" progId="MSPhotoEd.3">
                  <p:embed/>
                  <p:pic>
                    <p:nvPicPr>
                      <p:cNvPr id="0" name="Picture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" y="5929313"/>
                        <a:ext cx="1143000" cy="823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0514" name="Gerade Verbindung 10"/>
          <p:cNvCxnSpPr>
            <a:cxnSpLocks noChangeShapeType="1"/>
          </p:cNvCxnSpPr>
          <p:nvPr/>
        </p:nvCxnSpPr>
        <p:spPr bwMode="auto">
          <a:xfrm>
            <a:off x="1500188" y="6429375"/>
            <a:ext cx="7429500" cy="1588"/>
          </a:xfrm>
          <a:prstGeom prst="line">
            <a:avLst/>
          </a:prstGeom>
          <a:noFill/>
          <a:ln w="19050" algn="ctr">
            <a:solidFill>
              <a:srgbClr val="262FDA"/>
            </a:solidFill>
            <a:round/>
            <a:headEnd/>
            <a:tailEnd/>
          </a:ln>
        </p:spPr>
      </p:cxnSp>
      <p:pic>
        <p:nvPicPr>
          <p:cNvPr id="60515" name="Picture 4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64388" y="238125"/>
            <a:ext cx="1979612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0516" name="Gerade Verbindung 10"/>
          <p:cNvCxnSpPr>
            <a:cxnSpLocks noChangeShapeType="1"/>
          </p:cNvCxnSpPr>
          <p:nvPr/>
        </p:nvCxnSpPr>
        <p:spPr bwMode="auto">
          <a:xfrm>
            <a:off x="179388" y="812800"/>
            <a:ext cx="6985000" cy="0"/>
          </a:xfrm>
          <a:prstGeom prst="line">
            <a:avLst/>
          </a:prstGeom>
          <a:noFill/>
          <a:ln w="19050" algn="ctr">
            <a:solidFill>
              <a:srgbClr val="0000FF"/>
            </a:solidFill>
            <a:round/>
            <a:headEnd/>
            <a:tailEnd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Arial" charset="0"/>
        </a:defRPr>
      </a:lvl2pPr>
      <a:lvl3pPr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Arial" charset="0"/>
        </a:defRPr>
      </a:lvl3pPr>
      <a:lvl4pPr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Arial" charset="0"/>
        </a:defRPr>
      </a:lvl4pPr>
      <a:lvl5pPr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Arial" charset="0"/>
        </a:defRPr>
      </a:lvl5pPr>
      <a:lvl6pPr marL="457200"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Font typeface="Wingdings" pitchFamily="2" charset="2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Char char="–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Char char="•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Char char="–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Char char="»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Char char="»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Char char="»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Char char="»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Char char="»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15" name="Rectangle 8"/>
          <p:cNvSpPr>
            <a:spLocks noChangeArrowheads="1"/>
          </p:cNvSpPr>
          <p:nvPr/>
        </p:nvSpPr>
        <p:spPr bwMode="auto">
          <a:xfrm>
            <a:off x="107950" y="5637213"/>
            <a:ext cx="8928100" cy="12207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tabLst>
                <a:tab pos="269875" algn="l"/>
                <a:tab pos="358775" algn="l"/>
                <a:tab pos="719138" algn="l"/>
                <a:tab pos="1077913" algn="l"/>
                <a:tab pos="1436688" algn="l"/>
                <a:tab pos="1795463" algn="l"/>
                <a:tab pos="2155825" algn="l"/>
                <a:tab pos="2514600" algn="l"/>
                <a:tab pos="2873375" algn="l"/>
                <a:tab pos="3233738" algn="l"/>
                <a:tab pos="3584575" algn="l"/>
                <a:tab pos="6457950" algn="l"/>
              </a:tabLst>
            </a:pPr>
            <a:endParaRPr lang="de-DE" sz="2000" b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tabLst>
                <a:tab pos="269875" algn="l"/>
                <a:tab pos="358775" algn="l"/>
                <a:tab pos="719138" algn="l"/>
                <a:tab pos="1077913" algn="l"/>
                <a:tab pos="1436688" algn="l"/>
                <a:tab pos="1795463" algn="l"/>
                <a:tab pos="2155825" algn="l"/>
                <a:tab pos="2514600" algn="l"/>
                <a:tab pos="2873375" algn="l"/>
                <a:tab pos="3233738" algn="l"/>
                <a:tab pos="3584575" algn="l"/>
                <a:tab pos="6457950" algn="l"/>
              </a:tabLst>
            </a:pPr>
            <a:endParaRPr lang="de-DE" sz="2000" b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tabLst>
                <a:tab pos="269875" algn="l"/>
                <a:tab pos="358775" algn="l"/>
                <a:tab pos="719138" algn="l"/>
                <a:tab pos="1077913" algn="l"/>
                <a:tab pos="1436688" algn="l"/>
                <a:tab pos="1795463" algn="l"/>
                <a:tab pos="2155825" algn="l"/>
                <a:tab pos="2514600" algn="l"/>
                <a:tab pos="2873375" algn="l"/>
                <a:tab pos="3233738" algn="l"/>
                <a:tab pos="3584575" algn="l"/>
                <a:tab pos="6457950" algn="l"/>
              </a:tabLst>
            </a:pPr>
            <a:endParaRPr lang="de-DE" sz="2000" b="0">
              <a:solidFill>
                <a:schemeClr val="tx1"/>
              </a:solidFill>
            </a:endParaRPr>
          </a:p>
        </p:txBody>
      </p:sp>
      <p:sp>
        <p:nvSpPr>
          <p:cNvPr id="62516" name="Rectangle 4"/>
          <p:cNvSpPr>
            <a:spLocks noChangeArrowheads="1"/>
          </p:cNvSpPr>
          <p:nvPr/>
        </p:nvSpPr>
        <p:spPr bwMode="auto">
          <a:xfrm>
            <a:off x="5786438" y="0"/>
            <a:ext cx="3357562" cy="22145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tabLst>
                <a:tab pos="269875" algn="l"/>
                <a:tab pos="358775" algn="l"/>
                <a:tab pos="719138" algn="l"/>
                <a:tab pos="1077913" algn="l"/>
                <a:tab pos="1436688" algn="l"/>
                <a:tab pos="1795463" algn="l"/>
                <a:tab pos="2155825" algn="l"/>
                <a:tab pos="2514600" algn="l"/>
                <a:tab pos="2873375" algn="l"/>
                <a:tab pos="3233738" algn="l"/>
                <a:tab pos="3584575" algn="l"/>
                <a:tab pos="6457950" algn="l"/>
              </a:tabLst>
            </a:pPr>
            <a:endParaRPr lang="de-DE" sz="2000" b="0">
              <a:solidFill>
                <a:schemeClr val="tx1"/>
              </a:solidFill>
            </a:endParaRPr>
          </a:p>
        </p:txBody>
      </p:sp>
      <p:sp>
        <p:nvSpPr>
          <p:cNvPr id="62517" name="Text Box 10"/>
          <p:cNvSpPr txBox="1">
            <a:spLocks noChangeArrowheads="1"/>
          </p:cNvSpPr>
          <p:nvPr/>
        </p:nvSpPr>
        <p:spPr bwMode="auto">
          <a:xfrm>
            <a:off x="539750" y="4652963"/>
            <a:ext cx="81184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de-DE" sz="2000" b="0">
                <a:solidFill>
                  <a:schemeClr val="tx1"/>
                </a:solidFill>
              </a:rPr>
              <a:t>NAVOLCHI - Nano Scale Disruptive Silicon-Plasmonic Platform for Chip-to-Chip Interconnection </a:t>
            </a:r>
            <a:endParaRPr lang="en-US" sz="2000" b="0">
              <a:solidFill>
                <a:schemeClr val="tx1"/>
              </a:solidFill>
            </a:endParaRPr>
          </a:p>
        </p:txBody>
      </p:sp>
      <p:pic>
        <p:nvPicPr>
          <p:cNvPr id="62518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0238" y="2636838"/>
            <a:ext cx="5395912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519" name="Rectangle 8"/>
          <p:cNvSpPr>
            <a:spLocks noChangeArrowheads="1"/>
          </p:cNvSpPr>
          <p:nvPr/>
        </p:nvSpPr>
        <p:spPr bwMode="auto">
          <a:xfrm>
            <a:off x="107950" y="692150"/>
            <a:ext cx="575945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tabLst>
                <a:tab pos="269875" algn="l"/>
                <a:tab pos="358775" algn="l"/>
                <a:tab pos="719138" algn="l"/>
                <a:tab pos="1077913" algn="l"/>
                <a:tab pos="1436688" algn="l"/>
                <a:tab pos="1795463" algn="l"/>
                <a:tab pos="2155825" algn="l"/>
                <a:tab pos="2514600" algn="l"/>
                <a:tab pos="2873375" algn="l"/>
                <a:tab pos="3233738" algn="l"/>
                <a:tab pos="3584575" algn="l"/>
                <a:tab pos="6457950" algn="l"/>
              </a:tabLst>
            </a:pPr>
            <a:endParaRPr lang="de-DE" sz="2000" b="0">
              <a:solidFill>
                <a:schemeClr val="tx1"/>
              </a:solidFill>
            </a:endParaRPr>
          </a:p>
        </p:txBody>
      </p:sp>
      <p:graphicFrame>
        <p:nvGraphicFramePr>
          <p:cNvPr id="62514" name="Object 50"/>
          <p:cNvGraphicFramePr>
            <a:graphicFrameLocks noChangeAspect="1"/>
          </p:cNvGraphicFramePr>
          <p:nvPr/>
        </p:nvGraphicFramePr>
        <p:xfrm>
          <a:off x="3784600" y="692150"/>
          <a:ext cx="1627188" cy="1173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30" r:id="rId5" imgW="3895238" imgH="2809524" progId="MSPhotoEd.3">
                  <p:embed/>
                </p:oleObj>
              </mc:Choice>
              <mc:Fallback>
                <p:oleObj r:id="rId5" imgW="3895238" imgH="2809524" progId="MSPhotoEd.3">
                  <p:embed/>
                  <p:pic>
                    <p:nvPicPr>
                      <p:cNvPr id="0" name="Picture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4600" y="692150"/>
                        <a:ext cx="1627188" cy="1173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66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solidFill>
                  <a:srgbClr val="002060"/>
                </a:solidFill>
              </a:rPr>
              <a:t>Brussels preparation</a:t>
            </a:r>
          </a:p>
        </p:txBody>
      </p:sp>
      <p:sp>
        <p:nvSpPr>
          <p:cNvPr id="681987" name="Rectangle 7"/>
          <p:cNvSpPr>
            <a:spLocks noChangeArrowheads="1"/>
          </p:cNvSpPr>
          <p:nvPr/>
        </p:nvSpPr>
        <p:spPr bwMode="auto">
          <a:xfrm>
            <a:off x="539750" y="1025525"/>
            <a:ext cx="5256386" cy="2462213"/>
          </a:xfrm>
          <a:prstGeom prst="rect">
            <a:avLst/>
          </a:prstGeom>
          <a:solidFill>
            <a:srgbClr val="FBEEAD"/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 marL="176213" indent="-176213" eaLnBrk="0" hangingPunct="0">
              <a:lnSpc>
                <a:spcPct val="150000"/>
              </a:lnSpc>
              <a:defRPr/>
            </a:pPr>
            <a:r>
              <a:rPr lang="de-DE" sz="2000" dirty="0">
                <a:cs typeface="+mn-cs"/>
              </a:rPr>
              <a:t>Next (additional) </a:t>
            </a:r>
            <a:r>
              <a:rPr lang="de-DE" sz="2000" dirty="0" err="1">
                <a:cs typeface="+mn-cs"/>
              </a:rPr>
              <a:t>phone</a:t>
            </a:r>
            <a:r>
              <a:rPr lang="de-DE" sz="2000" dirty="0">
                <a:cs typeface="+mn-cs"/>
              </a:rPr>
              <a:t> </a:t>
            </a:r>
            <a:r>
              <a:rPr lang="de-DE" sz="2000" dirty="0" err="1">
                <a:cs typeface="+mn-cs"/>
              </a:rPr>
              <a:t>conferences</a:t>
            </a:r>
            <a:r>
              <a:rPr lang="de-DE" sz="2000" dirty="0">
                <a:cs typeface="+mn-cs"/>
              </a:rPr>
              <a:t>:</a:t>
            </a:r>
          </a:p>
          <a:p>
            <a:pPr marL="342900" indent="-342900" eaLnBrk="0" hangingPunct="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de-DE" sz="2000" dirty="0" smtClean="0">
                <a:cs typeface="+mn-cs"/>
              </a:rPr>
              <a:t>June 24</a:t>
            </a:r>
            <a:r>
              <a:rPr lang="de-DE" sz="2000" baseline="30000" dirty="0" smtClean="0">
                <a:cs typeface="+mn-cs"/>
              </a:rPr>
              <a:t>th </a:t>
            </a:r>
            <a:r>
              <a:rPr lang="de-DE" sz="2000" dirty="0" smtClean="0">
                <a:cs typeface="+mn-cs"/>
              </a:rPr>
              <a:t>?</a:t>
            </a:r>
          </a:p>
          <a:p>
            <a:pPr marL="342900" indent="-342900" eaLnBrk="0" hangingPunct="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de-DE" sz="2000" dirty="0" err="1" smtClean="0">
                <a:cs typeface="+mn-cs"/>
              </a:rPr>
              <a:t>July</a:t>
            </a:r>
            <a:r>
              <a:rPr lang="de-DE" sz="2000" dirty="0" smtClean="0">
                <a:cs typeface="+mn-cs"/>
              </a:rPr>
              <a:t> </a:t>
            </a:r>
            <a:r>
              <a:rPr lang="de-DE" sz="2000" dirty="0">
                <a:cs typeface="+mn-cs"/>
              </a:rPr>
              <a:t>1</a:t>
            </a:r>
            <a:r>
              <a:rPr lang="de-DE" sz="2000" baseline="30000" dirty="0">
                <a:cs typeface="+mn-cs"/>
              </a:rPr>
              <a:t>st</a:t>
            </a:r>
          </a:p>
          <a:p>
            <a:pPr eaLnBrk="0" hangingPunct="0">
              <a:lnSpc>
                <a:spcPct val="150000"/>
              </a:lnSpc>
              <a:defRPr/>
            </a:pPr>
            <a:endParaRPr lang="de-DE" sz="2000" baseline="30000" dirty="0" smtClean="0">
              <a:cs typeface="+mn-cs"/>
            </a:endParaRPr>
          </a:p>
          <a:p>
            <a:pPr eaLnBrk="0" hangingPunct="0">
              <a:lnSpc>
                <a:spcPct val="150000"/>
              </a:lnSpc>
              <a:defRPr/>
            </a:pPr>
            <a:r>
              <a:rPr lang="de-DE" sz="2000" dirty="0" err="1" smtClean="0">
                <a:cs typeface="+mn-cs"/>
              </a:rPr>
              <a:t>Pre</a:t>
            </a:r>
            <a:r>
              <a:rPr lang="de-DE" sz="2000" dirty="0" smtClean="0">
                <a:cs typeface="+mn-cs"/>
              </a:rPr>
              <a:t>-meeting</a:t>
            </a:r>
            <a:r>
              <a:rPr lang="de-DE" sz="2000" dirty="0" smtClean="0">
                <a:cs typeface="+mn-cs"/>
              </a:rPr>
              <a:t> </a:t>
            </a:r>
            <a:r>
              <a:rPr lang="de-DE" sz="2000" dirty="0" err="1" smtClean="0">
                <a:cs typeface="+mn-cs"/>
              </a:rPr>
              <a:t>July</a:t>
            </a:r>
            <a:r>
              <a:rPr lang="de-DE" sz="2000" dirty="0" smtClean="0">
                <a:cs typeface="+mn-cs"/>
              </a:rPr>
              <a:t> 9</a:t>
            </a:r>
            <a:r>
              <a:rPr lang="de-DE" sz="2000" baseline="30000" dirty="0" smtClean="0">
                <a:cs typeface="+mn-cs"/>
              </a:rPr>
              <a:t>th</a:t>
            </a:r>
            <a:r>
              <a:rPr lang="de-DE" sz="2000" dirty="0" smtClean="0">
                <a:cs typeface="+mn-cs"/>
              </a:rPr>
              <a:t> 1:30 </a:t>
            </a:r>
            <a:r>
              <a:rPr lang="de-DE" sz="2000" dirty="0" err="1" smtClean="0">
                <a:cs typeface="+mn-cs"/>
              </a:rPr>
              <a:t>pm</a:t>
            </a:r>
            <a:r>
              <a:rPr lang="de-DE" sz="2000" dirty="0" smtClean="0">
                <a:cs typeface="+mn-cs"/>
              </a:rPr>
              <a:t> in </a:t>
            </a:r>
            <a:r>
              <a:rPr lang="de-DE" sz="2000" dirty="0" err="1" smtClean="0">
                <a:cs typeface="+mn-cs"/>
              </a:rPr>
              <a:t>Brussels</a:t>
            </a:r>
            <a:endParaRPr lang="de-DE" sz="2000" dirty="0">
              <a:cs typeface="+mn-cs"/>
            </a:endParaRPr>
          </a:p>
          <a:p>
            <a:pPr marL="342900" indent="-342900" eaLnBrk="0" hangingPunct="0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de-DE" sz="2000" baseline="30000" dirty="0">
              <a:cs typeface="+mn-cs"/>
            </a:endParaRPr>
          </a:p>
        </p:txBody>
      </p:sp>
      <p:pic>
        <p:nvPicPr>
          <p:cNvPr id="75366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9886" y="1058402"/>
            <a:ext cx="29337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366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48350" y="3789363"/>
            <a:ext cx="287655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3670" name="Ellipse 1"/>
          <p:cNvSpPr>
            <a:spLocks noChangeArrowheads="1"/>
          </p:cNvSpPr>
          <p:nvPr/>
        </p:nvSpPr>
        <p:spPr bwMode="auto">
          <a:xfrm>
            <a:off x="6939075" y="4738800"/>
            <a:ext cx="376238" cy="360363"/>
          </a:xfrm>
          <a:prstGeom prst="ellips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tabLst>
                <a:tab pos="269875" algn="l"/>
                <a:tab pos="358775" algn="l"/>
                <a:tab pos="719138" algn="l"/>
                <a:tab pos="1077913" algn="l"/>
                <a:tab pos="1436688" algn="l"/>
                <a:tab pos="1795463" algn="l"/>
                <a:tab pos="2155825" algn="l"/>
                <a:tab pos="2514600" algn="l"/>
                <a:tab pos="2873375" algn="l"/>
                <a:tab pos="3233738" algn="l"/>
                <a:tab pos="3584575" algn="l"/>
                <a:tab pos="6457950" algn="l"/>
              </a:tabLst>
            </a:pPr>
            <a:endParaRPr lang="de-DE" sz="2000" b="0">
              <a:solidFill>
                <a:schemeClr val="tx1"/>
              </a:solidFill>
            </a:endParaRPr>
          </a:p>
        </p:txBody>
      </p:sp>
      <p:sp>
        <p:nvSpPr>
          <p:cNvPr id="753673" name="Ellipse 9"/>
          <p:cNvSpPr>
            <a:spLocks noChangeArrowheads="1"/>
          </p:cNvSpPr>
          <p:nvPr/>
        </p:nvSpPr>
        <p:spPr bwMode="auto">
          <a:xfrm>
            <a:off x="6325951" y="2996952"/>
            <a:ext cx="377825" cy="360362"/>
          </a:xfrm>
          <a:prstGeom prst="ellipse">
            <a:avLst/>
          </a:prstGeom>
          <a:noFill/>
          <a:ln w="38100" algn="ctr">
            <a:solidFill>
              <a:srgbClr val="FFC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tabLst>
                <a:tab pos="269875" algn="l"/>
                <a:tab pos="358775" algn="l"/>
                <a:tab pos="719138" algn="l"/>
                <a:tab pos="1077913" algn="l"/>
                <a:tab pos="1436688" algn="l"/>
                <a:tab pos="1795463" algn="l"/>
                <a:tab pos="2155825" algn="l"/>
                <a:tab pos="2514600" algn="l"/>
                <a:tab pos="2873375" algn="l"/>
                <a:tab pos="3233738" algn="l"/>
                <a:tab pos="3584575" algn="l"/>
                <a:tab pos="6457950" algn="l"/>
              </a:tabLst>
            </a:pPr>
            <a:endParaRPr lang="de-DE" sz="2000" b="0">
              <a:solidFill>
                <a:schemeClr val="tx1"/>
              </a:solidFill>
            </a:endParaRPr>
          </a:p>
        </p:txBody>
      </p:sp>
      <p:sp>
        <p:nvSpPr>
          <p:cNvPr id="753674" name="Ellipse 10"/>
          <p:cNvSpPr>
            <a:spLocks noChangeArrowheads="1"/>
          </p:cNvSpPr>
          <p:nvPr/>
        </p:nvSpPr>
        <p:spPr bwMode="auto">
          <a:xfrm>
            <a:off x="6300788" y="4383088"/>
            <a:ext cx="377825" cy="360362"/>
          </a:xfrm>
          <a:prstGeom prst="ellipse">
            <a:avLst/>
          </a:prstGeom>
          <a:noFill/>
          <a:ln w="38100" algn="ctr">
            <a:solidFill>
              <a:srgbClr val="FFC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tabLst>
                <a:tab pos="269875" algn="l"/>
                <a:tab pos="358775" algn="l"/>
                <a:tab pos="719138" algn="l"/>
                <a:tab pos="1077913" algn="l"/>
                <a:tab pos="1436688" algn="l"/>
                <a:tab pos="1795463" algn="l"/>
                <a:tab pos="2155825" algn="l"/>
                <a:tab pos="2514600" algn="l"/>
                <a:tab pos="2873375" algn="l"/>
                <a:tab pos="3233738" algn="l"/>
                <a:tab pos="3584575" algn="l"/>
                <a:tab pos="6457950" algn="l"/>
              </a:tabLst>
            </a:pPr>
            <a:endParaRPr lang="de-DE" sz="2000" b="0">
              <a:solidFill>
                <a:schemeClr val="tx1"/>
              </a:solidFill>
            </a:endParaRPr>
          </a:p>
        </p:txBody>
      </p:sp>
      <p:sp>
        <p:nvSpPr>
          <p:cNvPr id="12" name="Ellipse 1"/>
          <p:cNvSpPr>
            <a:spLocks noChangeArrowheads="1"/>
          </p:cNvSpPr>
          <p:nvPr/>
        </p:nvSpPr>
        <p:spPr bwMode="auto">
          <a:xfrm>
            <a:off x="6620437" y="4736250"/>
            <a:ext cx="376238" cy="360363"/>
          </a:xfrm>
          <a:prstGeom prst="ellips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tabLst>
                <a:tab pos="269875" algn="l"/>
                <a:tab pos="358775" algn="l"/>
                <a:tab pos="719138" algn="l"/>
                <a:tab pos="1077913" algn="l"/>
                <a:tab pos="1436688" algn="l"/>
                <a:tab pos="1795463" algn="l"/>
                <a:tab pos="2155825" algn="l"/>
                <a:tab pos="2514600" algn="l"/>
                <a:tab pos="2873375" algn="l"/>
                <a:tab pos="3233738" algn="l"/>
                <a:tab pos="3584575" algn="l"/>
                <a:tab pos="6457950" algn="l"/>
              </a:tabLst>
            </a:pPr>
            <a:endParaRPr lang="de-DE" sz="2000" b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just"/>
            <a:r>
              <a:rPr lang="en-US" sz="3200" dirty="0" smtClean="0">
                <a:solidFill>
                  <a:srgbClr val="002060"/>
                </a:solidFill>
              </a:rPr>
              <a:t>Preparation Meeting July, 9th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1268760"/>
            <a:ext cx="367240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 smtClean="0"/>
              <a:t>Where</a:t>
            </a:r>
            <a:r>
              <a:rPr lang="de-DE" sz="2400" dirty="0" smtClean="0"/>
              <a:t>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/>
              <a:t>Helmholtz Association of German Research </a:t>
            </a:r>
            <a:r>
              <a:rPr lang="en-US" sz="1600" dirty="0" err="1"/>
              <a:t>Centres</a:t>
            </a:r>
            <a:r>
              <a:rPr lang="en-US" sz="1600" dirty="0"/>
              <a:t> </a:t>
            </a:r>
            <a:r>
              <a:rPr lang="en-US" sz="1600" dirty="0" err="1" smtClean="0"/>
              <a:t>e.V</a:t>
            </a:r>
            <a:r>
              <a:rPr lang="en-US" sz="1600" dirty="0" smtClean="0"/>
              <a:t>. </a:t>
            </a:r>
            <a:r>
              <a:rPr lang="fr-BE" sz="1600" dirty="0" smtClean="0"/>
              <a:t>Brussels Office, Rue du </a:t>
            </a:r>
            <a:r>
              <a:rPr lang="fr-BE" sz="1600" dirty="0"/>
              <a:t>Trône </a:t>
            </a:r>
            <a:r>
              <a:rPr lang="fr-BE" sz="1600" dirty="0" smtClean="0"/>
              <a:t>98</a:t>
            </a:r>
            <a:r>
              <a:rPr lang="en-US" sz="1600" dirty="0"/>
              <a:t> </a:t>
            </a:r>
            <a:r>
              <a:rPr lang="de-DE" sz="1600" dirty="0" smtClean="0"/>
              <a:t>1050 </a:t>
            </a:r>
            <a:r>
              <a:rPr lang="de-DE" sz="1600" dirty="0" err="1" smtClean="0"/>
              <a:t>Brussels</a:t>
            </a:r>
            <a:r>
              <a:rPr lang="de-DE" sz="1600" dirty="0" smtClean="0"/>
              <a:t>, BELGIUM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sz="1600" dirty="0" smtClean="0"/>
              <a:t>~15 min. </a:t>
            </a:r>
            <a:r>
              <a:rPr lang="de-DE" sz="1600" dirty="0" err="1" smtClean="0"/>
              <a:t>from</a:t>
            </a:r>
            <a:r>
              <a:rPr lang="de-DE" sz="1600" dirty="0" smtClean="0"/>
              <a:t> </a:t>
            </a:r>
            <a:r>
              <a:rPr lang="de-DE" sz="1600" dirty="0" err="1" smtClean="0"/>
              <a:t>train</a:t>
            </a:r>
            <a:r>
              <a:rPr lang="de-DE" sz="1600" dirty="0" smtClean="0"/>
              <a:t> </a:t>
            </a:r>
            <a:r>
              <a:rPr lang="de-DE" sz="1600" dirty="0" err="1" smtClean="0"/>
              <a:t>station</a:t>
            </a:r>
            <a:r>
              <a:rPr lang="de-DE" sz="1600" dirty="0" smtClean="0"/>
              <a:t> Midi via Metro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sz="1600" dirty="0" smtClean="0"/>
              <a:t>~1h </a:t>
            </a:r>
            <a:r>
              <a:rPr lang="de-DE" sz="1600" dirty="0" err="1" smtClean="0"/>
              <a:t>from</a:t>
            </a:r>
            <a:r>
              <a:rPr lang="de-DE" sz="1600" dirty="0" smtClean="0"/>
              <a:t> </a:t>
            </a:r>
            <a:r>
              <a:rPr lang="de-DE" sz="1600" dirty="0" err="1" smtClean="0"/>
              <a:t>Brussels</a:t>
            </a:r>
            <a:r>
              <a:rPr lang="de-DE" sz="1600" dirty="0" smtClean="0"/>
              <a:t> </a:t>
            </a:r>
            <a:r>
              <a:rPr lang="de-DE" sz="1600" dirty="0" err="1" smtClean="0"/>
              <a:t>airport</a:t>
            </a:r>
            <a:r>
              <a:rPr lang="de-DE" sz="1600" dirty="0" smtClean="0"/>
              <a:t> via </a:t>
            </a:r>
            <a:r>
              <a:rPr lang="de-DE" sz="1600" dirty="0" err="1" smtClean="0"/>
              <a:t>bus</a:t>
            </a:r>
            <a:r>
              <a:rPr lang="de-DE" sz="1600" dirty="0" smtClean="0"/>
              <a:t> </a:t>
            </a:r>
            <a:r>
              <a:rPr lang="de-DE" sz="1600" dirty="0" err="1" smtClean="0"/>
              <a:t>or</a:t>
            </a:r>
            <a:r>
              <a:rPr lang="de-DE" sz="1600" dirty="0" smtClean="0"/>
              <a:t> </a:t>
            </a:r>
            <a:r>
              <a:rPr lang="de-DE" sz="1600" dirty="0" err="1" smtClean="0"/>
              <a:t>train</a:t>
            </a:r>
            <a:endParaRPr lang="de-DE" sz="16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073890"/>
            <a:ext cx="4633432" cy="26324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7544" y="3789040"/>
            <a:ext cx="36724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 smtClean="0"/>
              <a:t>When</a:t>
            </a:r>
            <a:r>
              <a:rPr lang="de-DE" sz="2400" dirty="0" smtClean="0"/>
              <a:t>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sz="1600" dirty="0" smtClean="0"/>
              <a:t>1.30pm – 5.30pm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sz="1600" dirty="0" smtClean="0"/>
              <a:t>Office </a:t>
            </a:r>
            <a:r>
              <a:rPr lang="de-DE" sz="1600" dirty="0" err="1" smtClean="0"/>
              <a:t>closes</a:t>
            </a:r>
            <a:r>
              <a:rPr lang="de-DE" sz="1600" dirty="0" smtClean="0"/>
              <a:t> after 5.30, </a:t>
            </a:r>
            <a:r>
              <a:rPr lang="de-DE" sz="1600" dirty="0" err="1" smtClean="0"/>
              <a:t>no</a:t>
            </a:r>
            <a:r>
              <a:rPr lang="de-DE" sz="1600" dirty="0" smtClean="0"/>
              <a:t> </a:t>
            </a:r>
            <a:r>
              <a:rPr lang="de-DE" sz="1600" dirty="0" err="1" smtClean="0"/>
              <a:t>extension</a:t>
            </a:r>
            <a:r>
              <a:rPr lang="de-DE" sz="1600" dirty="0" smtClean="0"/>
              <a:t> </a:t>
            </a:r>
            <a:r>
              <a:rPr lang="de-DE" sz="1600" dirty="0" err="1" smtClean="0"/>
              <a:t>possible</a:t>
            </a:r>
            <a:r>
              <a:rPr lang="de-DE" sz="1600" dirty="0" smtClean="0"/>
              <a:t>. </a:t>
            </a:r>
            <a:r>
              <a:rPr lang="de-DE" sz="1600" dirty="0" err="1" smtClean="0"/>
              <a:t>Please</a:t>
            </a:r>
            <a:r>
              <a:rPr lang="de-DE" sz="1600" dirty="0" smtClean="0"/>
              <a:t> </a:t>
            </a:r>
            <a:r>
              <a:rPr lang="de-DE" sz="1600" dirty="0" err="1" smtClean="0"/>
              <a:t>be</a:t>
            </a:r>
            <a:r>
              <a:rPr lang="de-DE" sz="1600" dirty="0" smtClean="0"/>
              <a:t> on time</a:t>
            </a:r>
          </a:p>
        </p:txBody>
      </p:sp>
    </p:spTree>
    <p:extLst>
      <p:ext uri="{BB962C8B-B14F-4D97-AF65-F5344CB8AC3E}">
        <p14:creationId xmlns:p14="http://schemas.microsoft.com/office/powerpoint/2010/main" val="20496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2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solidFill>
                  <a:srgbClr val="002060"/>
                </a:solidFill>
              </a:rPr>
              <a:t>Preparation to Brussels</a:t>
            </a:r>
          </a:p>
        </p:txBody>
      </p:sp>
      <p:sp>
        <p:nvSpPr>
          <p:cNvPr id="681987" name="Rectangle 7"/>
          <p:cNvSpPr>
            <a:spLocks noChangeArrowheads="1"/>
          </p:cNvSpPr>
          <p:nvPr/>
        </p:nvSpPr>
        <p:spPr bwMode="auto">
          <a:xfrm>
            <a:off x="1042988" y="1052513"/>
            <a:ext cx="7058025" cy="498633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/>
          <a:p>
            <a:pPr marL="176213" indent="-176213" eaLnBrk="0" hangingPunct="0">
              <a:lnSpc>
                <a:spcPct val="150000"/>
              </a:lnSpc>
              <a:defRPr/>
            </a:pPr>
            <a:r>
              <a:rPr lang="de-DE" sz="2400" dirty="0" err="1">
                <a:cs typeface="+mn-cs"/>
              </a:rPr>
              <a:t>Important</a:t>
            </a:r>
            <a:r>
              <a:rPr lang="de-DE" sz="2400" dirty="0">
                <a:cs typeface="+mn-cs"/>
              </a:rPr>
              <a:t> </a:t>
            </a:r>
            <a:r>
              <a:rPr lang="de-DE" sz="2400" dirty="0" err="1">
                <a:cs typeface="+mn-cs"/>
              </a:rPr>
              <a:t>topics</a:t>
            </a:r>
            <a:r>
              <a:rPr lang="de-DE" sz="2400" dirty="0">
                <a:cs typeface="+mn-cs"/>
              </a:rPr>
              <a:t> </a:t>
            </a:r>
            <a:r>
              <a:rPr lang="de-DE" sz="2400" dirty="0" err="1">
                <a:cs typeface="+mn-cs"/>
              </a:rPr>
              <a:t>to</a:t>
            </a:r>
            <a:r>
              <a:rPr lang="de-DE" sz="2400" dirty="0">
                <a:cs typeface="+mn-cs"/>
              </a:rPr>
              <a:t> </a:t>
            </a:r>
            <a:r>
              <a:rPr lang="de-DE" sz="2400" dirty="0" err="1">
                <a:cs typeface="+mn-cs"/>
              </a:rPr>
              <a:t>prepare</a:t>
            </a:r>
            <a:r>
              <a:rPr lang="de-DE" sz="2400" dirty="0">
                <a:cs typeface="+mn-cs"/>
              </a:rPr>
              <a:t>:</a:t>
            </a:r>
          </a:p>
          <a:p>
            <a:pPr marL="176213" indent="-176213" eaLnBrk="0" hangingPunct="0">
              <a:lnSpc>
                <a:spcPct val="150000"/>
              </a:lnSpc>
              <a:defRPr/>
            </a:pPr>
            <a:endParaRPr lang="de-DE" sz="2400" dirty="0">
              <a:cs typeface="+mn-cs"/>
            </a:endParaRPr>
          </a:p>
          <a:p>
            <a:pPr marL="342900" indent="-342900" eaLnBrk="0" hangingPunct="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de-DE" sz="2400" dirty="0">
                <a:cs typeface="+mn-cs"/>
              </a:rPr>
              <a:t>18 </a:t>
            </a:r>
            <a:r>
              <a:rPr lang="de-DE" sz="2400" dirty="0" err="1">
                <a:cs typeface="+mn-cs"/>
              </a:rPr>
              <a:t>month</a:t>
            </a:r>
            <a:r>
              <a:rPr lang="de-DE" sz="2400" dirty="0">
                <a:cs typeface="+mn-cs"/>
              </a:rPr>
              <a:t> </a:t>
            </a:r>
            <a:r>
              <a:rPr lang="de-DE" sz="2400" dirty="0" err="1">
                <a:cs typeface="+mn-cs"/>
              </a:rPr>
              <a:t>periodic</a:t>
            </a:r>
            <a:r>
              <a:rPr lang="de-DE" sz="2400" dirty="0">
                <a:cs typeface="+mn-cs"/>
              </a:rPr>
              <a:t> </a:t>
            </a:r>
            <a:r>
              <a:rPr lang="de-DE" sz="2400" dirty="0" err="1">
                <a:cs typeface="+mn-cs"/>
              </a:rPr>
              <a:t>report</a:t>
            </a:r>
            <a:endParaRPr lang="de-DE" sz="2400" dirty="0">
              <a:cs typeface="+mn-cs"/>
            </a:endParaRPr>
          </a:p>
          <a:p>
            <a:pPr marL="342900" indent="-342900" eaLnBrk="0" hangingPunct="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de-DE" sz="2400" dirty="0" err="1">
                <a:cs typeface="+mn-cs"/>
              </a:rPr>
              <a:t>Brussels</a:t>
            </a:r>
            <a:r>
              <a:rPr lang="de-DE" sz="2400" dirty="0">
                <a:cs typeface="+mn-cs"/>
              </a:rPr>
              <a:t> </a:t>
            </a:r>
            <a:r>
              <a:rPr lang="de-DE" sz="2400" dirty="0" err="1">
                <a:cs typeface="+mn-cs"/>
              </a:rPr>
              <a:t>presentation</a:t>
            </a:r>
            <a:endParaRPr lang="de-DE" sz="2400" dirty="0">
              <a:cs typeface="+mn-cs"/>
            </a:endParaRPr>
          </a:p>
          <a:p>
            <a:pPr marL="800100" lvl="1" indent="-342900" eaLnBrk="0" hangingPunct="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de-DE" sz="2400" dirty="0">
                <a:cs typeface="+mn-cs"/>
              </a:rPr>
              <a:t>Work </a:t>
            </a:r>
            <a:r>
              <a:rPr lang="de-DE" sz="2400" dirty="0" err="1">
                <a:cs typeface="+mn-cs"/>
              </a:rPr>
              <a:t>progress</a:t>
            </a:r>
            <a:endParaRPr lang="de-DE" sz="2400" dirty="0">
              <a:cs typeface="+mn-cs"/>
            </a:endParaRPr>
          </a:p>
          <a:p>
            <a:pPr marL="800100" lvl="1" indent="-342900" eaLnBrk="0" hangingPunct="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de-DE" sz="2400" dirty="0" err="1">
                <a:solidFill>
                  <a:srgbClr val="FF0000"/>
                </a:solidFill>
                <a:cs typeface="+mn-cs"/>
              </a:rPr>
              <a:t>Reaction</a:t>
            </a:r>
            <a:r>
              <a:rPr lang="de-DE" sz="2400" dirty="0">
                <a:solidFill>
                  <a:srgbClr val="FF0000"/>
                </a:solidFill>
                <a:cs typeface="+mn-cs"/>
              </a:rPr>
              <a:t> on </a:t>
            </a:r>
            <a:r>
              <a:rPr lang="de-DE" sz="2400" dirty="0" err="1">
                <a:solidFill>
                  <a:srgbClr val="FF0000"/>
                </a:solidFill>
                <a:cs typeface="+mn-cs"/>
              </a:rPr>
              <a:t>reviewers</a:t>
            </a:r>
            <a:r>
              <a:rPr lang="de-DE" sz="2400" dirty="0">
                <a:solidFill>
                  <a:srgbClr val="FF0000"/>
                </a:solidFill>
                <a:cs typeface="+mn-cs"/>
              </a:rPr>
              <a:t> </a:t>
            </a:r>
            <a:r>
              <a:rPr lang="de-DE" sz="2400" dirty="0" err="1">
                <a:solidFill>
                  <a:srgbClr val="FF0000"/>
                </a:solidFill>
                <a:cs typeface="+mn-cs"/>
              </a:rPr>
              <a:t>recommendations</a:t>
            </a:r>
            <a:endParaRPr lang="de-DE" sz="2400" dirty="0">
              <a:solidFill>
                <a:srgbClr val="FF0000"/>
              </a:solidFill>
              <a:cs typeface="+mn-cs"/>
            </a:endParaRPr>
          </a:p>
          <a:p>
            <a:pPr marL="342900" indent="-342900" eaLnBrk="0" hangingPunct="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de-DE" sz="2400" dirty="0">
                <a:cs typeface="+mn-cs"/>
              </a:rPr>
              <a:t>Separate </a:t>
            </a:r>
            <a:r>
              <a:rPr lang="de-DE" sz="2400" dirty="0" err="1">
                <a:cs typeface="+mn-cs"/>
              </a:rPr>
              <a:t>documents</a:t>
            </a:r>
            <a:r>
              <a:rPr lang="de-DE" sz="2400" dirty="0">
                <a:cs typeface="+mn-cs"/>
              </a:rPr>
              <a:t> </a:t>
            </a:r>
            <a:r>
              <a:rPr lang="de-DE" sz="2400" dirty="0" err="1">
                <a:cs typeface="+mn-cs"/>
              </a:rPr>
              <a:t>with</a:t>
            </a:r>
            <a:r>
              <a:rPr lang="de-DE" sz="2400" dirty="0">
                <a:cs typeface="+mn-cs"/>
              </a:rPr>
              <a:t> </a:t>
            </a:r>
            <a:r>
              <a:rPr lang="de-DE" sz="2400" dirty="0" err="1">
                <a:cs typeface="+mn-cs"/>
              </a:rPr>
              <a:t>reactions</a:t>
            </a:r>
            <a:r>
              <a:rPr lang="de-DE" sz="2400" dirty="0">
                <a:cs typeface="+mn-cs"/>
              </a:rPr>
              <a:t> on </a:t>
            </a:r>
            <a:r>
              <a:rPr lang="de-DE" sz="2400" dirty="0" err="1">
                <a:cs typeface="+mn-cs"/>
              </a:rPr>
              <a:t>reviewers</a:t>
            </a:r>
            <a:r>
              <a:rPr lang="de-DE" sz="2400" dirty="0">
                <a:cs typeface="+mn-cs"/>
              </a:rPr>
              <a:t> </a:t>
            </a:r>
            <a:r>
              <a:rPr lang="de-DE" sz="2400" dirty="0" err="1">
                <a:cs typeface="+mn-cs"/>
              </a:rPr>
              <a:t>comments</a:t>
            </a:r>
            <a:endParaRPr lang="de-DE" sz="2400" dirty="0">
              <a:cs typeface="+mn-cs"/>
            </a:endParaRPr>
          </a:p>
          <a:p>
            <a:pPr marL="342900" indent="-342900" eaLnBrk="0" hangingPunct="0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de-DE" sz="24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691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9569" name="Gruppieren 40"/>
          <p:cNvGrpSpPr>
            <a:grpSpLocks/>
          </p:cNvGrpSpPr>
          <p:nvPr/>
        </p:nvGrpSpPr>
        <p:grpSpPr bwMode="auto">
          <a:xfrm>
            <a:off x="117475" y="866775"/>
            <a:ext cx="8755063" cy="5329238"/>
            <a:chOff x="117136" y="1052736"/>
            <a:chExt cx="8756173" cy="5328592"/>
          </a:xfrm>
        </p:grpSpPr>
        <p:pic>
          <p:nvPicPr>
            <p:cNvPr id="749573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63688" y="1052736"/>
              <a:ext cx="7109621" cy="3294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49574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882067" y="4350008"/>
              <a:ext cx="6944281" cy="2031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49575" name="Rechteck 2"/>
            <p:cNvSpPr>
              <a:spLocks noChangeArrowheads="1"/>
            </p:cNvSpPr>
            <p:nvPr/>
          </p:nvSpPr>
          <p:spPr bwMode="auto">
            <a:xfrm>
              <a:off x="4456784" y="1059936"/>
              <a:ext cx="1584176" cy="216024"/>
            </a:xfrm>
            <a:prstGeom prst="rect">
              <a:avLst/>
            </a:prstGeom>
            <a:solidFill>
              <a:srgbClr val="FFFF00">
                <a:alpha val="34117"/>
              </a:srgbClr>
            </a:solidFill>
            <a:ln w="19050" algn="ctr">
              <a:solidFill>
                <a:schemeClr val="accent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  <a:tabLst>
                  <a:tab pos="269875" algn="l"/>
                  <a:tab pos="358775" algn="l"/>
                  <a:tab pos="719138" algn="l"/>
                  <a:tab pos="1077913" algn="l"/>
                  <a:tab pos="1436688" algn="l"/>
                  <a:tab pos="1795463" algn="l"/>
                  <a:tab pos="2155825" algn="l"/>
                  <a:tab pos="2514600" algn="l"/>
                  <a:tab pos="2873375" algn="l"/>
                  <a:tab pos="3233738" algn="l"/>
                  <a:tab pos="3584575" algn="l"/>
                  <a:tab pos="6457950" algn="l"/>
                </a:tabLst>
              </a:pPr>
              <a:endParaRPr lang="de-DE" sz="2000" b="0">
                <a:solidFill>
                  <a:schemeClr val="tx1"/>
                </a:solidFill>
              </a:endParaRPr>
            </a:p>
          </p:txBody>
        </p:sp>
        <p:sp>
          <p:nvSpPr>
            <p:cNvPr id="749576" name="Rechteck 6"/>
            <p:cNvSpPr>
              <a:spLocks noChangeArrowheads="1"/>
            </p:cNvSpPr>
            <p:nvPr/>
          </p:nvSpPr>
          <p:spPr bwMode="auto">
            <a:xfrm>
              <a:off x="6689032" y="2017640"/>
              <a:ext cx="1872208" cy="216024"/>
            </a:xfrm>
            <a:prstGeom prst="rect">
              <a:avLst/>
            </a:prstGeom>
            <a:solidFill>
              <a:srgbClr val="FFFF00">
                <a:alpha val="34117"/>
              </a:srgbClr>
            </a:solidFill>
            <a:ln w="19050" algn="ctr">
              <a:solidFill>
                <a:schemeClr val="accent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  <a:tabLst>
                  <a:tab pos="269875" algn="l"/>
                  <a:tab pos="358775" algn="l"/>
                  <a:tab pos="719138" algn="l"/>
                  <a:tab pos="1077913" algn="l"/>
                  <a:tab pos="1436688" algn="l"/>
                  <a:tab pos="1795463" algn="l"/>
                  <a:tab pos="2155825" algn="l"/>
                  <a:tab pos="2514600" algn="l"/>
                  <a:tab pos="2873375" algn="l"/>
                  <a:tab pos="3233738" algn="l"/>
                  <a:tab pos="3584575" algn="l"/>
                  <a:tab pos="6457950" algn="l"/>
                </a:tabLst>
              </a:pPr>
              <a:endParaRPr lang="de-DE" sz="2000" b="0">
                <a:solidFill>
                  <a:schemeClr val="tx1"/>
                </a:solidFill>
              </a:endParaRPr>
            </a:p>
          </p:txBody>
        </p:sp>
        <p:sp>
          <p:nvSpPr>
            <p:cNvPr id="749577" name="Rechteck 7"/>
            <p:cNvSpPr>
              <a:spLocks noChangeArrowheads="1"/>
            </p:cNvSpPr>
            <p:nvPr/>
          </p:nvSpPr>
          <p:spPr bwMode="auto">
            <a:xfrm>
              <a:off x="4720798" y="2860136"/>
              <a:ext cx="1192965" cy="216024"/>
            </a:xfrm>
            <a:prstGeom prst="rect">
              <a:avLst/>
            </a:prstGeom>
            <a:solidFill>
              <a:srgbClr val="FFFF00">
                <a:alpha val="34117"/>
              </a:srgbClr>
            </a:solidFill>
            <a:ln w="19050" algn="ctr">
              <a:solidFill>
                <a:schemeClr val="accent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  <a:tabLst>
                  <a:tab pos="269875" algn="l"/>
                  <a:tab pos="358775" algn="l"/>
                  <a:tab pos="719138" algn="l"/>
                  <a:tab pos="1077913" algn="l"/>
                  <a:tab pos="1436688" algn="l"/>
                  <a:tab pos="1795463" algn="l"/>
                  <a:tab pos="2155825" algn="l"/>
                  <a:tab pos="2514600" algn="l"/>
                  <a:tab pos="2873375" algn="l"/>
                  <a:tab pos="3233738" algn="l"/>
                  <a:tab pos="3584575" algn="l"/>
                  <a:tab pos="6457950" algn="l"/>
                </a:tabLst>
              </a:pPr>
              <a:endParaRPr lang="de-DE" sz="2000" b="0">
                <a:solidFill>
                  <a:schemeClr val="tx1"/>
                </a:solidFill>
              </a:endParaRPr>
            </a:p>
          </p:txBody>
        </p:sp>
        <p:sp>
          <p:nvSpPr>
            <p:cNvPr id="749578" name="Rechteck 8"/>
            <p:cNvSpPr>
              <a:spLocks noChangeArrowheads="1"/>
            </p:cNvSpPr>
            <p:nvPr/>
          </p:nvSpPr>
          <p:spPr bwMode="auto">
            <a:xfrm>
              <a:off x="3623119" y="3054560"/>
              <a:ext cx="985922" cy="216024"/>
            </a:xfrm>
            <a:prstGeom prst="rect">
              <a:avLst/>
            </a:prstGeom>
            <a:solidFill>
              <a:srgbClr val="FFFF00">
                <a:alpha val="34117"/>
              </a:srgbClr>
            </a:solidFill>
            <a:ln w="19050" algn="ctr">
              <a:solidFill>
                <a:schemeClr val="accent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  <a:tabLst>
                  <a:tab pos="269875" algn="l"/>
                  <a:tab pos="358775" algn="l"/>
                  <a:tab pos="719138" algn="l"/>
                  <a:tab pos="1077913" algn="l"/>
                  <a:tab pos="1436688" algn="l"/>
                  <a:tab pos="1795463" algn="l"/>
                  <a:tab pos="2155825" algn="l"/>
                  <a:tab pos="2514600" algn="l"/>
                  <a:tab pos="2873375" algn="l"/>
                  <a:tab pos="3233738" algn="l"/>
                  <a:tab pos="3584575" algn="l"/>
                  <a:tab pos="6457950" algn="l"/>
                </a:tabLst>
              </a:pPr>
              <a:endParaRPr lang="de-DE" sz="2000" b="0">
                <a:solidFill>
                  <a:schemeClr val="tx1"/>
                </a:solidFill>
              </a:endParaRPr>
            </a:p>
          </p:txBody>
        </p:sp>
        <p:sp>
          <p:nvSpPr>
            <p:cNvPr id="749579" name="Rechteck 9"/>
            <p:cNvSpPr>
              <a:spLocks noChangeArrowheads="1"/>
            </p:cNvSpPr>
            <p:nvPr/>
          </p:nvSpPr>
          <p:spPr bwMode="auto">
            <a:xfrm>
              <a:off x="5977593" y="3314972"/>
              <a:ext cx="1394078" cy="216024"/>
            </a:xfrm>
            <a:prstGeom prst="rect">
              <a:avLst/>
            </a:prstGeom>
            <a:solidFill>
              <a:srgbClr val="FFFF00">
                <a:alpha val="34117"/>
              </a:srgbClr>
            </a:solidFill>
            <a:ln w="19050" algn="ctr">
              <a:solidFill>
                <a:schemeClr val="accent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  <a:tabLst>
                  <a:tab pos="269875" algn="l"/>
                  <a:tab pos="358775" algn="l"/>
                  <a:tab pos="719138" algn="l"/>
                  <a:tab pos="1077913" algn="l"/>
                  <a:tab pos="1436688" algn="l"/>
                  <a:tab pos="1795463" algn="l"/>
                  <a:tab pos="2155825" algn="l"/>
                  <a:tab pos="2514600" algn="l"/>
                  <a:tab pos="2873375" algn="l"/>
                  <a:tab pos="3233738" algn="l"/>
                  <a:tab pos="3584575" algn="l"/>
                  <a:tab pos="6457950" algn="l"/>
                </a:tabLst>
              </a:pPr>
              <a:endParaRPr lang="de-DE" sz="2000" b="0">
                <a:solidFill>
                  <a:schemeClr val="tx1"/>
                </a:solidFill>
              </a:endParaRPr>
            </a:p>
          </p:txBody>
        </p:sp>
        <p:sp>
          <p:nvSpPr>
            <p:cNvPr id="749580" name="Rechteck 10"/>
            <p:cNvSpPr>
              <a:spLocks noChangeArrowheads="1"/>
            </p:cNvSpPr>
            <p:nvPr/>
          </p:nvSpPr>
          <p:spPr bwMode="auto">
            <a:xfrm>
              <a:off x="3996360" y="4350008"/>
              <a:ext cx="2735879" cy="216024"/>
            </a:xfrm>
            <a:prstGeom prst="rect">
              <a:avLst/>
            </a:prstGeom>
            <a:solidFill>
              <a:srgbClr val="FFFF00">
                <a:alpha val="34117"/>
              </a:srgbClr>
            </a:solidFill>
            <a:ln w="19050" algn="ctr">
              <a:solidFill>
                <a:schemeClr val="accent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  <a:tabLst>
                  <a:tab pos="269875" algn="l"/>
                  <a:tab pos="358775" algn="l"/>
                  <a:tab pos="719138" algn="l"/>
                  <a:tab pos="1077913" algn="l"/>
                  <a:tab pos="1436688" algn="l"/>
                  <a:tab pos="1795463" algn="l"/>
                  <a:tab pos="2155825" algn="l"/>
                  <a:tab pos="2514600" algn="l"/>
                  <a:tab pos="2873375" algn="l"/>
                  <a:tab pos="3233738" algn="l"/>
                  <a:tab pos="3584575" algn="l"/>
                  <a:tab pos="6457950" algn="l"/>
                </a:tabLst>
              </a:pPr>
              <a:endParaRPr lang="de-DE" sz="2000" b="0">
                <a:solidFill>
                  <a:schemeClr val="tx1"/>
                </a:solidFill>
              </a:endParaRPr>
            </a:p>
          </p:txBody>
        </p:sp>
        <p:sp>
          <p:nvSpPr>
            <p:cNvPr id="749581" name="Rechteck 11"/>
            <p:cNvSpPr>
              <a:spLocks noChangeArrowheads="1"/>
            </p:cNvSpPr>
            <p:nvPr/>
          </p:nvSpPr>
          <p:spPr bwMode="auto">
            <a:xfrm>
              <a:off x="3419872" y="5188076"/>
              <a:ext cx="5141368" cy="216024"/>
            </a:xfrm>
            <a:prstGeom prst="rect">
              <a:avLst/>
            </a:prstGeom>
            <a:solidFill>
              <a:srgbClr val="FFFF00">
                <a:alpha val="34117"/>
              </a:srgbClr>
            </a:solidFill>
            <a:ln w="19050" algn="ctr">
              <a:solidFill>
                <a:schemeClr val="accent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  <a:tabLst>
                  <a:tab pos="269875" algn="l"/>
                  <a:tab pos="358775" algn="l"/>
                  <a:tab pos="719138" algn="l"/>
                  <a:tab pos="1077913" algn="l"/>
                  <a:tab pos="1436688" algn="l"/>
                  <a:tab pos="1795463" algn="l"/>
                  <a:tab pos="2155825" algn="l"/>
                  <a:tab pos="2514600" algn="l"/>
                  <a:tab pos="2873375" algn="l"/>
                  <a:tab pos="3233738" algn="l"/>
                  <a:tab pos="3584575" algn="l"/>
                  <a:tab pos="6457950" algn="l"/>
                </a:tabLst>
              </a:pPr>
              <a:endParaRPr lang="de-DE" sz="2000" b="0">
                <a:solidFill>
                  <a:schemeClr val="tx1"/>
                </a:solidFill>
              </a:endParaRPr>
            </a:p>
          </p:txBody>
        </p:sp>
        <p:sp>
          <p:nvSpPr>
            <p:cNvPr id="749582" name="Textfeld 3"/>
            <p:cNvSpPr txBox="1">
              <a:spLocks noChangeArrowheads="1"/>
            </p:cNvSpPr>
            <p:nvPr/>
          </p:nvSpPr>
          <p:spPr bwMode="auto">
            <a:xfrm>
              <a:off x="467544" y="2017640"/>
              <a:ext cx="763351" cy="52322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2800">
                  <a:solidFill>
                    <a:srgbClr val="002060"/>
                  </a:solidFill>
                </a:rPr>
                <a:t>AIT</a:t>
              </a:r>
            </a:p>
          </p:txBody>
        </p:sp>
        <p:sp>
          <p:nvSpPr>
            <p:cNvPr id="749583" name="Textfeld 13"/>
            <p:cNvSpPr txBox="1">
              <a:spLocks noChangeArrowheads="1"/>
            </p:cNvSpPr>
            <p:nvPr/>
          </p:nvSpPr>
          <p:spPr bwMode="auto">
            <a:xfrm>
              <a:off x="211424" y="2730197"/>
              <a:ext cx="1441420" cy="52322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2800">
                  <a:solidFill>
                    <a:srgbClr val="002060"/>
                  </a:solidFill>
                </a:rPr>
                <a:t>AIT/KIT</a:t>
              </a:r>
            </a:p>
          </p:txBody>
        </p:sp>
        <p:sp>
          <p:nvSpPr>
            <p:cNvPr id="749584" name="Textfeld 14"/>
            <p:cNvSpPr txBox="1">
              <a:spLocks noChangeArrowheads="1"/>
            </p:cNvSpPr>
            <p:nvPr/>
          </p:nvSpPr>
          <p:spPr bwMode="auto">
            <a:xfrm>
              <a:off x="239896" y="3573016"/>
              <a:ext cx="1321196" cy="52322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2800">
                  <a:solidFill>
                    <a:srgbClr val="002060"/>
                  </a:solidFill>
                </a:rPr>
                <a:t>AIT/ST</a:t>
              </a:r>
            </a:p>
          </p:txBody>
        </p:sp>
        <p:sp>
          <p:nvSpPr>
            <p:cNvPr id="749585" name="Textfeld 15"/>
            <p:cNvSpPr txBox="1">
              <a:spLocks noChangeArrowheads="1"/>
            </p:cNvSpPr>
            <p:nvPr/>
          </p:nvSpPr>
          <p:spPr bwMode="auto">
            <a:xfrm>
              <a:off x="691010" y="4458020"/>
              <a:ext cx="763351" cy="52322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2800">
                  <a:solidFill>
                    <a:srgbClr val="002060"/>
                  </a:solidFill>
                </a:rPr>
                <a:t>AIT</a:t>
              </a:r>
            </a:p>
          </p:txBody>
        </p:sp>
        <p:sp>
          <p:nvSpPr>
            <p:cNvPr id="749586" name="Textfeld 16"/>
            <p:cNvSpPr txBox="1">
              <a:spLocks noChangeArrowheads="1"/>
            </p:cNvSpPr>
            <p:nvPr/>
          </p:nvSpPr>
          <p:spPr bwMode="auto">
            <a:xfrm>
              <a:off x="117136" y="5404100"/>
              <a:ext cx="1911101" cy="461665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2400">
                  <a:solidFill>
                    <a:srgbClr val="002060"/>
                  </a:solidFill>
                </a:rPr>
                <a:t>IMEC/UVEG</a:t>
              </a:r>
            </a:p>
          </p:txBody>
        </p:sp>
        <p:cxnSp>
          <p:nvCxnSpPr>
            <p:cNvPr id="749587" name="Gerade Verbindung mit Pfeil 5"/>
            <p:cNvCxnSpPr>
              <a:cxnSpLocks noChangeShapeType="1"/>
              <a:endCxn id="749588" idx="2"/>
            </p:cNvCxnSpPr>
            <p:nvPr/>
          </p:nvCxnSpPr>
          <p:spPr bwMode="auto">
            <a:xfrm flipV="1">
              <a:off x="1281232" y="2125652"/>
              <a:ext cx="698480" cy="153598"/>
            </a:xfrm>
            <a:prstGeom prst="straightConnector1">
              <a:avLst/>
            </a:prstGeom>
            <a:noFill/>
            <a:ln w="12700" algn="ctr">
              <a:solidFill>
                <a:srgbClr val="C00000"/>
              </a:solidFill>
              <a:round/>
              <a:headEnd type="oval" w="med" len="med"/>
              <a:tailEnd/>
            </a:ln>
          </p:spPr>
        </p:cxnSp>
        <p:sp>
          <p:nvSpPr>
            <p:cNvPr id="749588" name="Ellipse 12"/>
            <p:cNvSpPr>
              <a:spLocks noChangeArrowheads="1"/>
            </p:cNvSpPr>
            <p:nvPr/>
          </p:nvSpPr>
          <p:spPr bwMode="auto">
            <a:xfrm>
              <a:off x="1979712" y="2017640"/>
              <a:ext cx="288032" cy="216024"/>
            </a:xfrm>
            <a:prstGeom prst="ellipse">
              <a:avLst/>
            </a:prstGeom>
            <a:noFill/>
            <a:ln w="12700" algn="ctr">
              <a:solidFill>
                <a:srgbClr val="C000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  <a:tabLst>
                  <a:tab pos="269875" algn="l"/>
                  <a:tab pos="358775" algn="l"/>
                  <a:tab pos="719138" algn="l"/>
                  <a:tab pos="1077913" algn="l"/>
                  <a:tab pos="1436688" algn="l"/>
                  <a:tab pos="1795463" algn="l"/>
                  <a:tab pos="2155825" algn="l"/>
                  <a:tab pos="2514600" algn="l"/>
                  <a:tab pos="2873375" algn="l"/>
                  <a:tab pos="3233738" algn="l"/>
                  <a:tab pos="3584575" algn="l"/>
                  <a:tab pos="6457950" algn="l"/>
                </a:tabLst>
              </a:pPr>
              <a:endParaRPr lang="de-DE" sz="2000" b="0">
                <a:solidFill>
                  <a:schemeClr val="tx1"/>
                </a:solidFill>
              </a:endParaRPr>
            </a:p>
          </p:txBody>
        </p:sp>
        <p:sp>
          <p:nvSpPr>
            <p:cNvPr id="749589" name="Ellipse 20"/>
            <p:cNvSpPr>
              <a:spLocks noChangeArrowheads="1"/>
            </p:cNvSpPr>
            <p:nvPr/>
          </p:nvSpPr>
          <p:spPr bwMode="auto">
            <a:xfrm>
              <a:off x="1965064" y="2860136"/>
              <a:ext cx="288032" cy="216024"/>
            </a:xfrm>
            <a:prstGeom prst="ellipse">
              <a:avLst/>
            </a:prstGeom>
            <a:noFill/>
            <a:ln w="12700" algn="ctr">
              <a:solidFill>
                <a:srgbClr val="C000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  <a:tabLst>
                  <a:tab pos="269875" algn="l"/>
                  <a:tab pos="358775" algn="l"/>
                  <a:tab pos="719138" algn="l"/>
                  <a:tab pos="1077913" algn="l"/>
                  <a:tab pos="1436688" algn="l"/>
                  <a:tab pos="1795463" algn="l"/>
                  <a:tab pos="2155825" algn="l"/>
                  <a:tab pos="2514600" algn="l"/>
                  <a:tab pos="2873375" algn="l"/>
                  <a:tab pos="3233738" algn="l"/>
                  <a:tab pos="3584575" algn="l"/>
                  <a:tab pos="6457950" algn="l"/>
                </a:tabLst>
              </a:pPr>
              <a:endParaRPr lang="de-DE" sz="2000" b="0">
                <a:solidFill>
                  <a:schemeClr val="tx1"/>
                </a:solidFill>
              </a:endParaRPr>
            </a:p>
          </p:txBody>
        </p:sp>
        <p:sp>
          <p:nvSpPr>
            <p:cNvPr id="749590" name="Ellipse 21"/>
            <p:cNvSpPr>
              <a:spLocks noChangeArrowheads="1"/>
            </p:cNvSpPr>
            <p:nvPr/>
          </p:nvSpPr>
          <p:spPr bwMode="auto">
            <a:xfrm>
              <a:off x="1964800" y="3314972"/>
              <a:ext cx="288032" cy="216024"/>
            </a:xfrm>
            <a:prstGeom prst="ellipse">
              <a:avLst/>
            </a:prstGeom>
            <a:noFill/>
            <a:ln w="12700" algn="ctr">
              <a:solidFill>
                <a:srgbClr val="C000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  <a:tabLst>
                  <a:tab pos="269875" algn="l"/>
                  <a:tab pos="358775" algn="l"/>
                  <a:tab pos="719138" algn="l"/>
                  <a:tab pos="1077913" algn="l"/>
                  <a:tab pos="1436688" algn="l"/>
                  <a:tab pos="1795463" algn="l"/>
                  <a:tab pos="2155825" algn="l"/>
                  <a:tab pos="2514600" algn="l"/>
                  <a:tab pos="2873375" algn="l"/>
                  <a:tab pos="3233738" algn="l"/>
                  <a:tab pos="3584575" algn="l"/>
                  <a:tab pos="6457950" algn="l"/>
                </a:tabLst>
              </a:pPr>
              <a:endParaRPr lang="de-DE" sz="2000" b="0">
                <a:solidFill>
                  <a:schemeClr val="tx1"/>
                </a:solidFill>
              </a:endParaRPr>
            </a:p>
          </p:txBody>
        </p:sp>
        <p:sp>
          <p:nvSpPr>
            <p:cNvPr id="749591" name="Ellipse 22"/>
            <p:cNvSpPr>
              <a:spLocks noChangeArrowheads="1"/>
            </p:cNvSpPr>
            <p:nvPr/>
          </p:nvSpPr>
          <p:spPr bwMode="auto">
            <a:xfrm>
              <a:off x="1988096" y="4350008"/>
              <a:ext cx="288032" cy="216024"/>
            </a:xfrm>
            <a:prstGeom prst="ellipse">
              <a:avLst/>
            </a:prstGeom>
            <a:noFill/>
            <a:ln w="12700" algn="ctr">
              <a:solidFill>
                <a:srgbClr val="C000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  <a:tabLst>
                  <a:tab pos="269875" algn="l"/>
                  <a:tab pos="358775" algn="l"/>
                  <a:tab pos="719138" algn="l"/>
                  <a:tab pos="1077913" algn="l"/>
                  <a:tab pos="1436688" algn="l"/>
                  <a:tab pos="1795463" algn="l"/>
                  <a:tab pos="2155825" algn="l"/>
                  <a:tab pos="2514600" algn="l"/>
                  <a:tab pos="2873375" algn="l"/>
                  <a:tab pos="3233738" algn="l"/>
                  <a:tab pos="3584575" algn="l"/>
                  <a:tab pos="6457950" algn="l"/>
                </a:tabLst>
              </a:pPr>
              <a:endParaRPr lang="de-DE" sz="2000" b="0">
                <a:solidFill>
                  <a:schemeClr val="tx1"/>
                </a:solidFill>
              </a:endParaRPr>
            </a:p>
          </p:txBody>
        </p:sp>
        <p:sp>
          <p:nvSpPr>
            <p:cNvPr id="749592" name="Ellipse 23"/>
            <p:cNvSpPr>
              <a:spLocks noChangeArrowheads="1"/>
            </p:cNvSpPr>
            <p:nvPr/>
          </p:nvSpPr>
          <p:spPr bwMode="auto">
            <a:xfrm>
              <a:off x="1979712" y="5188076"/>
              <a:ext cx="288032" cy="216024"/>
            </a:xfrm>
            <a:prstGeom prst="ellipse">
              <a:avLst/>
            </a:prstGeom>
            <a:noFill/>
            <a:ln w="12700" algn="ctr">
              <a:solidFill>
                <a:srgbClr val="C000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  <a:tabLst>
                  <a:tab pos="269875" algn="l"/>
                  <a:tab pos="358775" algn="l"/>
                  <a:tab pos="719138" algn="l"/>
                  <a:tab pos="1077913" algn="l"/>
                  <a:tab pos="1436688" algn="l"/>
                  <a:tab pos="1795463" algn="l"/>
                  <a:tab pos="2155825" algn="l"/>
                  <a:tab pos="2514600" algn="l"/>
                  <a:tab pos="2873375" algn="l"/>
                  <a:tab pos="3233738" algn="l"/>
                  <a:tab pos="3584575" algn="l"/>
                  <a:tab pos="6457950" algn="l"/>
                </a:tabLst>
              </a:pPr>
              <a:endParaRPr lang="de-DE" sz="2000" b="0">
                <a:solidFill>
                  <a:schemeClr val="tx1"/>
                </a:solidFill>
              </a:endParaRPr>
            </a:p>
          </p:txBody>
        </p:sp>
        <p:cxnSp>
          <p:nvCxnSpPr>
            <p:cNvPr id="749593" name="Gerade Verbindung mit Pfeil 25"/>
            <p:cNvCxnSpPr>
              <a:cxnSpLocks noChangeShapeType="1"/>
              <a:endCxn id="749589" idx="3"/>
            </p:cNvCxnSpPr>
            <p:nvPr/>
          </p:nvCxnSpPr>
          <p:spPr bwMode="auto">
            <a:xfrm flipV="1">
              <a:off x="1707797" y="3044524"/>
              <a:ext cx="299448" cy="72532"/>
            </a:xfrm>
            <a:prstGeom prst="straightConnector1">
              <a:avLst/>
            </a:prstGeom>
            <a:noFill/>
            <a:ln w="12700" algn="ctr">
              <a:solidFill>
                <a:srgbClr val="C00000"/>
              </a:solidFill>
              <a:round/>
              <a:headEnd type="oval" w="med" len="med"/>
              <a:tailEnd/>
            </a:ln>
          </p:spPr>
        </p:cxnSp>
        <p:cxnSp>
          <p:nvCxnSpPr>
            <p:cNvPr id="749594" name="Gerade Verbindung mit Pfeil 27"/>
            <p:cNvCxnSpPr>
              <a:cxnSpLocks noChangeShapeType="1"/>
              <a:endCxn id="749590" idx="2"/>
            </p:cNvCxnSpPr>
            <p:nvPr/>
          </p:nvCxnSpPr>
          <p:spPr bwMode="auto">
            <a:xfrm flipV="1">
              <a:off x="1159259" y="3422984"/>
              <a:ext cx="805541" cy="108012"/>
            </a:xfrm>
            <a:prstGeom prst="straightConnector1">
              <a:avLst/>
            </a:prstGeom>
            <a:noFill/>
            <a:ln w="12700" algn="ctr">
              <a:solidFill>
                <a:srgbClr val="C00000"/>
              </a:solidFill>
              <a:round/>
              <a:headEnd type="oval" w="med" len="med"/>
              <a:tailEnd/>
            </a:ln>
          </p:spPr>
        </p:cxnSp>
        <p:cxnSp>
          <p:nvCxnSpPr>
            <p:cNvPr id="749595" name="Gerade Verbindung mit Pfeil 29"/>
            <p:cNvCxnSpPr>
              <a:cxnSpLocks noChangeShapeType="1"/>
              <a:endCxn id="749591" idx="3"/>
            </p:cNvCxnSpPr>
            <p:nvPr/>
          </p:nvCxnSpPr>
          <p:spPr bwMode="auto">
            <a:xfrm flipV="1">
              <a:off x="1511629" y="4534396"/>
              <a:ext cx="518648" cy="262756"/>
            </a:xfrm>
            <a:prstGeom prst="straightConnector1">
              <a:avLst/>
            </a:prstGeom>
            <a:noFill/>
            <a:ln w="12700" algn="ctr">
              <a:solidFill>
                <a:srgbClr val="C00000"/>
              </a:solidFill>
              <a:round/>
              <a:headEnd type="oval" w="med" len="med"/>
              <a:tailEnd/>
            </a:ln>
          </p:spPr>
        </p:cxnSp>
        <p:cxnSp>
          <p:nvCxnSpPr>
            <p:cNvPr id="749596" name="Gerade Verbindung mit Pfeil 34"/>
            <p:cNvCxnSpPr>
              <a:cxnSpLocks noChangeShapeType="1"/>
              <a:endCxn id="749592" idx="2"/>
            </p:cNvCxnSpPr>
            <p:nvPr/>
          </p:nvCxnSpPr>
          <p:spPr bwMode="auto">
            <a:xfrm flipV="1">
              <a:off x="1446152" y="5296088"/>
              <a:ext cx="533560" cy="55180"/>
            </a:xfrm>
            <a:prstGeom prst="straightConnector1">
              <a:avLst/>
            </a:prstGeom>
            <a:noFill/>
            <a:ln w="12700" algn="ctr">
              <a:solidFill>
                <a:srgbClr val="C00000"/>
              </a:solidFill>
              <a:round/>
              <a:headEnd type="oval" w="med" len="med"/>
              <a:tailEnd/>
            </a:ln>
          </p:spPr>
        </p:cxnSp>
        <p:sp>
          <p:nvSpPr>
            <p:cNvPr id="749597" name="Rechteck 39"/>
            <p:cNvSpPr>
              <a:spLocks noChangeArrowheads="1"/>
            </p:cNvSpPr>
            <p:nvPr/>
          </p:nvSpPr>
          <p:spPr bwMode="auto">
            <a:xfrm>
              <a:off x="2007245" y="1412776"/>
              <a:ext cx="6741219" cy="504056"/>
            </a:xfrm>
            <a:prstGeom prst="rect">
              <a:avLst/>
            </a:prstGeom>
            <a:solidFill>
              <a:schemeClr val="bg1"/>
            </a:solidFill>
            <a:ln w="12700" algn="ctr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  <a:tabLst>
                  <a:tab pos="269875" algn="l"/>
                  <a:tab pos="358775" algn="l"/>
                  <a:tab pos="719138" algn="l"/>
                  <a:tab pos="1077913" algn="l"/>
                  <a:tab pos="1436688" algn="l"/>
                  <a:tab pos="1795463" algn="l"/>
                  <a:tab pos="2155825" algn="l"/>
                  <a:tab pos="2514600" algn="l"/>
                  <a:tab pos="2873375" algn="l"/>
                  <a:tab pos="3233738" algn="l"/>
                  <a:tab pos="3584575" algn="l"/>
                  <a:tab pos="6457950" algn="l"/>
                </a:tabLst>
              </a:pPr>
              <a:endParaRPr lang="de-DE" sz="2000" b="0">
                <a:solidFill>
                  <a:schemeClr val="tx1"/>
                </a:solidFill>
              </a:endParaRPr>
            </a:p>
          </p:txBody>
        </p:sp>
      </p:grpSp>
      <p:sp>
        <p:nvSpPr>
          <p:cNvPr id="74957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solidFill>
                  <a:srgbClr val="002060"/>
                </a:solidFill>
              </a:rPr>
              <a:t>Reviewers Comments: Responsibilities</a:t>
            </a:r>
          </a:p>
        </p:txBody>
      </p:sp>
      <p:sp>
        <p:nvSpPr>
          <p:cNvPr id="749571" name="Rechteck 41"/>
          <p:cNvSpPr>
            <a:spLocks noChangeArrowheads="1"/>
          </p:cNvSpPr>
          <p:nvPr/>
        </p:nvSpPr>
        <p:spPr bwMode="auto">
          <a:xfrm>
            <a:off x="1760538" y="866775"/>
            <a:ext cx="4467225" cy="360363"/>
          </a:xfrm>
          <a:prstGeom prst="rect">
            <a:avLst/>
          </a:prstGeom>
          <a:solidFill>
            <a:schemeClr val="bg1"/>
          </a:solidFill>
          <a:ln w="12700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tabLst>
                <a:tab pos="269875" algn="l"/>
                <a:tab pos="358775" algn="l"/>
                <a:tab pos="719138" algn="l"/>
                <a:tab pos="1077913" algn="l"/>
                <a:tab pos="1436688" algn="l"/>
                <a:tab pos="1795463" algn="l"/>
                <a:tab pos="2155825" algn="l"/>
                <a:tab pos="2514600" algn="l"/>
                <a:tab pos="2873375" algn="l"/>
                <a:tab pos="3233738" algn="l"/>
                <a:tab pos="3584575" algn="l"/>
                <a:tab pos="6457950" algn="l"/>
              </a:tabLst>
            </a:pPr>
            <a:endParaRPr lang="de-DE" sz="2000" b="0">
              <a:solidFill>
                <a:schemeClr val="tx1"/>
              </a:solidFill>
            </a:endParaRPr>
          </a:p>
        </p:txBody>
      </p:sp>
      <p:sp>
        <p:nvSpPr>
          <p:cNvPr id="749572" name="Textfeld 37"/>
          <p:cNvSpPr txBox="1">
            <a:spLocks noChangeArrowheads="1"/>
          </p:cNvSpPr>
          <p:nvPr/>
        </p:nvSpPr>
        <p:spPr bwMode="auto">
          <a:xfrm>
            <a:off x="1930400" y="1084263"/>
            <a:ext cx="5554663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/>
              <a:t>Recommendations concerning </a:t>
            </a:r>
            <a:r>
              <a:rPr lang="de-DE" sz="1600">
                <a:solidFill>
                  <a:srgbClr val="FF0000"/>
                </a:solidFill>
              </a:rPr>
              <a:t>the period under review</a:t>
            </a:r>
          </a:p>
        </p:txBody>
      </p:sp>
    </p:spTree>
    <p:extLst>
      <p:ext uri="{BB962C8B-B14F-4D97-AF65-F5344CB8AC3E}">
        <p14:creationId xmlns:p14="http://schemas.microsoft.com/office/powerpoint/2010/main" val="85811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161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2275" y="1700213"/>
            <a:ext cx="70993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161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solidFill>
                  <a:srgbClr val="002060"/>
                </a:solidFill>
              </a:rPr>
              <a:t>Reviewers Comments: Responsibilities</a:t>
            </a:r>
          </a:p>
        </p:txBody>
      </p:sp>
      <p:sp>
        <p:nvSpPr>
          <p:cNvPr id="751619" name="Textfeld 1"/>
          <p:cNvSpPr txBox="1">
            <a:spLocks noChangeArrowheads="1"/>
          </p:cNvSpPr>
          <p:nvPr/>
        </p:nvSpPr>
        <p:spPr bwMode="auto">
          <a:xfrm>
            <a:off x="1763713" y="1196975"/>
            <a:ext cx="43576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/>
              <a:t>Recommendations concerning </a:t>
            </a:r>
            <a:r>
              <a:rPr lang="de-DE" sz="1600">
                <a:solidFill>
                  <a:srgbClr val="FF0000"/>
                </a:solidFill>
              </a:rPr>
              <a:t>future work</a:t>
            </a:r>
          </a:p>
        </p:txBody>
      </p:sp>
      <p:sp>
        <p:nvSpPr>
          <p:cNvPr id="751620" name="Textfeld 4"/>
          <p:cNvSpPr txBox="1">
            <a:spLocks noChangeArrowheads="1"/>
          </p:cNvSpPr>
          <p:nvPr/>
        </p:nvSpPr>
        <p:spPr bwMode="auto">
          <a:xfrm>
            <a:off x="250825" y="1755775"/>
            <a:ext cx="903288" cy="523875"/>
          </a:xfrm>
          <a:prstGeom prst="rect">
            <a:avLst/>
          </a:prstGeom>
          <a:solidFill>
            <a:srgbClr val="FFFF00"/>
          </a:solid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800">
                <a:solidFill>
                  <a:srgbClr val="002060"/>
                </a:solidFill>
              </a:rPr>
              <a:t>J. L.</a:t>
            </a:r>
          </a:p>
        </p:txBody>
      </p:sp>
      <p:cxnSp>
        <p:nvCxnSpPr>
          <p:cNvPr id="751621" name="Gerade Verbindung mit Pfeil 5"/>
          <p:cNvCxnSpPr>
            <a:cxnSpLocks noChangeShapeType="1"/>
            <a:endCxn id="751622" idx="2"/>
          </p:cNvCxnSpPr>
          <p:nvPr/>
        </p:nvCxnSpPr>
        <p:spPr bwMode="auto">
          <a:xfrm flipV="1">
            <a:off x="1187450" y="1863725"/>
            <a:ext cx="560388" cy="153988"/>
          </a:xfrm>
          <a:prstGeom prst="straightConnector1">
            <a:avLst/>
          </a:prstGeom>
          <a:noFill/>
          <a:ln w="12700" algn="ctr">
            <a:solidFill>
              <a:srgbClr val="C00000"/>
            </a:solidFill>
            <a:round/>
            <a:headEnd type="oval" w="med" len="med"/>
            <a:tailEnd/>
          </a:ln>
        </p:spPr>
      </p:cxnSp>
      <p:sp>
        <p:nvSpPr>
          <p:cNvPr id="751622" name="Ellipse 6"/>
          <p:cNvSpPr>
            <a:spLocks noChangeArrowheads="1"/>
          </p:cNvSpPr>
          <p:nvPr/>
        </p:nvSpPr>
        <p:spPr bwMode="auto">
          <a:xfrm>
            <a:off x="1747838" y="1755775"/>
            <a:ext cx="261937" cy="215900"/>
          </a:xfrm>
          <a:prstGeom prst="ellipse">
            <a:avLst/>
          </a:prstGeom>
          <a:noFill/>
          <a:ln w="12700" algn="ctr">
            <a:solidFill>
              <a:srgbClr val="C0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tabLst>
                <a:tab pos="269875" algn="l"/>
                <a:tab pos="358775" algn="l"/>
                <a:tab pos="719138" algn="l"/>
                <a:tab pos="1077913" algn="l"/>
                <a:tab pos="1436688" algn="l"/>
                <a:tab pos="1795463" algn="l"/>
                <a:tab pos="2155825" algn="l"/>
                <a:tab pos="2514600" algn="l"/>
                <a:tab pos="2873375" algn="l"/>
                <a:tab pos="3233738" algn="l"/>
                <a:tab pos="3584575" algn="l"/>
                <a:tab pos="6457950" algn="l"/>
              </a:tabLst>
            </a:pPr>
            <a:endParaRPr lang="de-DE" sz="2000" b="0">
              <a:solidFill>
                <a:schemeClr val="tx1"/>
              </a:solidFill>
            </a:endParaRPr>
          </a:p>
        </p:txBody>
      </p:sp>
      <p:sp>
        <p:nvSpPr>
          <p:cNvPr id="751623" name="Textfeld 8"/>
          <p:cNvSpPr txBox="1">
            <a:spLocks noChangeArrowheads="1"/>
          </p:cNvSpPr>
          <p:nvPr/>
        </p:nvSpPr>
        <p:spPr bwMode="auto">
          <a:xfrm>
            <a:off x="390525" y="2425700"/>
            <a:ext cx="763588" cy="523875"/>
          </a:xfrm>
          <a:prstGeom prst="rect">
            <a:avLst/>
          </a:prstGeom>
          <a:solidFill>
            <a:srgbClr val="FFFF00"/>
          </a:solid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800">
                <a:solidFill>
                  <a:srgbClr val="002060"/>
                </a:solidFill>
              </a:rPr>
              <a:t>KIT</a:t>
            </a:r>
          </a:p>
        </p:txBody>
      </p:sp>
      <p:cxnSp>
        <p:nvCxnSpPr>
          <p:cNvPr id="751624" name="Gerade Verbindung mit Pfeil 9"/>
          <p:cNvCxnSpPr>
            <a:cxnSpLocks noChangeShapeType="1"/>
            <a:endCxn id="751625" idx="2"/>
          </p:cNvCxnSpPr>
          <p:nvPr/>
        </p:nvCxnSpPr>
        <p:spPr bwMode="auto">
          <a:xfrm flipV="1">
            <a:off x="1187450" y="2538413"/>
            <a:ext cx="560388" cy="169862"/>
          </a:xfrm>
          <a:prstGeom prst="straightConnector1">
            <a:avLst/>
          </a:prstGeom>
          <a:noFill/>
          <a:ln w="12700" algn="ctr">
            <a:solidFill>
              <a:srgbClr val="C00000"/>
            </a:solidFill>
            <a:round/>
            <a:headEnd type="oval" w="med" len="med"/>
            <a:tailEnd/>
          </a:ln>
        </p:spPr>
      </p:cxnSp>
      <p:sp>
        <p:nvSpPr>
          <p:cNvPr id="751625" name="Ellipse 10"/>
          <p:cNvSpPr>
            <a:spLocks noChangeArrowheads="1"/>
          </p:cNvSpPr>
          <p:nvPr/>
        </p:nvSpPr>
        <p:spPr bwMode="auto">
          <a:xfrm>
            <a:off x="1747838" y="2430463"/>
            <a:ext cx="261937" cy="215900"/>
          </a:xfrm>
          <a:prstGeom prst="ellipse">
            <a:avLst/>
          </a:prstGeom>
          <a:noFill/>
          <a:ln w="12700" algn="ctr">
            <a:solidFill>
              <a:srgbClr val="C0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tabLst>
                <a:tab pos="269875" algn="l"/>
                <a:tab pos="358775" algn="l"/>
                <a:tab pos="719138" algn="l"/>
                <a:tab pos="1077913" algn="l"/>
                <a:tab pos="1436688" algn="l"/>
                <a:tab pos="1795463" algn="l"/>
                <a:tab pos="2155825" algn="l"/>
                <a:tab pos="2514600" algn="l"/>
                <a:tab pos="2873375" algn="l"/>
                <a:tab pos="3233738" algn="l"/>
                <a:tab pos="3584575" algn="l"/>
                <a:tab pos="6457950" algn="l"/>
              </a:tabLst>
            </a:pPr>
            <a:endParaRPr lang="de-DE" sz="2000" b="0">
              <a:solidFill>
                <a:schemeClr val="tx1"/>
              </a:solidFill>
            </a:endParaRPr>
          </a:p>
        </p:txBody>
      </p:sp>
      <p:sp>
        <p:nvSpPr>
          <p:cNvPr id="751626" name="Textfeld 14"/>
          <p:cNvSpPr txBox="1">
            <a:spLocks noChangeArrowheads="1"/>
          </p:cNvSpPr>
          <p:nvPr/>
        </p:nvSpPr>
        <p:spPr bwMode="auto">
          <a:xfrm>
            <a:off x="390525" y="3141663"/>
            <a:ext cx="763588" cy="522287"/>
          </a:xfrm>
          <a:prstGeom prst="rect">
            <a:avLst/>
          </a:prstGeom>
          <a:solidFill>
            <a:srgbClr val="FFFF00"/>
          </a:solid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800">
                <a:solidFill>
                  <a:srgbClr val="002060"/>
                </a:solidFill>
              </a:rPr>
              <a:t>KIT</a:t>
            </a:r>
          </a:p>
        </p:txBody>
      </p:sp>
      <p:cxnSp>
        <p:nvCxnSpPr>
          <p:cNvPr id="751627" name="Gerade Verbindung mit Pfeil 15"/>
          <p:cNvCxnSpPr>
            <a:cxnSpLocks noChangeShapeType="1"/>
            <a:endCxn id="751628" idx="2"/>
          </p:cNvCxnSpPr>
          <p:nvPr/>
        </p:nvCxnSpPr>
        <p:spPr bwMode="auto">
          <a:xfrm flipV="1">
            <a:off x="1187450" y="3294063"/>
            <a:ext cx="560388" cy="153987"/>
          </a:xfrm>
          <a:prstGeom prst="straightConnector1">
            <a:avLst/>
          </a:prstGeom>
          <a:noFill/>
          <a:ln w="12700" algn="ctr">
            <a:solidFill>
              <a:srgbClr val="C00000"/>
            </a:solidFill>
            <a:round/>
            <a:headEnd type="oval" w="med" len="med"/>
            <a:tailEnd/>
          </a:ln>
        </p:spPr>
      </p:cxnSp>
      <p:sp>
        <p:nvSpPr>
          <p:cNvPr id="751628" name="Ellipse 16"/>
          <p:cNvSpPr>
            <a:spLocks noChangeArrowheads="1"/>
          </p:cNvSpPr>
          <p:nvPr/>
        </p:nvSpPr>
        <p:spPr bwMode="auto">
          <a:xfrm>
            <a:off x="1747838" y="3186113"/>
            <a:ext cx="261937" cy="215900"/>
          </a:xfrm>
          <a:prstGeom prst="ellipse">
            <a:avLst/>
          </a:prstGeom>
          <a:noFill/>
          <a:ln w="12700" algn="ctr">
            <a:solidFill>
              <a:srgbClr val="C0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tabLst>
                <a:tab pos="269875" algn="l"/>
                <a:tab pos="358775" algn="l"/>
                <a:tab pos="719138" algn="l"/>
                <a:tab pos="1077913" algn="l"/>
                <a:tab pos="1436688" algn="l"/>
                <a:tab pos="1795463" algn="l"/>
                <a:tab pos="2155825" algn="l"/>
                <a:tab pos="2514600" algn="l"/>
                <a:tab pos="2873375" algn="l"/>
                <a:tab pos="3233738" algn="l"/>
                <a:tab pos="3584575" algn="l"/>
                <a:tab pos="6457950" algn="l"/>
              </a:tabLst>
            </a:pPr>
            <a:endParaRPr lang="de-DE" sz="2000" b="0">
              <a:solidFill>
                <a:schemeClr val="tx1"/>
              </a:solidFill>
            </a:endParaRPr>
          </a:p>
        </p:txBody>
      </p:sp>
      <p:pic>
        <p:nvPicPr>
          <p:cNvPr id="751629" name="Picture 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41925" y="2794000"/>
            <a:ext cx="374650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9711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857" name="Text Box 10"/>
          <p:cNvSpPr txBox="1">
            <a:spLocks noChangeArrowheads="1"/>
          </p:cNvSpPr>
          <p:nvPr/>
        </p:nvSpPr>
        <p:spPr bwMode="auto">
          <a:xfrm>
            <a:off x="323850" y="2060575"/>
            <a:ext cx="8064500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lvl="1" indent="-285750" algn="ctr" eaLnBrk="0" hangingPunct="0">
              <a:spcBef>
                <a:spcPct val="10000"/>
              </a:spcBef>
              <a:buFontTx/>
              <a:buChar char="•"/>
            </a:pPr>
            <a:r>
              <a:rPr lang="en-US" sz="2400">
                <a:solidFill>
                  <a:schemeClr val="bg1"/>
                </a:solidFill>
              </a:rPr>
              <a:t>Open Issues</a:t>
            </a:r>
          </a:p>
          <a:p>
            <a:pPr marL="742950" lvl="1" indent="-285750" algn="ctr" eaLnBrk="0" hangingPunct="0">
              <a:spcBef>
                <a:spcPct val="10000"/>
              </a:spcBef>
              <a:buFontTx/>
              <a:buChar char="•"/>
            </a:pPr>
            <a:endParaRPr lang="en-US" sz="2400">
              <a:solidFill>
                <a:schemeClr val="bg1"/>
              </a:solidFill>
            </a:endParaRPr>
          </a:p>
          <a:p>
            <a:pPr marL="742950" lvl="1" indent="-285750" algn="ctr" eaLnBrk="0" hangingPunct="0">
              <a:spcBef>
                <a:spcPct val="10000"/>
              </a:spcBef>
              <a:buFontTx/>
              <a:buChar char="•"/>
            </a:pPr>
            <a:r>
              <a:rPr lang="en-US" sz="2400">
                <a:solidFill>
                  <a:schemeClr val="bg1"/>
                </a:solidFill>
              </a:rPr>
              <a:t>Next Tel. Conf.</a:t>
            </a:r>
            <a:endParaRPr lang="de-DE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90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solidFill>
                  <a:srgbClr val="002060"/>
                </a:solidFill>
              </a:rPr>
              <a:t>Open Issues</a:t>
            </a:r>
          </a:p>
        </p:txBody>
      </p:sp>
      <p:sp>
        <p:nvSpPr>
          <p:cNvPr id="763906" name="Text Box 4"/>
          <p:cNvSpPr txBox="1">
            <a:spLocks noChangeArrowheads="1"/>
          </p:cNvSpPr>
          <p:nvPr/>
        </p:nvSpPr>
        <p:spPr bwMode="auto">
          <a:xfrm>
            <a:off x="1042988" y="1916113"/>
            <a:ext cx="644525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ts val="3200"/>
              </a:lnSpc>
            </a:pPr>
            <a:r>
              <a:rPr lang="de-DE"/>
              <a:t>Any important things to discuss?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953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solidFill>
                  <a:srgbClr val="002060"/>
                </a:solidFill>
              </a:rPr>
              <a:t>Next Phone Conference</a:t>
            </a:r>
          </a:p>
        </p:txBody>
      </p:sp>
      <p:sp>
        <p:nvSpPr>
          <p:cNvPr id="765954" name="Text Box 4"/>
          <p:cNvSpPr txBox="1">
            <a:spLocks noChangeArrowheads="1"/>
          </p:cNvSpPr>
          <p:nvPr/>
        </p:nvSpPr>
        <p:spPr bwMode="auto">
          <a:xfrm>
            <a:off x="3252753" y="3213100"/>
            <a:ext cx="2633734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ts val="3200"/>
              </a:lnSpc>
            </a:pPr>
            <a:r>
              <a:rPr lang="de-DE" dirty="0" err="1" smtClean="0"/>
              <a:t>July</a:t>
            </a:r>
            <a:r>
              <a:rPr lang="de-DE" dirty="0" smtClean="0"/>
              <a:t> 1</a:t>
            </a:r>
            <a:r>
              <a:rPr lang="de-DE" baseline="30000" dirty="0" smtClean="0"/>
              <a:t>st</a:t>
            </a:r>
            <a:r>
              <a:rPr lang="de-DE" dirty="0" smtClean="0"/>
              <a:t>, </a:t>
            </a:r>
            <a:r>
              <a:rPr lang="de-DE" dirty="0"/>
              <a:t>2013</a:t>
            </a:r>
          </a:p>
        </p:txBody>
      </p:sp>
      <p:sp>
        <p:nvSpPr>
          <p:cNvPr id="765955" name="Text Box 4"/>
          <p:cNvSpPr txBox="1">
            <a:spLocks noChangeArrowheads="1"/>
          </p:cNvSpPr>
          <p:nvPr/>
        </p:nvSpPr>
        <p:spPr bwMode="auto">
          <a:xfrm>
            <a:off x="1439863" y="1700213"/>
            <a:ext cx="6264275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ts val="3200"/>
              </a:lnSpc>
            </a:pPr>
            <a:r>
              <a:rPr lang="de-DE"/>
              <a:t>First Monday of the next month, </a:t>
            </a:r>
          </a:p>
          <a:p>
            <a:pPr algn="ctr" eaLnBrk="0" hangingPunct="0">
              <a:lnSpc>
                <a:spcPts val="3200"/>
              </a:lnSpc>
            </a:pPr>
            <a:r>
              <a:rPr lang="de-DE"/>
              <a:t>4:00 pm (CET)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01" name="Text Box 10"/>
          <p:cNvSpPr txBox="1">
            <a:spLocks noChangeArrowheads="1"/>
          </p:cNvSpPr>
          <p:nvPr/>
        </p:nvSpPr>
        <p:spPr bwMode="auto">
          <a:xfrm>
            <a:off x="323850" y="2636838"/>
            <a:ext cx="7416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9388" lvl="1" algn="ctr" eaLnBrk="0" hangingPunct="0">
              <a:spcBef>
                <a:spcPts val="600"/>
              </a:spcBef>
              <a:spcAft>
                <a:spcPts val="600"/>
              </a:spcAft>
            </a:pPr>
            <a:r>
              <a:rPr lang="en-US">
                <a:solidFill>
                  <a:schemeClr val="bg1"/>
                </a:solidFill>
              </a:rPr>
              <a:t>Bye!</a:t>
            </a:r>
            <a:endParaRPr lang="de-DE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209" name="Text Box 10"/>
          <p:cNvSpPr txBox="1">
            <a:spLocks noChangeArrowheads="1"/>
          </p:cNvSpPr>
          <p:nvPr/>
        </p:nvSpPr>
        <p:spPr bwMode="auto">
          <a:xfrm>
            <a:off x="381000" y="2362200"/>
            <a:ext cx="838200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ts val="600"/>
              </a:spcBef>
              <a:spcAft>
                <a:spcPts val="600"/>
              </a:spcAft>
            </a:pPr>
            <a:endParaRPr lang="en-US" sz="2400">
              <a:solidFill>
                <a:srgbClr val="FF0000"/>
              </a:solidFill>
            </a:endParaRPr>
          </a:p>
          <a:p>
            <a:pPr algn="ctr" eaLnBrk="0" hangingPunct="0">
              <a:spcBef>
                <a:spcPts val="600"/>
              </a:spcBef>
              <a:spcAft>
                <a:spcPts val="600"/>
              </a:spcAft>
            </a:pPr>
            <a:r>
              <a:rPr lang="en-US" sz="2400">
                <a:solidFill>
                  <a:schemeClr val="bg1"/>
                </a:solidFill>
              </a:rPr>
              <a:t>AGENDA</a:t>
            </a:r>
            <a:endParaRPr lang="en-US" sz="2800">
              <a:solidFill>
                <a:schemeClr val="bg1"/>
              </a:solidFill>
            </a:endParaRPr>
          </a:p>
          <a:p>
            <a:pPr algn="ctr" eaLnBrk="0" hangingPunct="0">
              <a:spcBef>
                <a:spcPts val="600"/>
              </a:spcBef>
              <a:spcAft>
                <a:spcPts val="600"/>
              </a:spcAft>
            </a:pPr>
            <a:r>
              <a:rPr lang="de-DE" sz="240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smtClean="0">
                <a:solidFill>
                  <a:srgbClr val="002060"/>
                </a:solidFill>
              </a:rPr>
              <a:t>Agenda</a:t>
            </a:r>
          </a:p>
        </p:txBody>
      </p:sp>
      <p:sp>
        <p:nvSpPr>
          <p:cNvPr id="579590" name="Text Box 6"/>
          <p:cNvSpPr txBox="1">
            <a:spLocks noChangeArrowheads="1"/>
          </p:cNvSpPr>
          <p:nvPr/>
        </p:nvSpPr>
        <p:spPr bwMode="auto">
          <a:xfrm>
            <a:off x="971550" y="1196975"/>
            <a:ext cx="7345363" cy="292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09600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1pPr>
            <a:lvl2pPr marL="1323975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2pPr>
            <a:lvl3pPr marL="2112963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3pPr>
            <a:lvl4pPr marL="2901950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4pPr>
            <a:lvl5pPr marL="3690938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5pPr>
            <a:lvl6pPr marL="41481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6pPr>
            <a:lvl7pPr marL="46053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7pPr>
            <a:lvl8pPr marL="50625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8pPr>
            <a:lvl9pPr marL="55197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  <a:spcAft>
                <a:spcPct val="20000"/>
              </a:spcAft>
              <a:buFontTx/>
              <a:buAutoNum type="arabicPeriod"/>
            </a:pPr>
            <a:r>
              <a:rPr lang="en-US" sz="2000" dirty="0"/>
              <a:t>Welcome.</a:t>
            </a:r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  <a:buFontTx/>
              <a:buAutoNum type="arabicPeriod"/>
            </a:pPr>
            <a:r>
              <a:rPr lang="en-US" sz="2000" dirty="0"/>
              <a:t>Progress of work: Short report from every partner about status of work.</a:t>
            </a:r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  <a:buFontTx/>
              <a:buAutoNum type="arabicPeriod"/>
            </a:pPr>
            <a:r>
              <a:rPr lang="en-US" sz="2000" dirty="0" smtClean="0"/>
              <a:t>Actual </a:t>
            </a:r>
            <a:r>
              <a:rPr lang="en-US" sz="2000" dirty="0"/>
              <a:t>deliverables and milestones</a:t>
            </a:r>
            <a:r>
              <a:rPr lang="en-US" sz="2000" dirty="0" smtClean="0"/>
              <a:t>.</a:t>
            </a:r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  <a:buFontTx/>
              <a:buAutoNum type="arabicPeriod"/>
            </a:pPr>
            <a:r>
              <a:rPr lang="de-DE" sz="2000" dirty="0"/>
              <a:t>18 </a:t>
            </a:r>
            <a:r>
              <a:rPr lang="de-DE" sz="2000" dirty="0" err="1"/>
              <a:t>month</a:t>
            </a:r>
            <a:r>
              <a:rPr lang="de-DE" sz="2000" dirty="0"/>
              <a:t> </a:t>
            </a:r>
            <a:r>
              <a:rPr lang="de-DE" sz="2000" dirty="0" err="1"/>
              <a:t>periodic</a:t>
            </a:r>
            <a:r>
              <a:rPr lang="de-DE" sz="2000" dirty="0"/>
              <a:t> </a:t>
            </a:r>
            <a:r>
              <a:rPr lang="de-DE" sz="2000" dirty="0" err="1" smtClean="0"/>
              <a:t>report</a:t>
            </a:r>
            <a:endParaRPr lang="en-US" sz="2000" dirty="0" smtClean="0"/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  <a:buFontTx/>
              <a:buAutoNum type="arabicPeriod"/>
            </a:pPr>
            <a:r>
              <a:rPr lang="en-US" sz="2000" dirty="0" smtClean="0"/>
              <a:t>Brussels meeting</a:t>
            </a:r>
            <a:endParaRPr lang="en-US" sz="2000" dirty="0"/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  <a:buFontTx/>
              <a:buAutoNum type="arabicPeriod"/>
            </a:pPr>
            <a:r>
              <a:rPr lang="en-US" sz="2000" dirty="0" smtClean="0"/>
              <a:t>Open </a:t>
            </a:r>
            <a:r>
              <a:rPr lang="en-US" sz="2000" dirty="0"/>
              <a:t>issues.</a:t>
            </a:r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  <a:buFontTx/>
              <a:buAutoNum type="arabicPeriod"/>
            </a:pPr>
            <a:r>
              <a:rPr lang="en-US" sz="2000" dirty="0"/>
              <a:t>Next </a:t>
            </a:r>
            <a:r>
              <a:rPr lang="en-US" sz="2000" dirty="0" err="1"/>
              <a:t>TelConf</a:t>
            </a:r>
            <a:r>
              <a:rPr lang="en-US" sz="2000" dirty="0"/>
              <a:t>.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05972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305" name="Text Box 10"/>
          <p:cNvSpPr txBox="1">
            <a:spLocks noChangeArrowheads="1"/>
          </p:cNvSpPr>
          <p:nvPr/>
        </p:nvSpPr>
        <p:spPr bwMode="auto">
          <a:xfrm>
            <a:off x="395288" y="2133600"/>
            <a:ext cx="8497887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ts val="600"/>
              </a:spcBef>
              <a:spcAft>
                <a:spcPts val="600"/>
              </a:spcAft>
            </a:pPr>
            <a:r>
              <a:rPr lang="en-US" sz="2400">
                <a:solidFill>
                  <a:schemeClr val="bg1"/>
                </a:solidFill>
              </a:rPr>
              <a:t>Status of Work: </a:t>
            </a:r>
          </a:p>
          <a:p>
            <a:pPr algn="ctr" eaLnBrk="0" hangingPunct="0">
              <a:spcBef>
                <a:spcPts val="600"/>
              </a:spcBef>
              <a:spcAft>
                <a:spcPts val="600"/>
              </a:spcAft>
            </a:pPr>
            <a:r>
              <a:rPr lang="en-US" sz="2400">
                <a:solidFill>
                  <a:schemeClr val="bg1"/>
                </a:solidFill>
              </a:rPr>
              <a:t>Partner Presentations </a:t>
            </a:r>
            <a:r>
              <a:rPr lang="de-DE" sz="240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713" name="Text Box 10"/>
          <p:cNvSpPr txBox="1">
            <a:spLocks noChangeArrowheads="1"/>
          </p:cNvSpPr>
          <p:nvPr/>
        </p:nvSpPr>
        <p:spPr bwMode="auto">
          <a:xfrm>
            <a:off x="395288" y="2133600"/>
            <a:ext cx="8382000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lvl="1" indent="-285750" algn="ctr" eaLnBrk="0" hangingPunct="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sz="2400">
                <a:solidFill>
                  <a:schemeClr val="bg1"/>
                </a:solidFill>
              </a:rPr>
              <a:t>If appropriate: Discussion</a:t>
            </a:r>
          </a:p>
          <a:p>
            <a:pPr marL="742950" lvl="1" indent="-285750" algn="ctr" eaLnBrk="0" hangingPunct="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endParaRPr lang="en-US" sz="2400">
              <a:solidFill>
                <a:schemeClr val="bg1"/>
              </a:solidFill>
            </a:endParaRPr>
          </a:p>
          <a:p>
            <a:pPr marL="742950" lvl="1" indent="-285750" algn="ctr" eaLnBrk="0" hangingPunct="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sz="2400">
                <a:solidFill>
                  <a:schemeClr val="bg1"/>
                </a:solidFill>
              </a:rPr>
              <a:t>Deliverables &amp; Milestones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80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solidFill>
                  <a:srgbClr val="002060"/>
                </a:solidFill>
              </a:rPr>
              <a:t>April Deliverables</a:t>
            </a:r>
          </a:p>
        </p:txBody>
      </p:sp>
      <p:pic>
        <p:nvPicPr>
          <p:cNvPr id="7598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2200" y="1047750"/>
            <a:ext cx="77628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3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24" y="2849871"/>
            <a:ext cx="7395216" cy="3059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6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January and April</a:t>
            </a:r>
            <a:r>
              <a:rPr lang="en-US" smtClean="0">
                <a:solidFill>
                  <a:srgbClr val="002060"/>
                </a:solidFill>
              </a:rPr>
              <a:t> Milestones</a:t>
            </a:r>
          </a:p>
        </p:txBody>
      </p:sp>
      <p:pic>
        <p:nvPicPr>
          <p:cNvPr id="774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1100138"/>
            <a:ext cx="750570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5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878862"/>
            <a:ext cx="8750037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79388" y="260350"/>
            <a:ext cx="69834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</a:defRPr>
            </a:lvl2pPr>
            <a:lvl3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</a:defRPr>
            </a:lvl3pPr>
            <a:lvl4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</a:defRPr>
            </a:lvl4pPr>
            <a:lvl5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</a:defRPr>
            </a:lvl5pPr>
            <a:lvl6pPr marL="4572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kern="0" dirty="0" smtClean="0">
                <a:solidFill>
                  <a:srgbClr val="002060"/>
                </a:solidFill>
              </a:rPr>
              <a:t>Financials</a:t>
            </a:r>
            <a:endParaRPr lang="en-US" kern="0" dirty="0" smtClean="0">
              <a:solidFill>
                <a:srgbClr val="002060"/>
              </a:solidFill>
            </a:endParaRP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9342400"/>
              </p:ext>
            </p:extLst>
          </p:nvPr>
        </p:nvGraphicFramePr>
        <p:xfrm>
          <a:off x="1115616" y="3429000"/>
          <a:ext cx="7509520" cy="24233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2706"/>
                <a:gridCol w="1525602"/>
                <a:gridCol w="1632751"/>
                <a:gridCol w="1632751"/>
                <a:gridCol w="1835710"/>
              </a:tblGrid>
              <a:tr h="5593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de-D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099" marR="6709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actual claimed costs</a:t>
                      </a:r>
                      <a:endParaRPr lang="de-DE" sz="12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Reporting Period</a:t>
                      </a:r>
                      <a:br>
                        <a:rPr lang="en-GB" sz="1200">
                          <a:effectLst/>
                        </a:rPr>
                      </a:br>
                      <a:r>
                        <a:rPr lang="en-GB" sz="1200">
                          <a:effectLst/>
                        </a:rPr>
                        <a:t>M1 – M18</a:t>
                      </a:r>
                      <a:endParaRPr lang="de-D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099" marR="6709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planned costs</a:t>
                      </a:r>
                      <a:endParaRPr lang="de-DE" sz="12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Funding Period 1</a:t>
                      </a:r>
                      <a:br>
                        <a:rPr lang="en-GB" sz="1200">
                          <a:effectLst/>
                        </a:rPr>
                      </a:br>
                      <a:r>
                        <a:rPr lang="en-GB" sz="1200">
                          <a:effectLst/>
                        </a:rPr>
                        <a:t>M1 – M18</a:t>
                      </a:r>
                      <a:endParaRPr lang="de-D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099" marR="6709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actual requested funding</a:t>
                      </a:r>
                      <a:endParaRPr lang="de-DE" sz="12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Funding Period 1</a:t>
                      </a:r>
                      <a:br>
                        <a:rPr lang="en-GB" sz="1200">
                          <a:effectLst/>
                        </a:rPr>
                      </a:br>
                      <a:r>
                        <a:rPr lang="en-GB" sz="1200">
                          <a:effectLst/>
                        </a:rPr>
                        <a:t>M1 – M18</a:t>
                      </a:r>
                      <a:endParaRPr lang="de-D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099" marR="6709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planned requested funding</a:t>
                      </a:r>
                      <a:endParaRPr lang="de-DE" sz="12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Funding Period 1</a:t>
                      </a:r>
                      <a:br>
                        <a:rPr lang="en-GB" sz="1200">
                          <a:effectLst/>
                        </a:rPr>
                      </a:br>
                      <a:r>
                        <a:rPr lang="en-GB" sz="1200">
                          <a:effectLst/>
                        </a:rPr>
                        <a:t>M1 – M18</a:t>
                      </a:r>
                      <a:endParaRPr lang="de-D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099" marR="67099" marT="0" marB="0" anchor="b"/>
                </a:tc>
              </a:tr>
              <a:tr h="978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</a:rPr>
                        <a:t>KIT</a:t>
                      </a:r>
                      <a:endParaRPr lang="de-D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099" marR="67099" marT="0" marB="0" anchor="ctr"/>
                </a:tc>
                <a:tc>
                  <a:txBody>
                    <a:bodyPr/>
                    <a:lstStyle/>
                    <a:p>
                      <a:pPr marR="38862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de-D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099" marR="67099" marT="0" marB="0" anchor="ctr"/>
                </a:tc>
                <a:tc>
                  <a:txBody>
                    <a:bodyPr/>
                    <a:lstStyle/>
                    <a:p>
                      <a:pPr marR="38862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</a:rPr>
                        <a:t>287 807.50 €</a:t>
                      </a:r>
                      <a:endParaRPr lang="de-D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099" marR="67099" marT="0" marB="0" anchor="ctr"/>
                </a:tc>
                <a:tc>
                  <a:txBody>
                    <a:bodyPr/>
                    <a:lstStyle/>
                    <a:p>
                      <a:pPr marR="38862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</a:rPr>
                        <a:t>290 000.00 €</a:t>
                      </a:r>
                      <a:endParaRPr lang="de-D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099" marR="67099" marT="0" marB="0" anchor="ctr"/>
                </a:tc>
                <a:tc>
                  <a:txBody>
                    <a:bodyPr/>
                    <a:lstStyle/>
                    <a:p>
                      <a:pPr marR="38862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</a:rPr>
                        <a:t>287 807.50 €</a:t>
                      </a:r>
                      <a:endParaRPr lang="de-D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099" marR="67099" marT="0" marB="0" anchor="ctr"/>
                </a:tc>
              </a:tr>
              <a:tr h="978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</a:rPr>
                        <a:t>IMEC</a:t>
                      </a:r>
                      <a:endParaRPr lang="de-D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099" marR="67099" marT="0" marB="0" anchor="ctr"/>
                </a:tc>
                <a:tc>
                  <a:txBody>
                    <a:bodyPr/>
                    <a:lstStyle/>
                    <a:p>
                      <a:pPr marR="38862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de-D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099" marR="67099" marT="0" marB="0" anchor="b"/>
                </a:tc>
                <a:tc>
                  <a:txBody>
                    <a:bodyPr/>
                    <a:lstStyle/>
                    <a:p>
                      <a:pPr marR="38862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de-D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099" marR="67099" marT="0" marB="0" anchor="b"/>
                </a:tc>
                <a:tc>
                  <a:txBody>
                    <a:bodyPr/>
                    <a:lstStyle/>
                    <a:p>
                      <a:pPr marR="38862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de-D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099" marR="67099" marT="0" marB="0" anchor="b"/>
                </a:tc>
                <a:tc>
                  <a:txBody>
                    <a:bodyPr/>
                    <a:lstStyle/>
                    <a:p>
                      <a:pPr marR="38862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de-D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099" marR="67099" marT="0" marB="0" anchor="b"/>
                </a:tc>
              </a:tr>
              <a:tr h="1957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</a:rPr>
                        <a:t>TU/e </a:t>
                      </a:r>
                      <a:r>
                        <a:rPr lang="en-GB" sz="1200" baseline="30000">
                          <a:effectLst/>
                        </a:rPr>
                        <a:t>(a)</a:t>
                      </a:r>
                      <a:endParaRPr lang="de-D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099" marR="67099" marT="0" marB="0" anchor="ctr"/>
                </a:tc>
                <a:tc>
                  <a:txBody>
                    <a:bodyPr/>
                    <a:lstStyle/>
                    <a:p>
                      <a:pPr marR="38862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</a:rPr>
                        <a:t>181 645.39 €</a:t>
                      </a:r>
                      <a:endParaRPr lang="de-D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099" marR="67099" marT="0" marB="0" anchor="ctr"/>
                </a:tc>
                <a:tc>
                  <a:txBody>
                    <a:bodyPr/>
                    <a:lstStyle/>
                    <a:p>
                      <a:pPr marR="38862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</a:rPr>
                        <a:t>238 877.00 €</a:t>
                      </a:r>
                      <a:endParaRPr lang="de-D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099" marR="67099" marT="0" marB="0" anchor="ctr"/>
                </a:tc>
                <a:tc>
                  <a:txBody>
                    <a:bodyPr/>
                    <a:lstStyle/>
                    <a:p>
                      <a:pPr marR="38862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</a:rPr>
                        <a:t>138 620.25 €</a:t>
                      </a:r>
                      <a:endParaRPr lang="de-D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099" marR="67099" marT="0" marB="0" anchor="ctr"/>
                </a:tc>
                <a:tc>
                  <a:txBody>
                    <a:bodyPr/>
                    <a:lstStyle/>
                    <a:p>
                      <a:pPr marR="38862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</a:rPr>
                        <a:t>179 157.75 €</a:t>
                      </a:r>
                      <a:endParaRPr lang="de-D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099" marR="67099" marT="0" marB="0" anchor="ctr"/>
                </a:tc>
              </a:tr>
              <a:tr h="1957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</a:rPr>
                        <a:t>AIT</a:t>
                      </a:r>
                      <a:endParaRPr lang="de-D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099" marR="67099" marT="0" marB="0" anchor="ctr"/>
                </a:tc>
                <a:tc>
                  <a:txBody>
                    <a:bodyPr/>
                    <a:lstStyle/>
                    <a:p>
                      <a:pPr marR="38862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dirty="0">
                          <a:effectLst/>
                        </a:rPr>
                        <a:t>115 425.00 €</a:t>
                      </a:r>
                      <a:endParaRPr lang="de-D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099" marR="67099" marT="0" marB="0" anchor="ctr"/>
                </a:tc>
                <a:tc>
                  <a:txBody>
                    <a:bodyPr/>
                    <a:lstStyle/>
                    <a:p>
                      <a:pPr marR="38862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</a:rPr>
                        <a:t>158 704.00 €</a:t>
                      </a:r>
                      <a:endParaRPr lang="de-D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099" marR="67099" marT="0" marB="0" anchor="ctr"/>
                </a:tc>
                <a:tc>
                  <a:txBody>
                    <a:bodyPr/>
                    <a:lstStyle/>
                    <a:p>
                      <a:pPr marR="38862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</a:rPr>
                        <a:t>88 302.00 €</a:t>
                      </a:r>
                      <a:endParaRPr lang="de-D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099" marR="67099" marT="0" marB="0" anchor="ctr"/>
                </a:tc>
                <a:tc>
                  <a:txBody>
                    <a:bodyPr/>
                    <a:lstStyle/>
                    <a:p>
                      <a:pPr marR="38862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</a:rPr>
                        <a:t>121 411.00 €</a:t>
                      </a:r>
                      <a:endParaRPr lang="de-D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099" marR="67099" marT="0" marB="0" anchor="ctr"/>
                </a:tc>
              </a:tr>
              <a:tr h="1957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</a:rPr>
                        <a:t>UVEG</a:t>
                      </a:r>
                      <a:endParaRPr lang="de-D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099" marR="67099" marT="0" marB="0" anchor="ctr"/>
                </a:tc>
                <a:tc>
                  <a:txBody>
                    <a:bodyPr/>
                    <a:lstStyle/>
                    <a:p>
                      <a:pPr marR="38862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</a:rPr>
                        <a:t>194 466 74 €</a:t>
                      </a:r>
                      <a:endParaRPr lang="de-D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099" marR="67099" marT="0" marB="0" anchor="ctr"/>
                </a:tc>
                <a:tc>
                  <a:txBody>
                    <a:bodyPr/>
                    <a:lstStyle/>
                    <a:p>
                      <a:pPr marR="38862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</a:rPr>
                        <a:t>215 000.00 €</a:t>
                      </a:r>
                      <a:endParaRPr lang="de-D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099" marR="67099" marT="0" marB="0" anchor="ctr"/>
                </a:tc>
                <a:tc>
                  <a:txBody>
                    <a:bodyPr/>
                    <a:lstStyle/>
                    <a:p>
                      <a:pPr marR="38862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</a:rPr>
                        <a:t>148 48.21 €</a:t>
                      </a:r>
                      <a:endParaRPr lang="de-D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099" marR="67099" marT="0" marB="0" anchor="ctr"/>
                </a:tc>
                <a:tc>
                  <a:txBody>
                    <a:bodyPr/>
                    <a:lstStyle/>
                    <a:p>
                      <a:pPr marR="38862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</a:rPr>
                        <a:t>161 250.00 €</a:t>
                      </a:r>
                      <a:endParaRPr lang="de-D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099" marR="67099" marT="0" marB="0" anchor="ctr"/>
                </a:tc>
              </a:tr>
              <a:tr h="978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</a:rPr>
                        <a:t>ST</a:t>
                      </a:r>
                      <a:endParaRPr lang="de-D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099" marR="67099" marT="0" marB="0" anchor="ctr"/>
                </a:tc>
                <a:tc>
                  <a:txBody>
                    <a:bodyPr/>
                    <a:lstStyle/>
                    <a:p>
                      <a:pPr marR="38862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de-D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099" marR="67099" marT="0" marB="0" anchor="ctr"/>
                </a:tc>
                <a:tc>
                  <a:txBody>
                    <a:bodyPr/>
                    <a:lstStyle/>
                    <a:p>
                      <a:pPr marR="38862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de-D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099" marR="67099" marT="0" marB="0" anchor="ctr"/>
                </a:tc>
                <a:tc>
                  <a:txBody>
                    <a:bodyPr/>
                    <a:lstStyle/>
                    <a:p>
                      <a:pPr marR="38862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de-D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099" marR="67099" marT="0" marB="0" anchor="ctr"/>
                </a:tc>
                <a:tc>
                  <a:txBody>
                    <a:bodyPr/>
                    <a:lstStyle/>
                    <a:p>
                      <a:pPr marR="38862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de-D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099" marR="67099" marT="0" marB="0" anchor="ctr"/>
                </a:tc>
              </a:tr>
              <a:tr h="978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</a:rPr>
                        <a:t>UGent</a:t>
                      </a:r>
                      <a:endParaRPr lang="de-D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099" marR="67099" marT="0" marB="0" anchor="ctr"/>
                </a:tc>
                <a:tc>
                  <a:txBody>
                    <a:bodyPr/>
                    <a:lstStyle/>
                    <a:p>
                      <a:pPr marR="38862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de-D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099" marR="67099" marT="0" marB="0" anchor="ctr"/>
                </a:tc>
                <a:tc>
                  <a:txBody>
                    <a:bodyPr/>
                    <a:lstStyle/>
                    <a:p>
                      <a:pPr marR="38862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de-D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099" marR="67099" marT="0" marB="0" anchor="ctr"/>
                </a:tc>
                <a:tc>
                  <a:txBody>
                    <a:bodyPr/>
                    <a:lstStyle/>
                    <a:p>
                      <a:pPr marR="38862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de-D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099" marR="67099" marT="0" marB="0" anchor="ctr"/>
                </a:tc>
                <a:tc>
                  <a:txBody>
                    <a:bodyPr/>
                    <a:lstStyle/>
                    <a:p>
                      <a:pPr marR="38862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de-D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099" marR="67099" marT="0" marB="0" anchor="ctr"/>
                </a:tc>
              </a:tr>
            </a:tbl>
          </a:graphicData>
        </a:graphic>
      </p:graphicFrame>
      <p:sp>
        <p:nvSpPr>
          <p:cNvPr id="4" name="Ellipse 3"/>
          <p:cNvSpPr/>
          <p:nvPr/>
        </p:nvSpPr>
        <p:spPr bwMode="auto">
          <a:xfrm>
            <a:off x="6804248" y="1268760"/>
            <a:ext cx="792088" cy="2160240"/>
          </a:xfrm>
          <a:prstGeom prst="ellipse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  <a:tab pos="358775" algn="l"/>
                <a:tab pos="719138" algn="l"/>
                <a:tab pos="1077913" algn="l"/>
                <a:tab pos="1436688" algn="l"/>
                <a:tab pos="1795463" algn="l"/>
                <a:tab pos="2155825" algn="l"/>
                <a:tab pos="2514600" algn="l"/>
                <a:tab pos="2873375" algn="l"/>
                <a:tab pos="3233738" algn="l"/>
                <a:tab pos="3584575" algn="l"/>
                <a:tab pos="6457950" algn="l"/>
              </a:tabLst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Ellipse 5"/>
          <p:cNvSpPr/>
          <p:nvPr/>
        </p:nvSpPr>
        <p:spPr bwMode="auto">
          <a:xfrm>
            <a:off x="2051720" y="4293096"/>
            <a:ext cx="1368152" cy="1800200"/>
          </a:xfrm>
          <a:prstGeom prst="ellipse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  <a:tab pos="358775" algn="l"/>
                <a:tab pos="719138" algn="l"/>
                <a:tab pos="1077913" algn="l"/>
                <a:tab pos="1436688" algn="l"/>
                <a:tab pos="1795463" algn="l"/>
                <a:tab pos="2155825" algn="l"/>
                <a:tab pos="2514600" algn="l"/>
                <a:tab pos="2873375" algn="l"/>
                <a:tab pos="3233738" algn="l"/>
                <a:tab pos="3584575" algn="l"/>
                <a:tab pos="6457950" algn="l"/>
              </a:tabLst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131840" y="5661248"/>
            <a:ext cx="434734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?</a:t>
            </a: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327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47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18 months periodic report</a:t>
            </a:r>
          </a:p>
        </p:txBody>
      </p:sp>
      <p:sp>
        <p:nvSpPr>
          <p:cNvPr id="745474" name="Rectangle 7"/>
          <p:cNvSpPr>
            <a:spLocks noChangeArrowheads="1"/>
          </p:cNvSpPr>
          <p:nvPr/>
        </p:nvSpPr>
        <p:spPr bwMode="auto">
          <a:xfrm>
            <a:off x="683568" y="1196975"/>
            <a:ext cx="8136904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76213" indent="-176213" eaLnBrk="0" hangingPunct="0">
              <a:lnSpc>
                <a:spcPct val="150000"/>
              </a:lnSpc>
            </a:pPr>
            <a:r>
              <a:rPr lang="de-DE" sz="2000" dirty="0" err="1" smtClean="0"/>
              <a:t>Missing</a:t>
            </a:r>
            <a:r>
              <a:rPr lang="de-DE" sz="2000" dirty="0" smtClean="0"/>
              <a:t>: </a:t>
            </a:r>
            <a:r>
              <a:rPr lang="de-DE" sz="2000" dirty="0" err="1" smtClean="0"/>
              <a:t>Financials</a:t>
            </a:r>
            <a:r>
              <a:rPr lang="de-DE" sz="2000" dirty="0" smtClean="0"/>
              <a:t> </a:t>
            </a:r>
            <a:r>
              <a:rPr lang="de-DE" sz="2000" dirty="0" smtClean="0">
                <a:sym typeface="Wingdings" pitchFamily="2" charset="2"/>
              </a:rPr>
              <a:t> IMEC, ST </a:t>
            </a:r>
            <a:r>
              <a:rPr lang="de-DE" sz="2000" dirty="0" err="1" smtClean="0">
                <a:sym typeface="Wingdings" pitchFamily="2" charset="2"/>
              </a:rPr>
              <a:t>Ugent</a:t>
            </a:r>
            <a:r>
              <a:rPr lang="de-DE" sz="2000" dirty="0" smtClean="0">
                <a:sym typeface="Wingdings" pitchFamily="2" charset="2"/>
              </a:rPr>
              <a:t>; </a:t>
            </a:r>
            <a:r>
              <a:rPr lang="de-DE" sz="2000" dirty="0" smtClean="0"/>
              <a:t>man power </a:t>
            </a:r>
            <a:r>
              <a:rPr lang="de-DE" sz="2000" dirty="0" smtClean="0">
                <a:sym typeface="Wingdings" pitchFamily="2" charset="2"/>
              </a:rPr>
              <a:t> ST, </a:t>
            </a:r>
            <a:r>
              <a:rPr lang="de-DE" sz="2000" dirty="0" err="1" smtClean="0">
                <a:sym typeface="Wingdings" pitchFamily="2" charset="2"/>
              </a:rPr>
              <a:t>Ugent</a:t>
            </a:r>
            <a:r>
              <a:rPr lang="de-DE" sz="2000" dirty="0">
                <a:sym typeface="Wingdings" pitchFamily="2" charset="2"/>
              </a:rPr>
              <a:t> </a:t>
            </a:r>
            <a:r>
              <a:rPr lang="de-DE" sz="1600" dirty="0" smtClean="0"/>
              <a:t>„</a:t>
            </a:r>
            <a:r>
              <a:rPr lang="en-GB" sz="1600" dirty="0"/>
              <a:t>Besides the electronic submission, Forms C as well as certificates </a:t>
            </a:r>
            <a:endParaRPr lang="en-GB" sz="1600" dirty="0" smtClean="0"/>
          </a:p>
          <a:p>
            <a:pPr marL="176213" indent="-176213" eaLnBrk="0" hangingPunct="0">
              <a:lnSpc>
                <a:spcPct val="150000"/>
              </a:lnSpc>
            </a:pPr>
            <a:r>
              <a:rPr lang="en-GB" sz="1600" dirty="0"/>
              <a:t>	</a:t>
            </a:r>
            <a:r>
              <a:rPr lang="en-GB" sz="1600" dirty="0" smtClean="0"/>
              <a:t>(</a:t>
            </a:r>
            <a:r>
              <a:rPr lang="en-GB" sz="1600" dirty="0"/>
              <a:t>if applicable), have to be signed and sent in parallel by post</a:t>
            </a:r>
            <a:r>
              <a:rPr lang="en-GB" sz="1600" dirty="0" smtClean="0"/>
              <a:t>.</a:t>
            </a:r>
            <a:r>
              <a:rPr lang="de-DE" sz="1600" dirty="0" smtClean="0"/>
              <a:t>“</a:t>
            </a:r>
          </a:p>
          <a:p>
            <a:pPr marL="176213" indent="-176213" eaLnBrk="0" hangingPunct="0">
              <a:lnSpc>
                <a:spcPct val="150000"/>
              </a:lnSpc>
            </a:pPr>
            <a:r>
              <a:rPr lang="de-DE" sz="1600" dirty="0"/>
              <a:t>	</a:t>
            </a:r>
            <a:r>
              <a:rPr lang="de-DE" sz="1600" dirty="0" smtClean="0"/>
              <a:t>	</a:t>
            </a:r>
            <a:r>
              <a:rPr lang="de-DE" sz="1600" u="sng" dirty="0" err="1" smtClean="0"/>
              <a:t>Please</a:t>
            </a:r>
            <a:r>
              <a:rPr lang="de-DE" sz="1600" u="sng" dirty="0" smtClean="0"/>
              <a:t> check </a:t>
            </a:r>
            <a:r>
              <a:rPr lang="de-DE" sz="1600" u="sng" dirty="0" err="1" smtClean="0"/>
              <a:t>with</a:t>
            </a:r>
            <a:r>
              <a:rPr lang="de-DE" sz="1600" u="sng" dirty="0" smtClean="0"/>
              <a:t> </a:t>
            </a:r>
            <a:r>
              <a:rPr lang="de-DE" sz="1600" u="sng" dirty="0" err="1" smtClean="0"/>
              <a:t>your</a:t>
            </a:r>
            <a:r>
              <a:rPr lang="de-DE" sz="1600" u="sng" dirty="0" smtClean="0"/>
              <a:t> </a:t>
            </a:r>
            <a:r>
              <a:rPr lang="de-DE" sz="1600" u="sng" dirty="0" err="1" smtClean="0"/>
              <a:t>financial</a:t>
            </a:r>
            <a:r>
              <a:rPr lang="de-DE" sz="1600" u="sng" dirty="0" smtClean="0"/>
              <a:t> </a:t>
            </a:r>
            <a:r>
              <a:rPr lang="de-DE" sz="1600" u="sng" dirty="0" err="1" smtClean="0"/>
              <a:t>staff</a:t>
            </a:r>
            <a:endParaRPr lang="de-DE" sz="1600" u="sng" dirty="0" smtClean="0"/>
          </a:p>
          <a:p>
            <a:pPr marL="176213" indent="-176213" eaLnBrk="0" hangingPunct="0">
              <a:lnSpc>
                <a:spcPct val="150000"/>
              </a:lnSpc>
            </a:pPr>
            <a:endParaRPr lang="de-DE" sz="1600" u="sng" dirty="0" smtClean="0"/>
          </a:p>
          <a:p>
            <a:pPr marL="176213" indent="-176213" eaLnBrk="0" hangingPunct="0">
              <a:lnSpc>
                <a:spcPct val="150000"/>
              </a:lnSpc>
            </a:pPr>
            <a:r>
              <a:rPr lang="de-DE" sz="2000" u="sng" dirty="0" smtClean="0"/>
              <a:t>Next </a:t>
            </a:r>
            <a:r>
              <a:rPr lang="de-DE" sz="2000" u="sng" dirty="0" err="1" smtClean="0"/>
              <a:t>steps</a:t>
            </a:r>
            <a:r>
              <a:rPr lang="de-DE" sz="2000" u="sng" dirty="0" smtClean="0"/>
              <a:t>:</a:t>
            </a:r>
            <a:endParaRPr lang="de-DE" sz="2000" u="sng" dirty="0"/>
          </a:p>
          <a:p>
            <a:pPr marL="342900" indent="-342900" eaLnBrk="0" hangingPunct="0">
              <a:lnSpc>
                <a:spcPct val="150000"/>
              </a:lnSpc>
              <a:buFont typeface="Arial" pitchFamily="34" charset="0"/>
              <a:buChar char="•"/>
            </a:pPr>
            <a:r>
              <a:rPr lang="de-DE" sz="2000" dirty="0" smtClean="0"/>
              <a:t>Internal </a:t>
            </a:r>
            <a:r>
              <a:rPr lang="de-DE" sz="2000" dirty="0" err="1" smtClean="0"/>
              <a:t>revision</a:t>
            </a:r>
            <a:r>
              <a:rPr lang="de-DE" sz="2000" dirty="0" smtClean="0"/>
              <a:t>: Comments </a:t>
            </a:r>
            <a:r>
              <a:rPr lang="de-DE" sz="2000" dirty="0" err="1" smtClean="0"/>
              <a:t>until</a:t>
            </a:r>
            <a:r>
              <a:rPr lang="de-DE" sz="2000" dirty="0" smtClean="0"/>
              <a:t> </a:t>
            </a:r>
            <a:r>
              <a:rPr lang="de-DE" sz="2000" dirty="0" err="1" smtClean="0">
                <a:solidFill>
                  <a:srgbClr val="FF0000"/>
                </a:solidFill>
              </a:rPr>
              <a:t>Thursday</a:t>
            </a:r>
            <a:r>
              <a:rPr lang="de-DE" sz="2000" dirty="0" smtClean="0">
                <a:solidFill>
                  <a:srgbClr val="FF0000"/>
                </a:solidFill>
              </a:rPr>
              <a:t> 20</a:t>
            </a:r>
            <a:r>
              <a:rPr lang="de-DE" sz="2000" baseline="30000" dirty="0" smtClean="0">
                <a:solidFill>
                  <a:srgbClr val="FF0000"/>
                </a:solidFill>
              </a:rPr>
              <a:t>th</a:t>
            </a:r>
            <a:r>
              <a:rPr lang="de-DE" sz="2000" dirty="0" smtClean="0"/>
              <a:t>.</a:t>
            </a:r>
          </a:p>
          <a:p>
            <a:pPr marL="342900" indent="-342900" eaLnBrk="0" hangingPunct="0">
              <a:lnSpc>
                <a:spcPct val="150000"/>
              </a:lnSpc>
              <a:buFont typeface="Arial" pitchFamily="34" charset="0"/>
              <a:buChar char="•"/>
            </a:pPr>
            <a:r>
              <a:rPr lang="de-DE" sz="2000" dirty="0" smtClean="0"/>
              <a:t>All </a:t>
            </a:r>
            <a:r>
              <a:rPr lang="de-DE" sz="2000" dirty="0" err="1" smtClean="0"/>
              <a:t>deliverables</a:t>
            </a:r>
            <a:r>
              <a:rPr lang="de-DE" sz="2000" dirty="0" smtClean="0"/>
              <a:t>, </a:t>
            </a:r>
            <a:r>
              <a:rPr lang="de-DE" sz="2000" dirty="0" err="1" smtClean="0"/>
              <a:t>milestones</a:t>
            </a:r>
            <a:r>
              <a:rPr lang="de-DE" sz="2000" dirty="0" smtClean="0"/>
              <a:t>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report</a:t>
            </a:r>
            <a:r>
              <a:rPr lang="de-DE" sz="2000" dirty="0" smtClean="0"/>
              <a:t> </a:t>
            </a:r>
            <a:r>
              <a:rPr lang="de-DE" sz="2000" dirty="0" err="1" smtClean="0"/>
              <a:t>should</a:t>
            </a:r>
            <a:r>
              <a:rPr lang="de-DE" sz="2000" dirty="0" smtClean="0"/>
              <a:t> </a:t>
            </a:r>
            <a:r>
              <a:rPr lang="de-DE" sz="2000" dirty="0" err="1" smtClean="0"/>
              <a:t>be</a:t>
            </a:r>
            <a:r>
              <a:rPr lang="de-DE" sz="2000" dirty="0" smtClean="0"/>
              <a:t> </a:t>
            </a:r>
            <a:r>
              <a:rPr lang="de-DE" sz="2000" dirty="0" err="1" smtClean="0"/>
              <a:t>sent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EC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reviewers</a:t>
            </a:r>
            <a:r>
              <a:rPr lang="de-DE" sz="2000" dirty="0" smtClean="0"/>
              <a:t> </a:t>
            </a:r>
            <a:r>
              <a:rPr lang="de-DE" sz="2000" dirty="0" err="1" smtClean="0"/>
              <a:t>until</a:t>
            </a:r>
            <a:r>
              <a:rPr lang="de-DE" sz="2000" dirty="0" smtClean="0"/>
              <a:t> </a:t>
            </a:r>
            <a:r>
              <a:rPr lang="de-DE" sz="2000" dirty="0" err="1" smtClean="0">
                <a:solidFill>
                  <a:srgbClr val="FF0000"/>
                </a:solidFill>
              </a:rPr>
              <a:t>Wednesday</a:t>
            </a:r>
            <a:r>
              <a:rPr lang="de-DE" sz="2000" dirty="0" smtClean="0">
                <a:solidFill>
                  <a:srgbClr val="FF0000"/>
                </a:solidFill>
              </a:rPr>
              <a:t> 26</a:t>
            </a:r>
            <a:r>
              <a:rPr lang="de-DE" sz="2000" baseline="30000" dirty="0" smtClean="0">
                <a:solidFill>
                  <a:srgbClr val="FF0000"/>
                </a:solidFill>
              </a:rPr>
              <a:t>th</a:t>
            </a:r>
            <a:r>
              <a:rPr lang="de-DE" sz="2000" dirty="0" smtClean="0"/>
              <a:t>.</a:t>
            </a:r>
          </a:p>
        </p:txBody>
      </p:sp>
      <p:sp>
        <p:nvSpPr>
          <p:cNvPr id="2" name="Rechteck 1"/>
          <p:cNvSpPr/>
          <p:nvPr/>
        </p:nvSpPr>
        <p:spPr bwMode="auto">
          <a:xfrm>
            <a:off x="611560" y="1700808"/>
            <a:ext cx="7056784" cy="1152128"/>
          </a:xfrm>
          <a:prstGeom prst="rect">
            <a:avLst/>
          </a:prstGeom>
          <a:solidFill>
            <a:srgbClr val="FFFF00">
              <a:alpha val="30196"/>
            </a:srgbClr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  <a:tab pos="358775" algn="l"/>
                <a:tab pos="719138" algn="l"/>
                <a:tab pos="1077913" algn="l"/>
                <a:tab pos="1436688" algn="l"/>
                <a:tab pos="1795463" algn="l"/>
                <a:tab pos="2155825" algn="l"/>
                <a:tab pos="2514600" algn="l"/>
                <a:tab pos="2873375" algn="l"/>
                <a:tab pos="3233738" algn="l"/>
                <a:tab pos="3584575" algn="l"/>
                <a:tab pos="6457950" algn="l"/>
              </a:tabLst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_Template_IHQ">
  <a:themeElements>
    <a:clrScheme name="PowerPoint_Template_IHQ 2">
      <a:dk1>
        <a:srgbClr val="000000"/>
      </a:dk1>
      <a:lt1>
        <a:srgbClr val="FFFFFF"/>
      </a:lt1>
      <a:dk2>
        <a:srgbClr val="000000"/>
      </a:dk2>
      <a:lt2>
        <a:srgbClr val="707070"/>
      </a:lt2>
      <a:accent1>
        <a:srgbClr val="CC0000"/>
      </a:accent1>
      <a:accent2>
        <a:srgbClr val="CACACA"/>
      </a:accent2>
      <a:accent3>
        <a:srgbClr val="FFFFFF"/>
      </a:accent3>
      <a:accent4>
        <a:srgbClr val="000000"/>
      </a:accent4>
      <a:accent5>
        <a:srgbClr val="E2AAAA"/>
      </a:accent5>
      <a:accent6>
        <a:srgbClr val="B7B7B7"/>
      </a:accent6>
      <a:hlink>
        <a:srgbClr val="0000FF"/>
      </a:hlink>
      <a:folHlink>
        <a:srgbClr val="000000"/>
      </a:folHlink>
    </a:clrScheme>
    <a:fontScheme name="PowerPoint_Template_IHQ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92D050"/>
        </a:solidFill>
        <a:ln w="12700" cap="flat" cmpd="sng" algn="ctr">
          <a:solidFill>
            <a:srgbClr val="C00000"/>
          </a:solidFill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>
            <a:tab pos="269875" algn="l"/>
            <a:tab pos="358775" algn="l"/>
            <a:tab pos="719138" algn="l"/>
            <a:tab pos="1077913" algn="l"/>
            <a:tab pos="1436688" algn="l"/>
            <a:tab pos="1795463" algn="l"/>
            <a:tab pos="2155825" algn="l"/>
            <a:tab pos="2514600" algn="l"/>
            <a:tab pos="2873375" algn="l"/>
            <a:tab pos="3233738" algn="l"/>
            <a:tab pos="3584575" algn="l"/>
            <a:tab pos="6457950" algn="l"/>
          </a:tabLst>
          <a:defRPr kumimoji="0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>
            <a:tab pos="269875" algn="l"/>
            <a:tab pos="358775" algn="l"/>
            <a:tab pos="719138" algn="l"/>
            <a:tab pos="1077913" algn="l"/>
            <a:tab pos="1436688" algn="l"/>
            <a:tab pos="1795463" algn="l"/>
            <a:tab pos="2155825" algn="l"/>
            <a:tab pos="2514600" algn="l"/>
            <a:tab pos="2873375" algn="l"/>
            <a:tab pos="3233738" algn="l"/>
            <a:tab pos="3584575" algn="l"/>
            <a:tab pos="6457950" algn="l"/>
          </a:tabLst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_Template_IHQ 1">
        <a:dk1>
          <a:srgbClr val="000000"/>
        </a:dk1>
        <a:lt1>
          <a:srgbClr val="FFFFFF"/>
        </a:lt1>
        <a:dk2>
          <a:srgbClr val="000000"/>
        </a:dk2>
        <a:lt2>
          <a:srgbClr val="707070"/>
        </a:lt2>
        <a:accent1>
          <a:srgbClr val="FF0000"/>
        </a:accent1>
        <a:accent2>
          <a:srgbClr val="CACACA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B7B7B7"/>
        </a:accent6>
        <a:hlink>
          <a:srgbClr val="70707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_IHQ 1">
        <a:dk1>
          <a:srgbClr val="000000"/>
        </a:dk1>
        <a:lt1>
          <a:srgbClr val="FFFFFF"/>
        </a:lt1>
        <a:dk2>
          <a:srgbClr val="000000"/>
        </a:dk2>
        <a:lt2>
          <a:srgbClr val="707070"/>
        </a:lt2>
        <a:accent1>
          <a:srgbClr val="FF0000"/>
        </a:accent1>
        <a:accent2>
          <a:srgbClr val="CACACA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B7B7B7"/>
        </a:accent6>
        <a:hlink>
          <a:srgbClr val="70707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_IHQ 2">
        <a:dk1>
          <a:srgbClr val="000000"/>
        </a:dk1>
        <a:lt1>
          <a:srgbClr val="FFFFFF"/>
        </a:lt1>
        <a:dk2>
          <a:srgbClr val="000000"/>
        </a:dk2>
        <a:lt2>
          <a:srgbClr val="707070"/>
        </a:lt2>
        <a:accent1>
          <a:srgbClr val="CC0000"/>
        </a:accent1>
        <a:accent2>
          <a:srgbClr val="CACACA"/>
        </a:accent2>
        <a:accent3>
          <a:srgbClr val="FFFFFF"/>
        </a:accent3>
        <a:accent4>
          <a:srgbClr val="000000"/>
        </a:accent4>
        <a:accent5>
          <a:srgbClr val="E2AAAA"/>
        </a:accent5>
        <a:accent6>
          <a:srgbClr val="B7B7B7"/>
        </a:accent6>
        <a:hlink>
          <a:srgbClr val="0000FF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707070"/>
    </a:lt2>
    <a:accent1>
      <a:srgbClr val="CC0000"/>
    </a:accent1>
    <a:accent2>
      <a:srgbClr val="CACACA"/>
    </a:accent2>
    <a:accent3>
      <a:srgbClr val="FFFFFF"/>
    </a:accent3>
    <a:accent4>
      <a:srgbClr val="000000"/>
    </a:accent4>
    <a:accent5>
      <a:srgbClr val="E2AAAA"/>
    </a:accent5>
    <a:accent6>
      <a:srgbClr val="B7B7B7"/>
    </a:accent6>
    <a:hlink>
      <a:srgbClr val="707070"/>
    </a:hlink>
    <a:folHlink>
      <a:srgbClr val="00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377</Words>
  <Application>Microsoft Office PowerPoint</Application>
  <PresentationFormat>Bildschirmpräsentation (4:3)</PresentationFormat>
  <Paragraphs>121</Paragraphs>
  <Slides>18</Slides>
  <Notes>17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0" baseType="lpstr">
      <vt:lpstr>PowerPoint_Template_IHQ</vt:lpstr>
      <vt:lpstr>MSPhotoEd.3</vt:lpstr>
      <vt:lpstr>PowerPoint-Präsentation</vt:lpstr>
      <vt:lpstr>PowerPoint-Präsentation</vt:lpstr>
      <vt:lpstr>Agenda</vt:lpstr>
      <vt:lpstr>PowerPoint-Präsentation</vt:lpstr>
      <vt:lpstr>PowerPoint-Präsentation</vt:lpstr>
      <vt:lpstr>April Deliverables</vt:lpstr>
      <vt:lpstr>January and April Milestones</vt:lpstr>
      <vt:lpstr>PowerPoint-Präsentation</vt:lpstr>
      <vt:lpstr>18 months periodic report</vt:lpstr>
      <vt:lpstr>Brussels preparation</vt:lpstr>
      <vt:lpstr>Preparation Meeting July, 9th</vt:lpstr>
      <vt:lpstr>Preparation to Brussels</vt:lpstr>
      <vt:lpstr>Reviewers Comments: Responsibilities</vt:lpstr>
      <vt:lpstr>Reviewers Comments: Responsibilities</vt:lpstr>
      <vt:lpstr>PowerPoint-Präsentation</vt:lpstr>
      <vt:lpstr>Open Issues</vt:lpstr>
      <vt:lpstr>Next Phone Conference</vt:lpstr>
      <vt:lpstr>PowerPoint-Präsentation</vt:lpstr>
    </vt:vector>
  </TitlesOfParts>
  <Company>Universitaet Karlsruhe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R.Bonk</dc:creator>
  <cp:lastModifiedBy>Sommer, Martin (IMT)</cp:lastModifiedBy>
  <cp:revision>417</cp:revision>
  <cp:lastPrinted>2000-09-29T14:26:26Z</cp:lastPrinted>
  <dcterms:created xsi:type="dcterms:W3CDTF">2010-01-08T09:05:51Z</dcterms:created>
  <dcterms:modified xsi:type="dcterms:W3CDTF">2013-06-17T13:56:38Z</dcterms:modified>
</cp:coreProperties>
</file>