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9" r:id="rId2"/>
    <p:sldId id="280" r:id="rId3"/>
    <p:sldId id="446" r:id="rId4"/>
    <p:sldId id="342" r:id="rId5"/>
    <p:sldId id="298" r:id="rId6"/>
    <p:sldId id="431" r:id="rId7"/>
    <p:sldId id="436" r:id="rId8"/>
    <p:sldId id="448" r:id="rId9"/>
    <p:sldId id="449" r:id="rId10"/>
    <p:sldId id="450" r:id="rId11"/>
    <p:sldId id="451" r:id="rId12"/>
    <p:sldId id="402" r:id="rId13"/>
    <p:sldId id="421" r:id="rId14"/>
    <p:sldId id="430" r:id="rId15"/>
    <p:sldId id="408" r:id="rId16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rgbClr val="220060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rgbClr val="220060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rgbClr val="220060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rgbClr val="220060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rgbClr val="22006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b="1" kern="1200">
        <a:solidFill>
          <a:srgbClr val="22006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b="1" kern="1200">
        <a:solidFill>
          <a:srgbClr val="22006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b="1" kern="1200">
        <a:solidFill>
          <a:srgbClr val="22006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b="1" kern="1200">
        <a:solidFill>
          <a:srgbClr val="220060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BEEAD"/>
    <a:srgbClr val="220060"/>
    <a:srgbClr val="262FDA"/>
    <a:srgbClr val="5A42BE"/>
    <a:srgbClr val="66FFCC"/>
    <a:srgbClr val="FF0000"/>
    <a:srgbClr val="F3CE1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3" autoAdjust="0"/>
    <p:restoredTop sz="99710" autoAdjust="0"/>
  </p:normalViewPr>
  <p:slideViewPr>
    <p:cSldViewPr>
      <p:cViewPr varScale="1">
        <p:scale>
          <a:sx n="92" d="100"/>
          <a:sy n="92" d="100"/>
        </p:scale>
        <p:origin x="-22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605588" y="8961438"/>
            <a:ext cx="192087" cy="1524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0" hangingPunct="0">
              <a:defRPr/>
            </a:pPr>
            <a:fld id="{B02C922F-D161-4491-81BC-25EC5026583E}" type="slidenum">
              <a:rPr lang="en-US" sz="1000" b="0">
                <a:solidFill>
                  <a:schemeClr val="tx1"/>
                </a:solidFill>
                <a:latin typeface="Tahoma" pitchFamily="34" charset="0"/>
                <a:cs typeface="+mn-cs"/>
              </a:rPr>
              <a:pPr algn="r" eaLnBrk="0" hangingPunct="0">
                <a:defRPr/>
              </a:pPr>
              <a:t>‹Nr.›</a:t>
            </a:fld>
            <a:endParaRPr lang="en-US" sz="1000" b="0">
              <a:solidFill>
                <a:schemeClr val="tx1"/>
              </a:solidFill>
              <a:latin typeface="Tahoma" pitchFamily="34" charset="0"/>
              <a:cs typeface="+mn-cs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727200" y="8932863"/>
            <a:ext cx="3114675" cy="211137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16" tIns="44414" rIns="90416" bIns="44414">
            <a:spAutoFit/>
          </a:bodyPr>
          <a:lstStyle/>
          <a:p>
            <a:pPr algn="r" eaLnBrk="0" hangingPunct="0">
              <a:defRPr/>
            </a:pPr>
            <a:r>
              <a:rPr lang="en-US" sz="800" b="0">
                <a:solidFill>
                  <a:schemeClr val="tx1"/>
                </a:solidFill>
                <a:cs typeface="+mn-cs"/>
              </a:rPr>
              <a:t>University of Karlsruhe Proprietary – Use pursuant to instructions</a:t>
            </a:r>
          </a:p>
        </p:txBody>
      </p:sp>
    </p:spTree>
    <p:extLst>
      <p:ext uri="{BB962C8B-B14F-4D97-AF65-F5344CB8AC3E}">
        <p14:creationId xmlns:p14="http://schemas.microsoft.com/office/powerpoint/2010/main" val="3804812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343400"/>
            <a:ext cx="5032375" cy="41148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90416" tIns="44414" rIns="90416" bIns="44414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70779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4300" indent="-114300" algn="l" rtl="0" eaLnBrk="0" fontAlgn="base" hangingPunct="0">
      <a:spcBef>
        <a:spcPct val="3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00050" indent="-171450" algn="l" rtl="0" eaLnBrk="0" fontAlgn="base" hangingPunct="0">
      <a:spcBef>
        <a:spcPct val="30000"/>
      </a:spcBef>
      <a:spcAft>
        <a:spcPct val="0"/>
      </a:spcAft>
      <a:buSzPct val="100000"/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685800" indent="-114300" algn="l" rtl="0" eaLnBrk="0" fontAlgn="base" hangingPunct="0">
      <a:spcBef>
        <a:spcPct val="3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028700" indent="-171450" algn="l" rtl="0" eaLnBrk="0" fontAlgn="base" hangingPunct="0">
      <a:spcBef>
        <a:spcPct val="30000"/>
      </a:spcBef>
      <a:spcAft>
        <a:spcPct val="0"/>
      </a:spcAft>
      <a:buSzPct val="100000"/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318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5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059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264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28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493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697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90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52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b="1" smtClean="0"/>
              <a:t>Partner presentations (10min each)</a:t>
            </a:r>
            <a:endParaRPr lang="en-US" smtClean="0"/>
          </a:p>
          <a:p>
            <a:pPr lvl="1" eaLnBrk="1" hangingPunct="1"/>
            <a:r>
              <a:rPr lang="en-US" smtClean="0"/>
              <a:t>Institute / company (short)</a:t>
            </a:r>
          </a:p>
          <a:p>
            <a:pPr lvl="1" eaLnBrk="1" hangingPunct="1"/>
            <a:r>
              <a:rPr lang="en-US" smtClean="0"/>
              <a:t>Contribution to the project, own work effort and timeline (focus)</a:t>
            </a:r>
          </a:p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67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083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DE" sz="11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878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DE" sz="11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445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DE" sz="11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1422" y="1931987"/>
            <a:ext cx="9037945" cy="1800225"/>
          </a:xfrm>
          <a:prstGeom prst="rect">
            <a:avLst/>
          </a:prstGeom>
          <a:solidFill>
            <a:srgbClr val="220060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endParaRPr lang="en-US" altLang="en-US" sz="16800" b="0">
              <a:solidFill>
                <a:srgbClr val="666666"/>
              </a:solidFill>
              <a:latin typeface="Times New Roman" pitchFamily="18" charset="0"/>
              <a:cs typeface="+mn-cs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7380288" y="217488"/>
          <a:ext cx="1485900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118" r:id="rId4" imgW="3895238" imgH="2809524" progId="MSPhotoEd.3">
                  <p:embed/>
                </p:oleObj>
              </mc:Choice>
              <mc:Fallback>
                <p:oleObj r:id="rId4" imgW="3895238" imgH="2809524" progId="MSPhotoEd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217488"/>
                        <a:ext cx="1485900" cy="1071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79388" y="5373688"/>
            <a:ext cx="1979612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2195513" y="5613400"/>
            <a:ext cx="6526212" cy="19208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l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400" b="0">
                <a:cs typeface="+mn-cs"/>
              </a:rPr>
              <a:t>Nano Scale Disruptive Silicon-Plasmonic Platform for Chip-to-Chip Interconnection</a:t>
            </a:r>
          </a:p>
        </p:txBody>
      </p:sp>
      <p:sp>
        <p:nvSpPr>
          <p:cNvPr id="6" name="Text Box 11"/>
          <p:cNvSpPr txBox="1">
            <a:spLocks noChangeArrowheads="1"/>
          </p:cNvSpPr>
          <p:nvPr userDrawn="1"/>
        </p:nvSpPr>
        <p:spPr bwMode="auto">
          <a:xfrm>
            <a:off x="417450" y="549275"/>
            <a:ext cx="6251711" cy="36619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000" dirty="0" smtClean="0">
                <a:cs typeface="+mn-cs"/>
              </a:rPr>
              <a:t>Phone Conference 18</a:t>
            </a:r>
            <a:r>
              <a:rPr lang="en-US" sz="2000" dirty="0">
                <a:cs typeface="+mn-cs"/>
              </a:rPr>
              <a:t>			</a:t>
            </a:r>
            <a:r>
              <a:rPr lang="en-US" sz="2000" dirty="0" smtClean="0">
                <a:cs typeface="+mn-cs"/>
              </a:rPr>
              <a:t>July</a:t>
            </a:r>
            <a:r>
              <a:rPr lang="en-US" sz="2000" baseline="0" dirty="0" smtClean="0">
                <a:cs typeface="+mn-cs"/>
              </a:rPr>
              <a:t> </a:t>
            </a:r>
            <a:r>
              <a:rPr lang="en-US" sz="2000" baseline="0" dirty="0" smtClean="0">
                <a:cs typeface="+mn-cs"/>
              </a:rPr>
              <a:t>1</a:t>
            </a:r>
            <a:r>
              <a:rPr lang="en-US" sz="2000" baseline="30000" dirty="0" smtClean="0">
                <a:cs typeface="+mn-cs"/>
              </a:rPr>
              <a:t>st</a:t>
            </a:r>
            <a:r>
              <a:rPr lang="en-US" sz="2000" dirty="0" smtClean="0">
                <a:cs typeface="+mn-cs"/>
              </a:rPr>
              <a:t>, </a:t>
            </a:r>
            <a:r>
              <a:rPr lang="en-US" sz="2000" dirty="0" smtClean="0">
                <a:cs typeface="+mn-cs"/>
              </a:rPr>
              <a:t>2013 </a:t>
            </a:r>
            <a:endParaRPr lang="de-DE" sz="2000" dirty="0"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260350"/>
            <a:ext cx="69834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1643063" y="6500813"/>
            <a:ext cx="6526212" cy="1920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l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400" b="0">
                <a:solidFill>
                  <a:srgbClr val="220060"/>
                </a:solidFill>
                <a:cs typeface="+mn-cs"/>
              </a:rPr>
              <a:t>Nano Scale Disruptive Silicon-Plasmonic Platform for Chip-to-Chip Interconnection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8429625" y="6500813"/>
            <a:ext cx="3540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algn="l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lnSpc>
                <a:spcPct val="9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fld id="{A1284804-CDE8-4848-8E1F-8CD6EFF8C757}" type="slidenum">
              <a:rPr lang="en-US" sz="1400" b="0">
                <a:solidFill>
                  <a:srgbClr val="220060"/>
                </a:solidFill>
                <a:cs typeface="+mn-cs"/>
              </a:rPr>
              <a:pPr eaLnBrk="0" hangingPunct="0">
                <a:lnSpc>
                  <a:spcPct val="100000"/>
                </a:lnSpc>
                <a:spcBef>
                  <a:spcPct val="0"/>
                </a:spcBef>
                <a:defRPr/>
              </a:pPr>
              <a:t>‹Nr.›</a:t>
            </a:fld>
            <a:endParaRPr lang="en-US" sz="1400" b="0">
              <a:solidFill>
                <a:srgbClr val="220060"/>
              </a:solidFill>
              <a:cs typeface="+mn-cs"/>
            </a:endParaRPr>
          </a:p>
        </p:txBody>
      </p:sp>
      <p:graphicFrame>
        <p:nvGraphicFramePr>
          <p:cNvPr id="60509" name="Object 93"/>
          <p:cNvGraphicFramePr>
            <a:graphicFrameLocks noChangeAspect="1"/>
          </p:cNvGraphicFramePr>
          <p:nvPr/>
        </p:nvGraphicFramePr>
        <p:xfrm>
          <a:off x="142875" y="5929313"/>
          <a:ext cx="114300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30" r:id="rId5" imgW="3895238" imgH="2809524" progId="MSPhotoEd.3">
                  <p:embed/>
                </p:oleObj>
              </mc:Choice>
              <mc:Fallback>
                <p:oleObj r:id="rId5" imgW="3895238" imgH="2809524" progId="MSPhotoEd.3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5929313"/>
                        <a:ext cx="1143000" cy="82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514" name="Gerade Verbindung 10"/>
          <p:cNvCxnSpPr>
            <a:cxnSpLocks noChangeShapeType="1"/>
          </p:cNvCxnSpPr>
          <p:nvPr/>
        </p:nvCxnSpPr>
        <p:spPr bwMode="auto">
          <a:xfrm>
            <a:off x="1500188" y="6429375"/>
            <a:ext cx="7429500" cy="1588"/>
          </a:xfrm>
          <a:prstGeom prst="line">
            <a:avLst/>
          </a:prstGeom>
          <a:noFill/>
          <a:ln w="19050" algn="ctr">
            <a:solidFill>
              <a:srgbClr val="262FDA"/>
            </a:solidFill>
            <a:round/>
            <a:headEnd/>
            <a:tailEnd/>
          </a:ln>
        </p:spPr>
      </p:cxnSp>
      <p:pic>
        <p:nvPicPr>
          <p:cNvPr id="60515" name="Picture 4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4388" y="238125"/>
            <a:ext cx="1979612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0516" name="Gerade Verbindung 10"/>
          <p:cNvCxnSpPr>
            <a:cxnSpLocks noChangeShapeType="1"/>
          </p:cNvCxnSpPr>
          <p:nvPr/>
        </p:nvCxnSpPr>
        <p:spPr bwMode="auto">
          <a:xfrm>
            <a:off x="179388" y="812800"/>
            <a:ext cx="6985000" cy="0"/>
          </a:xfrm>
          <a:prstGeom prst="lin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</a:defRPr>
      </a:lvl2pPr>
      <a:lvl3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</a:defRPr>
      </a:lvl3pPr>
      <a:lvl4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</a:defRPr>
      </a:lvl4pPr>
      <a:lvl5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</a:defRPr>
      </a:lvl5pPr>
      <a:lvl6pPr marL="4572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Font typeface="Wingdings" pitchFamily="2" charset="2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•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15" name="Rectangle 8"/>
          <p:cNvSpPr>
            <a:spLocks noChangeArrowheads="1"/>
          </p:cNvSpPr>
          <p:nvPr/>
        </p:nvSpPr>
        <p:spPr bwMode="auto">
          <a:xfrm>
            <a:off x="107950" y="5637213"/>
            <a:ext cx="8928100" cy="12207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lang="de-DE" sz="2000" b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lang="de-DE" sz="2000" b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lang="de-DE" sz="2000" b="0">
              <a:solidFill>
                <a:schemeClr val="tx1"/>
              </a:solidFill>
            </a:endParaRPr>
          </a:p>
        </p:txBody>
      </p:sp>
      <p:sp>
        <p:nvSpPr>
          <p:cNvPr id="62516" name="Rectangle 4"/>
          <p:cNvSpPr>
            <a:spLocks noChangeArrowheads="1"/>
          </p:cNvSpPr>
          <p:nvPr/>
        </p:nvSpPr>
        <p:spPr bwMode="auto">
          <a:xfrm>
            <a:off x="5786438" y="0"/>
            <a:ext cx="3357562" cy="22145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lang="de-DE" sz="2000" b="0">
              <a:solidFill>
                <a:schemeClr val="tx1"/>
              </a:solidFill>
            </a:endParaRPr>
          </a:p>
        </p:txBody>
      </p:sp>
      <p:sp>
        <p:nvSpPr>
          <p:cNvPr id="62517" name="Text Box 10"/>
          <p:cNvSpPr txBox="1">
            <a:spLocks noChangeArrowheads="1"/>
          </p:cNvSpPr>
          <p:nvPr/>
        </p:nvSpPr>
        <p:spPr bwMode="auto">
          <a:xfrm>
            <a:off x="539750" y="4652963"/>
            <a:ext cx="81184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de-DE" sz="2000" b="0">
                <a:solidFill>
                  <a:schemeClr val="tx1"/>
                </a:solidFill>
              </a:rPr>
              <a:t>NAVOLCHI - Nano Scale Disruptive Silicon-Plasmonic Platform for Chip-to-Chip Interconnection </a:t>
            </a:r>
            <a:endParaRPr lang="en-US" sz="2000" b="0">
              <a:solidFill>
                <a:schemeClr val="tx1"/>
              </a:solidFill>
            </a:endParaRPr>
          </a:p>
        </p:txBody>
      </p:sp>
      <p:pic>
        <p:nvPicPr>
          <p:cNvPr id="6251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0238" y="2636838"/>
            <a:ext cx="5395912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519" name="Rectangle 8"/>
          <p:cNvSpPr>
            <a:spLocks noChangeArrowheads="1"/>
          </p:cNvSpPr>
          <p:nvPr/>
        </p:nvSpPr>
        <p:spPr bwMode="auto">
          <a:xfrm>
            <a:off x="107950" y="692150"/>
            <a:ext cx="57594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lang="de-DE" sz="2000" b="0">
              <a:solidFill>
                <a:schemeClr val="tx1"/>
              </a:solidFill>
            </a:endParaRPr>
          </a:p>
        </p:txBody>
      </p:sp>
      <p:graphicFrame>
        <p:nvGraphicFramePr>
          <p:cNvPr id="62514" name="Object 50"/>
          <p:cNvGraphicFramePr>
            <a:graphicFrameLocks noChangeAspect="1"/>
          </p:cNvGraphicFramePr>
          <p:nvPr/>
        </p:nvGraphicFramePr>
        <p:xfrm>
          <a:off x="3784600" y="692150"/>
          <a:ext cx="1627188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5" r:id="rId5" imgW="3895238" imgH="2809524" progId="MSPhotoEd.3">
                  <p:embed/>
                </p:oleObj>
              </mc:Choice>
              <mc:Fallback>
                <p:oleObj r:id="rId5" imgW="3895238" imgH="2809524" progId="MSPhotoEd.3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00" y="692150"/>
                        <a:ext cx="1627188" cy="1173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569" name="Gruppieren 40"/>
          <p:cNvGrpSpPr>
            <a:grpSpLocks/>
          </p:cNvGrpSpPr>
          <p:nvPr/>
        </p:nvGrpSpPr>
        <p:grpSpPr bwMode="auto">
          <a:xfrm>
            <a:off x="117475" y="866775"/>
            <a:ext cx="8755063" cy="5329238"/>
            <a:chOff x="117136" y="1052736"/>
            <a:chExt cx="8756173" cy="5328592"/>
          </a:xfrm>
        </p:grpSpPr>
        <p:pic>
          <p:nvPicPr>
            <p:cNvPr id="749573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63688" y="1052736"/>
              <a:ext cx="7109621" cy="3294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9574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82067" y="4350008"/>
              <a:ext cx="6944281" cy="2031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9575" name="Rechteck 2"/>
            <p:cNvSpPr>
              <a:spLocks noChangeArrowheads="1"/>
            </p:cNvSpPr>
            <p:nvPr/>
          </p:nvSpPr>
          <p:spPr bwMode="auto">
            <a:xfrm>
              <a:off x="4456784" y="1059936"/>
              <a:ext cx="1584176" cy="216024"/>
            </a:xfrm>
            <a:prstGeom prst="rect">
              <a:avLst/>
            </a:prstGeom>
            <a:solidFill>
              <a:srgbClr val="FFFF00">
                <a:alpha val="34117"/>
              </a:srgbClr>
            </a:solidFill>
            <a:ln w="19050" algn="ctr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tabLst>
                  <a:tab pos="269875" algn="l"/>
                  <a:tab pos="358775" algn="l"/>
                  <a:tab pos="719138" algn="l"/>
                  <a:tab pos="1077913" algn="l"/>
                  <a:tab pos="1436688" algn="l"/>
                  <a:tab pos="1795463" algn="l"/>
                  <a:tab pos="2155825" algn="l"/>
                  <a:tab pos="2514600" algn="l"/>
                  <a:tab pos="2873375" algn="l"/>
                  <a:tab pos="3233738" algn="l"/>
                  <a:tab pos="3584575" algn="l"/>
                  <a:tab pos="6457950" algn="l"/>
                </a:tabLst>
              </a:pPr>
              <a:endParaRPr lang="de-DE" sz="2000" b="0">
                <a:solidFill>
                  <a:schemeClr val="tx1"/>
                </a:solidFill>
              </a:endParaRPr>
            </a:p>
          </p:txBody>
        </p:sp>
        <p:sp>
          <p:nvSpPr>
            <p:cNvPr id="749576" name="Rechteck 6"/>
            <p:cNvSpPr>
              <a:spLocks noChangeArrowheads="1"/>
            </p:cNvSpPr>
            <p:nvPr/>
          </p:nvSpPr>
          <p:spPr bwMode="auto">
            <a:xfrm>
              <a:off x="6689032" y="2017640"/>
              <a:ext cx="1872208" cy="216024"/>
            </a:xfrm>
            <a:prstGeom prst="rect">
              <a:avLst/>
            </a:prstGeom>
            <a:solidFill>
              <a:srgbClr val="FFFF00">
                <a:alpha val="34117"/>
              </a:srgbClr>
            </a:solidFill>
            <a:ln w="19050" algn="ctr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tabLst>
                  <a:tab pos="269875" algn="l"/>
                  <a:tab pos="358775" algn="l"/>
                  <a:tab pos="719138" algn="l"/>
                  <a:tab pos="1077913" algn="l"/>
                  <a:tab pos="1436688" algn="l"/>
                  <a:tab pos="1795463" algn="l"/>
                  <a:tab pos="2155825" algn="l"/>
                  <a:tab pos="2514600" algn="l"/>
                  <a:tab pos="2873375" algn="l"/>
                  <a:tab pos="3233738" algn="l"/>
                  <a:tab pos="3584575" algn="l"/>
                  <a:tab pos="6457950" algn="l"/>
                </a:tabLst>
              </a:pPr>
              <a:endParaRPr lang="de-DE" sz="2000" b="0">
                <a:solidFill>
                  <a:schemeClr val="tx1"/>
                </a:solidFill>
              </a:endParaRPr>
            </a:p>
          </p:txBody>
        </p:sp>
        <p:sp>
          <p:nvSpPr>
            <p:cNvPr id="749577" name="Rechteck 7"/>
            <p:cNvSpPr>
              <a:spLocks noChangeArrowheads="1"/>
            </p:cNvSpPr>
            <p:nvPr/>
          </p:nvSpPr>
          <p:spPr bwMode="auto">
            <a:xfrm>
              <a:off x="4720798" y="2860136"/>
              <a:ext cx="1192965" cy="216024"/>
            </a:xfrm>
            <a:prstGeom prst="rect">
              <a:avLst/>
            </a:prstGeom>
            <a:solidFill>
              <a:srgbClr val="FFFF00">
                <a:alpha val="34117"/>
              </a:srgbClr>
            </a:solidFill>
            <a:ln w="19050" algn="ctr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tabLst>
                  <a:tab pos="269875" algn="l"/>
                  <a:tab pos="358775" algn="l"/>
                  <a:tab pos="719138" algn="l"/>
                  <a:tab pos="1077913" algn="l"/>
                  <a:tab pos="1436688" algn="l"/>
                  <a:tab pos="1795463" algn="l"/>
                  <a:tab pos="2155825" algn="l"/>
                  <a:tab pos="2514600" algn="l"/>
                  <a:tab pos="2873375" algn="l"/>
                  <a:tab pos="3233738" algn="l"/>
                  <a:tab pos="3584575" algn="l"/>
                  <a:tab pos="6457950" algn="l"/>
                </a:tabLst>
              </a:pPr>
              <a:endParaRPr lang="de-DE" sz="2000" b="0">
                <a:solidFill>
                  <a:schemeClr val="tx1"/>
                </a:solidFill>
              </a:endParaRPr>
            </a:p>
          </p:txBody>
        </p:sp>
        <p:sp>
          <p:nvSpPr>
            <p:cNvPr id="749578" name="Rechteck 8"/>
            <p:cNvSpPr>
              <a:spLocks noChangeArrowheads="1"/>
            </p:cNvSpPr>
            <p:nvPr/>
          </p:nvSpPr>
          <p:spPr bwMode="auto">
            <a:xfrm>
              <a:off x="3623119" y="3054560"/>
              <a:ext cx="985922" cy="216024"/>
            </a:xfrm>
            <a:prstGeom prst="rect">
              <a:avLst/>
            </a:prstGeom>
            <a:solidFill>
              <a:srgbClr val="FFFF00">
                <a:alpha val="34117"/>
              </a:srgbClr>
            </a:solidFill>
            <a:ln w="19050" algn="ctr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tabLst>
                  <a:tab pos="269875" algn="l"/>
                  <a:tab pos="358775" algn="l"/>
                  <a:tab pos="719138" algn="l"/>
                  <a:tab pos="1077913" algn="l"/>
                  <a:tab pos="1436688" algn="l"/>
                  <a:tab pos="1795463" algn="l"/>
                  <a:tab pos="2155825" algn="l"/>
                  <a:tab pos="2514600" algn="l"/>
                  <a:tab pos="2873375" algn="l"/>
                  <a:tab pos="3233738" algn="l"/>
                  <a:tab pos="3584575" algn="l"/>
                  <a:tab pos="6457950" algn="l"/>
                </a:tabLst>
              </a:pPr>
              <a:endParaRPr lang="de-DE" sz="2000" b="0">
                <a:solidFill>
                  <a:schemeClr val="tx1"/>
                </a:solidFill>
              </a:endParaRPr>
            </a:p>
          </p:txBody>
        </p:sp>
        <p:sp>
          <p:nvSpPr>
            <p:cNvPr id="749579" name="Rechteck 9"/>
            <p:cNvSpPr>
              <a:spLocks noChangeArrowheads="1"/>
            </p:cNvSpPr>
            <p:nvPr/>
          </p:nvSpPr>
          <p:spPr bwMode="auto">
            <a:xfrm>
              <a:off x="5977593" y="3314972"/>
              <a:ext cx="1394078" cy="216024"/>
            </a:xfrm>
            <a:prstGeom prst="rect">
              <a:avLst/>
            </a:prstGeom>
            <a:solidFill>
              <a:srgbClr val="FFFF00">
                <a:alpha val="34117"/>
              </a:srgbClr>
            </a:solidFill>
            <a:ln w="19050" algn="ctr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tabLst>
                  <a:tab pos="269875" algn="l"/>
                  <a:tab pos="358775" algn="l"/>
                  <a:tab pos="719138" algn="l"/>
                  <a:tab pos="1077913" algn="l"/>
                  <a:tab pos="1436688" algn="l"/>
                  <a:tab pos="1795463" algn="l"/>
                  <a:tab pos="2155825" algn="l"/>
                  <a:tab pos="2514600" algn="l"/>
                  <a:tab pos="2873375" algn="l"/>
                  <a:tab pos="3233738" algn="l"/>
                  <a:tab pos="3584575" algn="l"/>
                  <a:tab pos="6457950" algn="l"/>
                </a:tabLst>
              </a:pPr>
              <a:endParaRPr lang="de-DE" sz="2000" b="0">
                <a:solidFill>
                  <a:schemeClr val="tx1"/>
                </a:solidFill>
              </a:endParaRPr>
            </a:p>
          </p:txBody>
        </p:sp>
        <p:sp>
          <p:nvSpPr>
            <p:cNvPr id="749580" name="Rechteck 10"/>
            <p:cNvSpPr>
              <a:spLocks noChangeArrowheads="1"/>
            </p:cNvSpPr>
            <p:nvPr/>
          </p:nvSpPr>
          <p:spPr bwMode="auto">
            <a:xfrm>
              <a:off x="3996360" y="4350008"/>
              <a:ext cx="2735879" cy="216024"/>
            </a:xfrm>
            <a:prstGeom prst="rect">
              <a:avLst/>
            </a:prstGeom>
            <a:solidFill>
              <a:srgbClr val="FFFF00">
                <a:alpha val="34117"/>
              </a:srgbClr>
            </a:solidFill>
            <a:ln w="19050" algn="ctr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tabLst>
                  <a:tab pos="269875" algn="l"/>
                  <a:tab pos="358775" algn="l"/>
                  <a:tab pos="719138" algn="l"/>
                  <a:tab pos="1077913" algn="l"/>
                  <a:tab pos="1436688" algn="l"/>
                  <a:tab pos="1795463" algn="l"/>
                  <a:tab pos="2155825" algn="l"/>
                  <a:tab pos="2514600" algn="l"/>
                  <a:tab pos="2873375" algn="l"/>
                  <a:tab pos="3233738" algn="l"/>
                  <a:tab pos="3584575" algn="l"/>
                  <a:tab pos="6457950" algn="l"/>
                </a:tabLst>
              </a:pPr>
              <a:endParaRPr lang="de-DE" sz="2000" b="0">
                <a:solidFill>
                  <a:schemeClr val="tx1"/>
                </a:solidFill>
              </a:endParaRPr>
            </a:p>
          </p:txBody>
        </p:sp>
        <p:sp>
          <p:nvSpPr>
            <p:cNvPr id="749581" name="Rechteck 11"/>
            <p:cNvSpPr>
              <a:spLocks noChangeArrowheads="1"/>
            </p:cNvSpPr>
            <p:nvPr/>
          </p:nvSpPr>
          <p:spPr bwMode="auto">
            <a:xfrm>
              <a:off x="3419872" y="5188076"/>
              <a:ext cx="5141368" cy="216024"/>
            </a:xfrm>
            <a:prstGeom prst="rect">
              <a:avLst/>
            </a:prstGeom>
            <a:solidFill>
              <a:srgbClr val="FFFF00">
                <a:alpha val="34117"/>
              </a:srgbClr>
            </a:solidFill>
            <a:ln w="19050" algn="ctr">
              <a:solidFill>
                <a:schemeClr val="accent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tabLst>
                  <a:tab pos="269875" algn="l"/>
                  <a:tab pos="358775" algn="l"/>
                  <a:tab pos="719138" algn="l"/>
                  <a:tab pos="1077913" algn="l"/>
                  <a:tab pos="1436688" algn="l"/>
                  <a:tab pos="1795463" algn="l"/>
                  <a:tab pos="2155825" algn="l"/>
                  <a:tab pos="2514600" algn="l"/>
                  <a:tab pos="2873375" algn="l"/>
                  <a:tab pos="3233738" algn="l"/>
                  <a:tab pos="3584575" algn="l"/>
                  <a:tab pos="6457950" algn="l"/>
                </a:tabLst>
              </a:pPr>
              <a:endParaRPr lang="de-DE" sz="2000" b="0">
                <a:solidFill>
                  <a:schemeClr val="tx1"/>
                </a:solidFill>
              </a:endParaRPr>
            </a:p>
          </p:txBody>
        </p:sp>
        <p:sp>
          <p:nvSpPr>
            <p:cNvPr id="749582" name="Textfeld 3"/>
            <p:cNvSpPr txBox="1">
              <a:spLocks noChangeArrowheads="1"/>
            </p:cNvSpPr>
            <p:nvPr/>
          </p:nvSpPr>
          <p:spPr bwMode="auto">
            <a:xfrm>
              <a:off x="467544" y="2017640"/>
              <a:ext cx="763351" cy="52322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800">
                  <a:solidFill>
                    <a:srgbClr val="002060"/>
                  </a:solidFill>
                </a:rPr>
                <a:t>AIT</a:t>
              </a:r>
            </a:p>
          </p:txBody>
        </p:sp>
        <p:sp>
          <p:nvSpPr>
            <p:cNvPr id="749583" name="Textfeld 13"/>
            <p:cNvSpPr txBox="1">
              <a:spLocks noChangeArrowheads="1"/>
            </p:cNvSpPr>
            <p:nvPr/>
          </p:nvSpPr>
          <p:spPr bwMode="auto">
            <a:xfrm>
              <a:off x="211424" y="2730197"/>
              <a:ext cx="1441420" cy="52322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800">
                  <a:solidFill>
                    <a:srgbClr val="002060"/>
                  </a:solidFill>
                </a:rPr>
                <a:t>AIT/KIT</a:t>
              </a:r>
            </a:p>
          </p:txBody>
        </p:sp>
        <p:sp>
          <p:nvSpPr>
            <p:cNvPr id="749584" name="Textfeld 14"/>
            <p:cNvSpPr txBox="1">
              <a:spLocks noChangeArrowheads="1"/>
            </p:cNvSpPr>
            <p:nvPr/>
          </p:nvSpPr>
          <p:spPr bwMode="auto">
            <a:xfrm>
              <a:off x="239896" y="3573016"/>
              <a:ext cx="1321196" cy="52322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800">
                  <a:solidFill>
                    <a:srgbClr val="002060"/>
                  </a:solidFill>
                </a:rPr>
                <a:t>AIT/ST</a:t>
              </a:r>
            </a:p>
          </p:txBody>
        </p:sp>
        <p:sp>
          <p:nvSpPr>
            <p:cNvPr id="749585" name="Textfeld 15"/>
            <p:cNvSpPr txBox="1">
              <a:spLocks noChangeArrowheads="1"/>
            </p:cNvSpPr>
            <p:nvPr/>
          </p:nvSpPr>
          <p:spPr bwMode="auto">
            <a:xfrm>
              <a:off x="691010" y="4458020"/>
              <a:ext cx="763351" cy="52322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800">
                  <a:solidFill>
                    <a:srgbClr val="002060"/>
                  </a:solidFill>
                </a:rPr>
                <a:t>AIT</a:t>
              </a:r>
            </a:p>
          </p:txBody>
        </p:sp>
        <p:sp>
          <p:nvSpPr>
            <p:cNvPr id="749586" name="Textfeld 16"/>
            <p:cNvSpPr txBox="1">
              <a:spLocks noChangeArrowheads="1"/>
            </p:cNvSpPr>
            <p:nvPr/>
          </p:nvSpPr>
          <p:spPr bwMode="auto">
            <a:xfrm>
              <a:off x="117136" y="5404100"/>
              <a:ext cx="1911101" cy="461665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400">
                  <a:solidFill>
                    <a:srgbClr val="002060"/>
                  </a:solidFill>
                </a:rPr>
                <a:t>IMEC/UVEG</a:t>
              </a:r>
            </a:p>
          </p:txBody>
        </p:sp>
        <p:cxnSp>
          <p:nvCxnSpPr>
            <p:cNvPr id="749587" name="Gerade Verbindung mit Pfeil 5"/>
            <p:cNvCxnSpPr>
              <a:cxnSpLocks noChangeShapeType="1"/>
              <a:endCxn id="749588" idx="2"/>
            </p:cNvCxnSpPr>
            <p:nvPr/>
          </p:nvCxnSpPr>
          <p:spPr bwMode="auto">
            <a:xfrm flipV="1">
              <a:off x="1281232" y="2125652"/>
              <a:ext cx="698480" cy="153598"/>
            </a:xfrm>
            <a:prstGeom prst="straightConnector1">
              <a:avLst/>
            </a:prstGeom>
            <a:noFill/>
            <a:ln w="12700" algn="ctr">
              <a:solidFill>
                <a:srgbClr val="C00000"/>
              </a:solidFill>
              <a:round/>
              <a:headEnd type="oval" w="med" len="med"/>
              <a:tailEnd/>
            </a:ln>
          </p:spPr>
        </p:cxnSp>
        <p:sp>
          <p:nvSpPr>
            <p:cNvPr id="749588" name="Ellipse 12"/>
            <p:cNvSpPr>
              <a:spLocks noChangeArrowheads="1"/>
            </p:cNvSpPr>
            <p:nvPr/>
          </p:nvSpPr>
          <p:spPr bwMode="auto">
            <a:xfrm>
              <a:off x="1979712" y="2017640"/>
              <a:ext cx="288032" cy="216024"/>
            </a:xfrm>
            <a:prstGeom prst="ellipse">
              <a:avLst/>
            </a:prstGeom>
            <a:noFill/>
            <a:ln w="12700" algn="ctr">
              <a:solidFill>
                <a:srgbClr val="C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tabLst>
                  <a:tab pos="269875" algn="l"/>
                  <a:tab pos="358775" algn="l"/>
                  <a:tab pos="719138" algn="l"/>
                  <a:tab pos="1077913" algn="l"/>
                  <a:tab pos="1436688" algn="l"/>
                  <a:tab pos="1795463" algn="l"/>
                  <a:tab pos="2155825" algn="l"/>
                  <a:tab pos="2514600" algn="l"/>
                  <a:tab pos="2873375" algn="l"/>
                  <a:tab pos="3233738" algn="l"/>
                  <a:tab pos="3584575" algn="l"/>
                  <a:tab pos="6457950" algn="l"/>
                </a:tabLst>
              </a:pPr>
              <a:endParaRPr lang="de-DE" sz="2000" b="0">
                <a:solidFill>
                  <a:schemeClr val="tx1"/>
                </a:solidFill>
              </a:endParaRPr>
            </a:p>
          </p:txBody>
        </p:sp>
        <p:sp>
          <p:nvSpPr>
            <p:cNvPr id="749589" name="Ellipse 20"/>
            <p:cNvSpPr>
              <a:spLocks noChangeArrowheads="1"/>
            </p:cNvSpPr>
            <p:nvPr/>
          </p:nvSpPr>
          <p:spPr bwMode="auto">
            <a:xfrm>
              <a:off x="1965064" y="2860136"/>
              <a:ext cx="288032" cy="216024"/>
            </a:xfrm>
            <a:prstGeom prst="ellipse">
              <a:avLst/>
            </a:prstGeom>
            <a:noFill/>
            <a:ln w="12700" algn="ctr">
              <a:solidFill>
                <a:srgbClr val="C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tabLst>
                  <a:tab pos="269875" algn="l"/>
                  <a:tab pos="358775" algn="l"/>
                  <a:tab pos="719138" algn="l"/>
                  <a:tab pos="1077913" algn="l"/>
                  <a:tab pos="1436688" algn="l"/>
                  <a:tab pos="1795463" algn="l"/>
                  <a:tab pos="2155825" algn="l"/>
                  <a:tab pos="2514600" algn="l"/>
                  <a:tab pos="2873375" algn="l"/>
                  <a:tab pos="3233738" algn="l"/>
                  <a:tab pos="3584575" algn="l"/>
                  <a:tab pos="6457950" algn="l"/>
                </a:tabLst>
              </a:pPr>
              <a:endParaRPr lang="de-DE" sz="2000" b="0">
                <a:solidFill>
                  <a:schemeClr val="tx1"/>
                </a:solidFill>
              </a:endParaRPr>
            </a:p>
          </p:txBody>
        </p:sp>
        <p:sp>
          <p:nvSpPr>
            <p:cNvPr id="749590" name="Ellipse 21"/>
            <p:cNvSpPr>
              <a:spLocks noChangeArrowheads="1"/>
            </p:cNvSpPr>
            <p:nvPr/>
          </p:nvSpPr>
          <p:spPr bwMode="auto">
            <a:xfrm>
              <a:off x="1964800" y="3314972"/>
              <a:ext cx="288032" cy="216024"/>
            </a:xfrm>
            <a:prstGeom prst="ellipse">
              <a:avLst/>
            </a:prstGeom>
            <a:noFill/>
            <a:ln w="12700" algn="ctr">
              <a:solidFill>
                <a:srgbClr val="C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tabLst>
                  <a:tab pos="269875" algn="l"/>
                  <a:tab pos="358775" algn="l"/>
                  <a:tab pos="719138" algn="l"/>
                  <a:tab pos="1077913" algn="l"/>
                  <a:tab pos="1436688" algn="l"/>
                  <a:tab pos="1795463" algn="l"/>
                  <a:tab pos="2155825" algn="l"/>
                  <a:tab pos="2514600" algn="l"/>
                  <a:tab pos="2873375" algn="l"/>
                  <a:tab pos="3233738" algn="l"/>
                  <a:tab pos="3584575" algn="l"/>
                  <a:tab pos="6457950" algn="l"/>
                </a:tabLst>
              </a:pPr>
              <a:endParaRPr lang="de-DE" sz="2000" b="0">
                <a:solidFill>
                  <a:schemeClr val="tx1"/>
                </a:solidFill>
              </a:endParaRPr>
            </a:p>
          </p:txBody>
        </p:sp>
        <p:sp>
          <p:nvSpPr>
            <p:cNvPr id="749591" name="Ellipse 22"/>
            <p:cNvSpPr>
              <a:spLocks noChangeArrowheads="1"/>
            </p:cNvSpPr>
            <p:nvPr/>
          </p:nvSpPr>
          <p:spPr bwMode="auto">
            <a:xfrm>
              <a:off x="1988096" y="4350008"/>
              <a:ext cx="288032" cy="216024"/>
            </a:xfrm>
            <a:prstGeom prst="ellipse">
              <a:avLst/>
            </a:prstGeom>
            <a:noFill/>
            <a:ln w="12700" algn="ctr">
              <a:solidFill>
                <a:srgbClr val="C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tabLst>
                  <a:tab pos="269875" algn="l"/>
                  <a:tab pos="358775" algn="l"/>
                  <a:tab pos="719138" algn="l"/>
                  <a:tab pos="1077913" algn="l"/>
                  <a:tab pos="1436688" algn="l"/>
                  <a:tab pos="1795463" algn="l"/>
                  <a:tab pos="2155825" algn="l"/>
                  <a:tab pos="2514600" algn="l"/>
                  <a:tab pos="2873375" algn="l"/>
                  <a:tab pos="3233738" algn="l"/>
                  <a:tab pos="3584575" algn="l"/>
                  <a:tab pos="6457950" algn="l"/>
                </a:tabLst>
              </a:pPr>
              <a:endParaRPr lang="de-DE" sz="2000" b="0">
                <a:solidFill>
                  <a:schemeClr val="tx1"/>
                </a:solidFill>
              </a:endParaRPr>
            </a:p>
          </p:txBody>
        </p:sp>
        <p:sp>
          <p:nvSpPr>
            <p:cNvPr id="749592" name="Ellipse 23"/>
            <p:cNvSpPr>
              <a:spLocks noChangeArrowheads="1"/>
            </p:cNvSpPr>
            <p:nvPr/>
          </p:nvSpPr>
          <p:spPr bwMode="auto">
            <a:xfrm>
              <a:off x="1979712" y="5188076"/>
              <a:ext cx="288032" cy="216024"/>
            </a:xfrm>
            <a:prstGeom prst="ellipse">
              <a:avLst/>
            </a:prstGeom>
            <a:noFill/>
            <a:ln w="12700" algn="ctr">
              <a:solidFill>
                <a:srgbClr val="C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tabLst>
                  <a:tab pos="269875" algn="l"/>
                  <a:tab pos="358775" algn="l"/>
                  <a:tab pos="719138" algn="l"/>
                  <a:tab pos="1077913" algn="l"/>
                  <a:tab pos="1436688" algn="l"/>
                  <a:tab pos="1795463" algn="l"/>
                  <a:tab pos="2155825" algn="l"/>
                  <a:tab pos="2514600" algn="l"/>
                  <a:tab pos="2873375" algn="l"/>
                  <a:tab pos="3233738" algn="l"/>
                  <a:tab pos="3584575" algn="l"/>
                  <a:tab pos="6457950" algn="l"/>
                </a:tabLst>
              </a:pPr>
              <a:endParaRPr lang="de-DE" sz="2000" b="0">
                <a:solidFill>
                  <a:schemeClr val="tx1"/>
                </a:solidFill>
              </a:endParaRPr>
            </a:p>
          </p:txBody>
        </p:sp>
        <p:cxnSp>
          <p:nvCxnSpPr>
            <p:cNvPr id="749593" name="Gerade Verbindung mit Pfeil 25"/>
            <p:cNvCxnSpPr>
              <a:cxnSpLocks noChangeShapeType="1"/>
              <a:endCxn id="749589" idx="3"/>
            </p:cNvCxnSpPr>
            <p:nvPr/>
          </p:nvCxnSpPr>
          <p:spPr bwMode="auto">
            <a:xfrm flipV="1">
              <a:off x="1707797" y="3044524"/>
              <a:ext cx="299448" cy="72532"/>
            </a:xfrm>
            <a:prstGeom prst="straightConnector1">
              <a:avLst/>
            </a:prstGeom>
            <a:noFill/>
            <a:ln w="12700" algn="ctr">
              <a:solidFill>
                <a:srgbClr val="C00000"/>
              </a:solidFill>
              <a:round/>
              <a:headEnd type="oval" w="med" len="med"/>
              <a:tailEnd/>
            </a:ln>
          </p:spPr>
        </p:cxnSp>
        <p:cxnSp>
          <p:nvCxnSpPr>
            <p:cNvPr id="749594" name="Gerade Verbindung mit Pfeil 27"/>
            <p:cNvCxnSpPr>
              <a:cxnSpLocks noChangeShapeType="1"/>
              <a:endCxn id="749590" idx="2"/>
            </p:cNvCxnSpPr>
            <p:nvPr/>
          </p:nvCxnSpPr>
          <p:spPr bwMode="auto">
            <a:xfrm flipV="1">
              <a:off x="1159259" y="3422984"/>
              <a:ext cx="805541" cy="108012"/>
            </a:xfrm>
            <a:prstGeom prst="straightConnector1">
              <a:avLst/>
            </a:prstGeom>
            <a:noFill/>
            <a:ln w="12700" algn="ctr">
              <a:solidFill>
                <a:srgbClr val="C00000"/>
              </a:solidFill>
              <a:round/>
              <a:headEnd type="oval" w="med" len="med"/>
              <a:tailEnd/>
            </a:ln>
          </p:spPr>
        </p:cxnSp>
        <p:cxnSp>
          <p:nvCxnSpPr>
            <p:cNvPr id="749595" name="Gerade Verbindung mit Pfeil 29"/>
            <p:cNvCxnSpPr>
              <a:cxnSpLocks noChangeShapeType="1"/>
              <a:endCxn id="749591" idx="3"/>
            </p:cNvCxnSpPr>
            <p:nvPr/>
          </p:nvCxnSpPr>
          <p:spPr bwMode="auto">
            <a:xfrm flipV="1">
              <a:off x="1511629" y="4534396"/>
              <a:ext cx="518648" cy="262756"/>
            </a:xfrm>
            <a:prstGeom prst="straightConnector1">
              <a:avLst/>
            </a:prstGeom>
            <a:noFill/>
            <a:ln w="12700" algn="ctr">
              <a:solidFill>
                <a:srgbClr val="C00000"/>
              </a:solidFill>
              <a:round/>
              <a:headEnd type="oval" w="med" len="med"/>
              <a:tailEnd/>
            </a:ln>
          </p:spPr>
        </p:cxnSp>
        <p:cxnSp>
          <p:nvCxnSpPr>
            <p:cNvPr id="749596" name="Gerade Verbindung mit Pfeil 34"/>
            <p:cNvCxnSpPr>
              <a:cxnSpLocks noChangeShapeType="1"/>
              <a:endCxn id="749592" idx="2"/>
            </p:cNvCxnSpPr>
            <p:nvPr/>
          </p:nvCxnSpPr>
          <p:spPr bwMode="auto">
            <a:xfrm flipV="1">
              <a:off x="1446152" y="5296088"/>
              <a:ext cx="533560" cy="55180"/>
            </a:xfrm>
            <a:prstGeom prst="straightConnector1">
              <a:avLst/>
            </a:prstGeom>
            <a:noFill/>
            <a:ln w="12700" algn="ctr">
              <a:solidFill>
                <a:srgbClr val="C00000"/>
              </a:solidFill>
              <a:round/>
              <a:headEnd type="oval" w="med" len="med"/>
              <a:tailEnd/>
            </a:ln>
          </p:spPr>
        </p:cxnSp>
        <p:sp>
          <p:nvSpPr>
            <p:cNvPr id="749597" name="Rechteck 39"/>
            <p:cNvSpPr>
              <a:spLocks noChangeArrowheads="1"/>
            </p:cNvSpPr>
            <p:nvPr/>
          </p:nvSpPr>
          <p:spPr bwMode="auto">
            <a:xfrm>
              <a:off x="2007245" y="1412776"/>
              <a:ext cx="6741219" cy="504056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tabLst>
                  <a:tab pos="269875" algn="l"/>
                  <a:tab pos="358775" algn="l"/>
                  <a:tab pos="719138" algn="l"/>
                  <a:tab pos="1077913" algn="l"/>
                  <a:tab pos="1436688" algn="l"/>
                  <a:tab pos="1795463" algn="l"/>
                  <a:tab pos="2155825" algn="l"/>
                  <a:tab pos="2514600" algn="l"/>
                  <a:tab pos="2873375" algn="l"/>
                  <a:tab pos="3233738" algn="l"/>
                  <a:tab pos="3584575" algn="l"/>
                  <a:tab pos="6457950" algn="l"/>
                </a:tabLst>
              </a:pPr>
              <a:endParaRPr lang="de-DE" sz="2000" b="0">
                <a:solidFill>
                  <a:schemeClr val="tx1"/>
                </a:solidFill>
              </a:endParaRPr>
            </a:p>
          </p:txBody>
        </p:sp>
      </p:grpSp>
      <p:sp>
        <p:nvSpPr>
          <p:cNvPr id="7495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Reviewers Comments: Responsibilities</a:t>
            </a:r>
          </a:p>
        </p:txBody>
      </p:sp>
      <p:sp>
        <p:nvSpPr>
          <p:cNvPr id="749571" name="Rechteck 41"/>
          <p:cNvSpPr>
            <a:spLocks noChangeArrowheads="1"/>
          </p:cNvSpPr>
          <p:nvPr/>
        </p:nvSpPr>
        <p:spPr bwMode="auto">
          <a:xfrm>
            <a:off x="1760538" y="866775"/>
            <a:ext cx="4467225" cy="360363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lang="de-DE" sz="2000" b="0">
              <a:solidFill>
                <a:schemeClr val="tx1"/>
              </a:solidFill>
            </a:endParaRPr>
          </a:p>
        </p:txBody>
      </p:sp>
      <p:sp>
        <p:nvSpPr>
          <p:cNvPr id="749572" name="Textfeld 37"/>
          <p:cNvSpPr txBox="1">
            <a:spLocks noChangeArrowheads="1"/>
          </p:cNvSpPr>
          <p:nvPr/>
        </p:nvSpPr>
        <p:spPr bwMode="auto">
          <a:xfrm>
            <a:off x="1930400" y="1084263"/>
            <a:ext cx="5554663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Recommendations concerning </a:t>
            </a:r>
            <a:r>
              <a:rPr lang="de-DE" sz="1600">
                <a:solidFill>
                  <a:srgbClr val="FF0000"/>
                </a:solidFill>
              </a:rPr>
              <a:t>the period under review</a:t>
            </a:r>
          </a:p>
        </p:txBody>
      </p:sp>
    </p:spTree>
    <p:extLst>
      <p:ext uri="{BB962C8B-B14F-4D97-AF65-F5344CB8AC3E}">
        <p14:creationId xmlns:p14="http://schemas.microsoft.com/office/powerpoint/2010/main" val="85811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16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1700213"/>
            <a:ext cx="70993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16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Reviewers Comments: Responsibilities</a:t>
            </a:r>
          </a:p>
        </p:txBody>
      </p:sp>
      <p:sp>
        <p:nvSpPr>
          <p:cNvPr id="751619" name="Textfeld 1"/>
          <p:cNvSpPr txBox="1">
            <a:spLocks noChangeArrowheads="1"/>
          </p:cNvSpPr>
          <p:nvPr/>
        </p:nvSpPr>
        <p:spPr bwMode="auto">
          <a:xfrm>
            <a:off x="1763713" y="1196975"/>
            <a:ext cx="43576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Recommendations concerning </a:t>
            </a:r>
            <a:r>
              <a:rPr lang="de-DE" sz="1600">
                <a:solidFill>
                  <a:srgbClr val="FF0000"/>
                </a:solidFill>
              </a:rPr>
              <a:t>future work</a:t>
            </a:r>
          </a:p>
        </p:txBody>
      </p:sp>
      <p:sp>
        <p:nvSpPr>
          <p:cNvPr id="751620" name="Textfeld 4"/>
          <p:cNvSpPr txBox="1">
            <a:spLocks noChangeArrowheads="1"/>
          </p:cNvSpPr>
          <p:nvPr/>
        </p:nvSpPr>
        <p:spPr bwMode="auto">
          <a:xfrm>
            <a:off x="250825" y="1755775"/>
            <a:ext cx="903288" cy="523875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>
                <a:solidFill>
                  <a:srgbClr val="002060"/>
                </a:solidFill>
              </a:rPr>
              <a:t>J. L.</a:t>
            </a:r>
          </a:p>
        </p:txBody>
      </p:sp>
      <p:cxnSp>
        <p:nvCxnSpPr>
          <p:cNvPr id="751621" name="Gerade Verbindung mit Pfeil 5"/>
          <p:cNvCxnSpPr>
            <a:cxnSpLocks noChangeShapeType="1"/>
            <a:endCxn id="751622" idx="2"/>
          </p:cNvCxnSpPr>
          <p:nvPr/>
        </p:nvCxnSpPr>
        <p:spPr bwMode="auto">
          <a:xfrm flipV="1">
            <a:off x="1187450" y="1863725"/>
            <a:ext cx="560388" cy="153988"/>
          </a:xfrm>
          <a:prstGeom prst="straightConnector1">
            <a:avLst/>
          </a:prstGeom>
          <a:noFill/>
          <a:ln w="12700" algn="ctr">
            <a:solidFill>
              <a:srgbClr val="C00000"/>
            </a:solidFill>
            <a:round/>
            <a:headEnd type="oval" w="med" len="med"/>
            <a:tailEnd/>
          </a:ln>
        </p:spPr>
      </p:cxnSp>
      <p:sp>
        <p:nvSpPr>
          <p:cNvPr id="751622" name="Ellipse 6"/>
          <p:cNvSpPr>
            <a:spLocks noChangeArrowheads="1"/>
          </p:cNvSpPr>
          <p:nvPr/>
        </p:nvSpPr>
        <p:spPr bwMode="auto">
          <a:xfrm>
            <a:off x="1747838" y="1755775"/>
            <a:ext cx="261937" cy="215900"/>
          </a:xfrm>
          <a:prstGeom prst="ellipse">
            <a:avLst/>
          </a:prstGeom>
          <a:noFill/>
          <a:ln w="12700" algn="ctr">
            <a:solidFill>
              <a:srgbClr val="C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lang="de-DE" sz="2000" b="0">
              <a:solidFill>
                <a:schemeClr val="tx1"/>
              </a:solidFill>
            </a:endParaRPr>
          </a:p>
        </p:txBody>
      </p:sp>
      <p:sp>
        <p:nvSpPr>
          <p:cNvPr id="751623" name="Textfeld 8"/>
          <p:cNvSpPr txBox="1">
            <a:spLocks noChangeArrowheads="1"/>
          </p:cNvSpPr>
          <p:nvPr/>
        </p:nvSpPr>
        <p:spPr bwMode="auto">
          <a:xfrm>
            <a:off x="390525" y="2425700"/>
            <a:ext cx="763588" cy="523875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>
                <a:solidFill>
                  <a:srgbClr val="002060"/>
                </a:solidFill>
              </a:rPr>
              <a:t>KIT</a:t>
            </a:r>
          </a:p>
        </p:txBody>
      </p:sp>
      <p:cxnSp>
        <p:nvCxnSpPr>
          <p:cNvPr id="751624" name="Gerade Verbindung mit Pfeil 9"/>
          <p:cNvCxnSpPr>
            <a:cxnSpLocks noChangeShapeType="1"/>
            <a:endCxn id="751625" idx="2"/>
          </p:cNvCxnSpPr>
          <p:nvPr/>
        </p:nvCxnSpPr>
        <p:spPr bwMode="auto">
          <a:xfrm flipV="1">
            <a:off x="1187450" y="2538413"/>
            <a:ext cx="560388" cy="169862"/>
          </a:xfrm>
          <a:prstGeom prst="straightConnector1">
            <a:avLst/>
          </a:prstGeom>
          <a:noFill/>
          <a:ln w="12700" algn="ctr">
            <a:solidFill>
              <a:srgbClr val="C00000"/>
            </a:solidFill>
            <a:round/>
            <a:headEnd type="oval" w="med" len="med"/>
            <a:tailEnd/>
          </a:ln>
        </p:spPr>
      </p:cxnSp>
      <p:sp>
        <p:nvSpPr>
          <p:cNvPr id="751625" name="Ellipse 10"/>
          <p:cNvSpPr>
            <a:spLocks noChangeArrowheads="1"/>
          </p:cNvSpPr>
          <p:nvPr/>
        </p:nvSpPr>
        <p:spPr bwMode="auto">
          <a:xfrm>
            <a:off x="1747838" y="2430463"/>
            <a:ext cx="261937" cy="215900"/>
          </a:xfrm>
          <a:prstGeom prst="ellipse">
            <a:avLst/>
          </a:prstGeom>
          <a:noFill/>
          <a:ln w="12700" algn="ctr">
            <a:solidFill>
              <a:srgbClr val="C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lang="de-DE" sz="2000" b="0">
              <a:solidFill>
                <a:schemeClr val="tx1"/>
              </a:solidFill>
            </a:endParaRPr>
          </a:p>
        </p:txBody>
      </p:sp>
      <p:pic>
        <p:nvPicPr>
          <p:cNvPr id="751629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41925" y="2794000"/>
            <a:ext cx="37465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9792" y="3356992"/>
            <a:ext cx="37465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711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7" name="Text Box 10"/>
          <p:cNvSpPr txBox="1">
            <a:spLocks noChangeArrowheads="1"/>
          </p:cNvSpPr>
          <p:nvPr/>
        </p:nvSpPr>
        <p:spPr bwMode="auto">
          <a:xfrm>
            <a:off x="323850" y="2060575"/>
            <a:ext cx="806450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 algn="ctr" eaLnBrk="0" hangingPunct="0">
              <a:spcBef>
                <a:spcPct val="10000"/>
              </a:spcBef>
              <a:buFontTx/>
              <a:buChar char="•"/>
            </a:pPr>
            <a:r>
              <a:rPr lang="en-US" sz="2400">
                <a:solidFill>
                  <a:schemeClr val="bg1"/>
                </a:solidFill>
              </a:rPr>
              <a:t>Open Issues</a:t>
            </a:r>
          </a:p>
          <a:p>
            <a:pPr marL="742950" lvl="1" indent="-285750" algn="ctr" eaLnBrk="0" hangingPunct="0">
              <a:spcBef>
                <a:spcPct val="10000"/>
              </a:spcBef>
              <a:buFontTx/>
              <a:buChar char="•"/>
            </a:pPr>
            <a:endParaRPr lang="en-US" sz="2400">
              <a:solidFill>
                <a:schemeClr val="bg1"/>
              </a:solidFill>
            </a:endParaRPr>
          </a:p>
          <a:p>
            <a:pPr marL="742950" lvl="1" indent="-285750" algn="ctr" eaLnBrk="0" hangingPunct="0">
              <a:spcBef>
                <a:spcPct val="10000"/>
              </a:spcBef>
              <a:buFontTx/>
              <a:buChar char="•"/>
            </a:pPr>
            <a:r>
              <a:rPr lang="en-US" sz="2400">
                <a:solidFill>
                  <a:schemeClr val="bg1"/>
                </a:solidFill>
              </a:rPr>
              <a:t>Next Tel. Conf.</a:t>
            </a:r>
            <a:endParaRPr lang="de-DE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Open Issues</a:t>
            </a:r>
          </a:p>
        </p:txBody>
      </p:sp>
      <p:sp>
        <p:nvSpPr>
          <p:cNvPr id="763906" name="Text Box 4"/>
          <p:cNvSpPr txBox="1">
            <a:spLocks noChangeArrowheads="1"/>
          </p:cNvSpPr>
          <p:nvPr/>
        </p:nvSpPr>
        <p:spPr bwMode="auto">
          <a:xfrm>
            <a:off x="1042988" y="1916113"/>
            <a:ext cx="64452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3200"/>
              </a:lnSpc>
            </a:pPr>
            <a:r>
              <a:rPr lang="de-DE"/>
              <a:t>Any important things to discuss?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Next Phone Conference</a:t>
            </a:r>
          </a:p>
        </p:txBody>
      </p:sp>
      <p:sp>
        <p:nvSpPr>
          <p:cNvPr id="765954" name="Text Box 4"/>
          <p:cNvSpPr txBox="1">
            <a:spLocks noChangeArrowheads="1"/>
          </p:cNvSpPr>
          <p:nvPr/>
        </p:nvSpPr>
        <p:spPr bwMode="auto">
          <a:xfrm>
            <a:off x="2995473" y="3213100"/>
            <a:ext cx="3148298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3200"/>
              </a:lnSpc>
            </a:pPr>
            <a:r>
              <a:rPr lang="de-DE" dirty="0" smtClean="0"/>
              <a:t>August </a:t>
            </a:r>
            <a:r>
              <a:rPr lang="de-DE" dirty="0" err="1" smtClean="0"/>
              <a:t>5</a:t>
            </a:r>
            <a:r>
              <a:rPr lang="de-DE" baseline="30000" dirty="0" err="1" smtClean="0"/>
              <a:t>th</a:t>
            </a:r>
            <a:r>
              <a:rPr lang="de-DE" dirty="0" smtClean="0"/>
              <a:t>, </a:t>
            </a:r>
            <a:r>
              <a:rPr lang="de-DE" dirty="0"/>
              <a:t>2013</a:t>
            </a:r>
          </a:p>
        </p:txBody>
      </p:sp>
      <p:sp>
        <p:nvSpPr>
          <p:cNvPr id="765955" name="Text Box 4"/>
          <p:cNvSpPr txBox="1">
            <a:spLocks noChangeArrowheads="1"/>
          </p:cNvSpPr>
          <p:nvPr/>
        </p:nvSpPr>
        <p:spPr bwMode="auto">
          <a:xfrm>
            <a:off x="1439863" y="1700213"/>
            <a:ext cx="626427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ts val="3200"/>
              </a:lnSpc>
            </a:pPr>
            <a:r>
              <a:rPr lang="de-DE"/>
              <a:t>First Monday of the next month, </a:t>
            </a:r>
          </a:p>
          <a:p>
            <a:pPr algn="ctr" eaLnBrk="0" hangingPunct="0">
              <a:lnSpc>
                <a:spcPts val="3200"/>
              </a:lnSpc>
            </a:pPr>
            <a:r>
              <a:rPr lang="de-DE"/>
              <a:t>4:00 pm (CET)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1" name="Text Box 10"/>
          <p:cNvSpPr txBox="1">
            <a:spLocks noChangeArrowheads="1"/>
          </p:cNvSpPr>
          <p:nvPr/>
        </p:nvSpPr>
        <p:spPr bwMode="auto">
          <a:xfrm>
            <a:off x="323850" y="2636838"/>
            <a:ext cx="7416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lvl="1" algn="ctr" eaLnBrk="0" hangingPunct="0">
              <a:spcBef>
                <a:spcPts val="600"/>
              </a:spcBef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Bye!</a:t>
            </a:r>
            <a:endParaRPr lang="de-DE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09" name="Text Box 10"/>
          <p:cNvSpPr txBox="1">
            <a:spLocks noChangeArrowheads="1"/>
          </p:cNvSpPr>
          <p:nvPr/>
        </p:nvSpPr>
        <p:spPr bwMode="auto">
          <a:xfrm>
            <a:off x="381000" y="2362200"/>
            <a:ext cx="83820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600"/>
              </a:spcBef>
              <a:spcAft>
                <a:spcPts val="600"/>
              </a:spcAft>
            </a:pPr>
            <a:endParaRPr lang="en-US" sz="2400">
              <a:solidFill>
                <a:srgbClr val="FF0000"/>
              </a:solidFill>
            </a:endParaRPr>
          </a:p>
          <a:p>
            <a:pPr algn="ctr" eaLnBrk="0" hangingPunct="0">
              <a:spcBef>
                <a:spcPts val="600"/>
              </a:spcBef>
              <a:spcAft>
                <a:spcPts val="600"/>
              </a:spcAft>
            </a:pPr>
            <a:r>
              <a:rPr lang="en-US" sz="2400">
                <a:solidFill>
                  <a:schemeClr val="bg1"/>
                </a:solidFill>
              </a:rPr>
              <a:t>AGENDA</a:t>
            </a:r>
            <a:endParaRPr lang="en-US" sz="2800">
              <a:solidFill>
                <a:schemeClr val="bg1"/>
              </a:solidFill>
            </a:endParaRPr>
          </a:p>
          <a:p>
            <a:pPr algn="ctr" eaLnBrk="0" hangingPunct="0">
              <a:spcBef>
                <a:spcPts val="600"/>
              </a:spcBef>
              <a:spcAft>
                <a:spcPts val="600"/>
              </a:spcAft>
            </a:pPr>
            <a:r>
              <a:rPr lang="de-DE" sz="240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2060"/>
                </a:solidFill>
              </a:rPr>
              <a:t>Agenda</a:t>
            </a:r>
          </a:p>
        </p:txBody>
      </p:sp>
      <p:sp>
        <p:nvSpPr>
          <p:cNvPr id="579590" name="Text Box 6"/>
          <p:cNvSpPr txBox="1">
            <a:spLocks noChangeArrowheads="1"/>
          </p:cNvSpPr>
          <p:nvPr/>
        </p:nvSpPr>
        <p:spPr bwMode="auto">
          <a:xfrm>
            <a:off x="971550" y="1196975"/>
            <a:ext cx="7345363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/>
              <a:t>Welcome.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/>
              <a:t>Progress of work: Short report from every partner about status of work.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 smtClean="0"/>
              <a:t>Next </a:t>
            </a:r>
            <a:r>
              <a:rPr lang="en-US" sz="2000" dirty="0"/>
              <a:t>deliverables and </a:t>
            </a:r>
            <a:r>
              <a:rPr lang="en-US" sz="2000" dirty="0" smtClean="0"/>
              <a:t>milestones.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/>
              <a:t>B</a:t>
            </a:r>
            <a:r>
              <a:rPr lang="en-US" sz="2000" dirty="0" smtClean="0"/>
              <a:t>russels meeting</a:t>
            </a:r>
            <a:endParaRPr lang="en-US" sz="20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 smtClean="0"/>
              <a:t>Open </a:t>
            </a:r>
            <a:r>
              <a:rPr lang="en-US" sz="2000" dirty="0"/>
              <a:t>issues.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/>
              <a:t>Next </a:t>
            </a:r>
            <a:r>
              <a:rPr lang="en-US" sz="2000" dirty="0" err="1"/>
              <a:t>TelConf</a:t>
            </a:r>
            <a:r>
              <a:rPr lang="en-US" sz="2000" dirty="0"/>
              <a:t>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05972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5" name="Text Box 10"/>
          <p:cNvSpPr txBox="1">
            <a:spLocks noChangeArrowheads="1"/>
          </p:cNvSpPr>
          <p:nvPr/>
        </p:nvSpPr>
        <p:spPr bwMode="auto">
          <a:xfrm>
            <a:off x="395288" y="2133600"/>
            <a:ext cx="8497887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600"/>
              </a:spcBef>
              <a:spcAft>
                <a:spcPts val="600"/>
              </a:spcAft>
            </a:pPr>
            <a:r>
              <a:rPr lang="en-US" sz="2400">
                <a:solidFill>
                  <a:schemeClr val="bg1"/>
                </a:solidFill>
              </a:rPr>
              <a:t>Status of Work: </a:t>
            </a:r>
          </a:p>
          <a:p>
            <a:pPr algn="ctr" eaLnBrk="0" hangingPunct="0">
              <a:spcBef>
                <a:spcPts val="600"/>
              </a:spcBef>
              <a:spcAft>
                <a:spcPts val="600"/>
              </a:spcAft>
            </a:pPr>
            <a:r>
              <a:rPr lang="en-US" sz="2400">
                <a:solidFill>
                  <a:schemeClr val="bg1"/>
                </a:solidFill>
              </a:rPr>
              <a:t>Partner Presentations </a:t>
            </a:r>
            <a:r>
              <a:rPr lang="de-DE" sz="240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3" name="Text Box 10"/>
          <p:cNvSpPr txBox="1">
            <a:spLocks noChangeArrowheads="1"/>
          </p:cNvSpPr>
          <p:nvPr/>
        </p:nvSpPr>
        <p:spPr bwMode="auto">
          <a:xfrm>
            <a:off x="395288" y="2133600"/>
            <a:ext cx="8382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 algn="ctr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400">
                <a:solidFill>
                  <a:schemeClr val="bg1"/>
                </a:solidFill>
              </a:rPr>
              <a:t>If appropriate: Discussion</a:t>
            </a:r>
          </a:p>
          <a:p>
            <a:pPr marL="742950" lvl="1" indent="-285750" algn="ctr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endParaRPr lang="en-US" sz="2400">
              <a:solidFill>
                <a:schemeClr val="bg1"/>
              </a:solidFill>
            </a:endParaRPr>
          </a:p>
          <a:p>
            <a:pPr marL="742950" lvl="1" indent="-285750" algn="ctr" eaLnBrk="0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400">
                <a:solidFill>
                  <a:schemeClr val="bg1"/>
                </a:solidFill>
              </a:rPr>
              <a:t>Deliverables &amp; Milestones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98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9223" y="876329"/>
            <a:ext cx="6660401" cy="154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98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July Deliverable</a:t>
            </a:r>
          </a:p>
        </p:txBody>
      </p:sp>
      <p:pic>
        <p:nvPicPr>
          <p:cNvPr id="774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6264696" cy="373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July </a:t>
            </a:r>
            <a:r>
              <a:rPr lang="en-US" dirty="0" smtClean="0">
                <a:solidFill>
                  <a:srgbClr val="002060"/>
                </a:solidFill>
              </a:rPr>
              <a:t>Milestones</a:t>
            </a:r>
          </a:p>
        </p:txBody>
      </p:sp>
      <p:pic>
        <p:nvPicPr>
          <p:cNvPr id="773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19"/>
            <a:ext cx="6480720" cy="532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just"/>
            <a:r>
              <a:rPr lang="en-US" sz="3200" dirty="0" smtClean="0">
                <a:solidFill>
                  <a:srgbClr val="002060"/>
                </a:solidFill>
              </a:rPr>
              <a:t>Preparation Meeting July, 9th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268760"/>
            <a:ext cx="367240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/>
              <a:t>Where</a:t>
            </a:r>
            <a:r>
              <a:rPr lang="de-DE" sz="2400" dirty="0" smtClean="0"/>
              <a:t>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Helmholtz Association of German Research </a:t>
            </a:r>
            <a:r>
              <a:rPr lang="en-US" sz="1600" dirty="0" err="1"/>
              <a:t>Centres</a:t>
            </a:r>
            <a:r>
              <a:rPr lang="en-US" sz="1600" dirty="0"/>
              <a:t> </a:t>
            </a:r>
            <a:r>
              <a:rPr lang="en-US" sz="1600" dirty="0" err="1" smtClean="0"/>
              <a:t>e.V</a:t>
            </a:r>
            <a:r>
              <a:rPr lang="en-US" sz="1600" dirty="0" smtClean="0"/>
              <a:t>. </a:t>
            </a:r>
            <a:r>
              <a:rPr lang="fr-BE" sz="1600" dirty="0" smtClean="0"/>
              <a:t>Brussels Office, Rue du </a:t>
            </a:r>
            <a:r>
              <a:rPr lang="fr-BE" sz="1600" dirty="0"/>
              <a:t>Trône </a:t>
            </a:r>
            <a:r>
              <a:rPr lang="fr-BE" sz="1600" dirty="0" smtClean="0"/>
              <a:t>98</a:t>
            </a:r>
            <a:r>
              <a:rPr lang="en-US" sz="1600" dirty="0"/>
              <a:t> </a:t>
            </a:r>
            <a:r>
              <a:rPr lang="de-DE" sz="1600" dirty="0" smtClean="0"/>
              <a:t>1050 </a:t>
            </a:r>
            <a:r>
              <a:rPr lang="de-DE" sz="1600" dirty="0" err="1" smtClean="0"/>
              <a:t>Brussels</a:t>
            </a:r>
            <a:r>
              <a:rPr lang="de-DE" sz="1600" dirty="0" smtClean="0"/>
              <a:t>, BELGIUM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/>
              <a:t>~15 min. </a:t>
            </a:r>
            <a:r>
              <a:rPr lang="de-DE" sz="1600" dirty="0" err="1" smtClean="0"/>
              <a:t>from</a:t>
            </a:r>
            <a:r>
              <a:rPr lang="de-DE" sz="1600" dirty="0" smtClean="0"/>
              <a:t> </a:t>
            </a:r>
            <a:r>
              <a:rPr lang="de-DE" sz="1600" dirty="0" err="1" smtClean="0"/>
              <a:t>train</a:t>
            </a:r>
            <a:r>
              <a:rPr lang="de-DE" sz="1600" dirty="0" smtClean="0"/>
              <a:t> </a:t>
            </a:r>
            <a:r>
              <a:rPr lang="de-DE" sz="1600" dirty="0" err="1" smtClean="0"/>
              <a:t>station</a:t>
            </a:r>
            <a:r>
              <a:rPr lang="de-DE" sz="1600" dirty="0" smtClean="0"/>
              <a:t> Midi via Metro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/>
              <a:t>~1h </a:t>
            </a:r>
            <a:r>
              <a:rPr lang="de-DE" sz="1600" dirty="0" err="1" smtClean="0"/>
              <a:t>from</a:t>
            </a:r>
            <a:r>
              <a:rPr lang="de-DE" sz="1600" dirty="0" smtClean="0"/>
              <a:t> </a:t>
            </a:r>
            <a:r>
              <a:rPr lang="de-DE" sz="1600" dirty="0" err="1" smtClean="0"/>
              <a:t>Brussels</a:t>
            </a:r>
            <a:r>
              <a:rPr lang="de-DE" sz="1600" dirty="0" smtClean="0"/>
              <a:t> </a:t>
            </a:r>
            <a:r>
              <a:rPr lang="de-DE" sz="1600" dirty="0" err="1" smtClean="0"/>
              <a:t>airport</a:t>
            </a:r>
            <a:r>
              <a:rPr lang="de-DE" sz="1600" dirty="0" smtClean="0"/>
              <a:t> via </a:t>
            </a:r>
            <a:r>
              <a:rPr lang="de-DE" sz="1600" dirty="0" err="1" smtClean="0"/>
              <a:t>bus</a:t>
            </a:r>
            <a:r>
              <a:rPr lang="de-DE" sz="1600" dirty="0" smtClean="0"/>
              <a:t> </a:t>
            </a:r>
            <a:r>
              <a:rPr lang="de-DE" sz="1600" dirty="0" err="1" smtClean="0"/>
              <a:t>or</a:t>
            </a:r>
            <a:r>
              <a:rPr lang="de-DE" sz="1600" dirty="0" smtClean="0"/>
              <a:t> </a:t>
            </a:r>
            <a:r>
              <a:rPr lang="de-DE" sz="1600" dirty="0" err="1" smtClean="0"/>
              <a:t>train</a:t>
            </a:r>
            <a:endParaRPr lang="de-DE" sz="1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073890"/>
            <a:ext cx="4633432" cy="26324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544" y="3789040"/>
            <a:ext cx="36724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/>
              <a:t>When</a:t>
            </a:r>
            <a:r>
              <a:rPr lang="de-DE" sz="2400" dirty="0" smtClean="0"/>
              <a:t>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/>
              <a:t>1.30pm – 5.30pm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/>
              <a:t>Office </a:t>
            </a:r>
            <a:r>
              <a:rPr lang="de-DE" sz="1600" dirty="0" err="1" smtClean="0"/>
              <a:t>closes</a:t>
            </a:r>
            <a:r>
              <a:rPr lang="de-DE" sz="1600" dirty="0" smtClean="0"/>
              <a:t> after 5.30, </a:t>
            </a:r>
            <a:r>
              <a:rPr lang="de-DE" sz="1600" dirty="0" err="1" smtClean="0"/>
              <a:t>no</a:t>
            </a:r>
            <a:r>
              <a:rPr lang="de-DE" sz="1600" dirty="0" smtClean="0"/>
              <a:t> </a:t>
            </a:r>
            <a:r>
              <a:rPr lang="de-DE" sz="1600" dirty="0" err="1" smtClean="0"/>
              <a:t>extension</a:t>
            </a:r>
            <a:r>
              <a:rPr lang="de-DE" sz="1600" dirty="0" smtClean="0"/>
              <a:t> </a:t>
            </a:r>
            <a:r>
              <a:rPr lang="de-DE" sz="1600" dirty="0" err="1" smtClean="0"/>
              <a:t>possible</a:t>
            </a:r>
            <a:r>
              <a:rPr lang="de-DE" sz="1600" dirty="0" smtClean="0"/>
              <a:t>. </a:t>
            </a:r>
            <a:r>
              <a:rPr lang="de-DE" sz="1600" dirty="0" err="1" smtClean="0"/>
              <a:t>Please</a:t>
            </a:r>
            <a:r>
              <a:rPr lang="de-DE" sz="1600" dirty="0" smtClean="0"/>
              <a:t> </a:t>
            </a:r>
            <a:r>
              <a:rPr lang="de-DE" sz="1600" dirty="0" err="1" smtClean="0"/>
              <a:t>be</a:t>
            </a:r>
            <a:r>
              <a:rPr lang="de-DE" sz="1600" dirty="0" smtClean="0"/>
              <a:t> on time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6096" y="3783568"/>
            <a:ext cx="28765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lipse 1"/>
          <p:cNvSpPr>
            <a:spLocks noChangeArrowheads="1"/>
          </p:cNvSpPr>
          <p:nvPr/>
        </p:nvSpPr>
        <p:spPr bwMode="auto">
          <a:xfrm>
            <a:off x="6526821" y="4733005"/>
            <a:ext cx="376238" cy="360363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lang="de-DE" sz="2000" b="0">
              <a:solidFill>
                <a:schemeClr val="tx1"/>
              </a:solidFill>
            </a:endParaRPr>
          </a:p>
        </p:txBody>
      </p:sp>
      <p:sp>
        <p:nvSpPr>
          <p:cNvPr id="8" name="Ellipse 10"/>
          <p:cNvSpPr>
            <a:spLocks noChangeArrowheads="1"/>
          </p:cNvSpPr>
          <p:nvPr/>
        </p:nvSpPr>
        <p:spPr bwMode="auto">
          <a:xfrm>
            <a:off x="5888534" y="4377293"/>
            <a:ext cx="377825" cy="360362"/>
          </a:xfrm>
          <a:prstGeom prst="ellipse">
            <a:avLst/>
          </a:prstGeom>
          <a:noFill/>
          <a:ln w="38100" algn="ctr">
            <a:solidFill>
              <a:srgbClr val="FFC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lang="de-DE" sz="2000" b="0">
              <a:solidFill>
                <a:schemeClr val="tx1"/>
              </a:solidFill>
            </a:endParaRPr>
          </a:p>
        </p:txBody>
      </p:sp>
      <p:sp>
        <p:nvSpPr>
          <p:cNvPr id="10" name="Ellipse 1"/>
          <p:cNvSpPr>
            <a:spLocks noChangeArrowheads="1"/>
          </p:cNvSpPr>
          <p:nvPr/>
        </p:nvSpPr>
        <p:spPr bwMode="auto">
          <a:xfrm>
            <a:off x="6208183" y="4730455"/>
            <a:ext cx="376238" cy="360363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lang="de-DE" sz="20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Preparation to Brussels</a:t>
            </a:r>
          </a:p>
        </p:txBody>
      </p:sp>
      <p:sp>
        <p:nvSpPr>
          <p:cNvPr id="681987" name="Rectangle 7"/>
          <p:cNvSpPr>
            <a:spLocks noChangeArrowheads="1"/>
          </p:cNvSpPr>
          <p:nvPr/>
        </p:nvSpPr>
        <p:spPr bwMode="auto">
          <a:xfrm>
            <a:off x="323528" y="1068675"/>
            <a:ext cx="8064896" cy="32316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marL="176213" indent="-176213" eaLnBrk="0" hangingPunct="0">
              <a:lnSpc>
                <a:spcPct val="150000"/>
              </a:lnSpc>
              <a:defRPr/>
            </a:pPr>
            <a:r>
              <a:rPr lang="de-DE" sz="2000" dirty="0" err="1" smtClean="0">
                <a:cs typeface="+mn-cs"/>
              </a:rPr>
              <a:t>To</a:t>
            </a:r>
            <a:r>
              <a:rPr lang="de-DE" sz="2000" dirty="0" smtClean="0">
                <a:cs typeface="+mn-cs"/>
              </a:rPr>
              <a:t> </a:t>
            </a:r>
            <a:r>
              <a:rPr lang="de-DE" sz="2000" dirty="0" err="1" smtClean="0">
                <a:cs typeface="+mn-cs"/>
              </a:rPr>
              <a:t>prepare</a:t>
            </a:r>
            <a:r>
              <a:rPr lang="de-DE" sz="2000" dirty="0" smtClean="0">
                <a:cs typeface="+mn-cs"/>
              </a:rPr>
              <a:t> </a:t>
            </a:r>
            <a:r>
              <a:rPr lang="de-DE" sz="2000" dirty="0" err="1" smtClean="0">
                <a:cs typeface="+mn-cs"/>
              </a:rPr>
              <a:t>for</a:t>
            </a:r>
            <a:r>
              <a:rPr lang="de-DE" sz="2000" dirty="0" smtClean="0">
                <a:cs typeface="+mn-cs"/>
              </a:rPr>
              <a:t> </a:t>
            </a:r>
            <a:r>
              <a:rPr lang="de-DE" sz="2000" dirty="0" err="1" smtClean="0">
                <a:cs typeface="+mn-cs"/>
              </a:rPr>
              <a:t>Brussels</a:t>
            </a:r>
            <a:r>
              <a:rPr lang="de-DE" sz="2000" dirty="0" smtClean="0">
                <a:cs typeface="+mn-cs"/>
              </a:rPr>
              <a:t> </a:t>
            </a:r>
            <a:r>
              <a:rPr lang="de-DE" sz="2000" dirty="0" err="1" smtClean="0">
                <a:cs typeface="+mn-cs"/>
              </a:rPr>
              <a:t>presentations</a:t>
            </a:r>
            <a:r>
              <a:rPr lang="de-DE" sz="2000" dirty="0" smtClean="0">
                <a:cs typeface="+mn-cs"/>
              </a:rPr>
              <a:t>:</a:t>
            </a:r>
            <a:endParaRPr lang="de-DE" sz="2000" dirty="0">
              <a:cs typeface="+mn-cs"/>
            </a:endParaRPr>
          </a:p>
          <a:p>
            <a:pPr marL="800100" lvl="1" indent="-342900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de-DE" sz="2000" dirty="0">
                <a:cs typeface="+mn-cs"/>
              </a:rPr>
              <a:t>Work </a:t>
            </a:r>
            <a:r>
              <a:rPr lang="de-DE" sz="2000" dirty="0" err="1" smtClean="0">
                <a:cs typeface="+mn-cs"/>
              </a:rPr>
              <a:t>progress</a:t>
            </a:r>
            <a:r>
              <a:rPr lang="de-DE" sz="2000" dirty="0" smtClean="0">
                <a:cs typeface="+mn-cs"/>
              </a:rPr>
              <a:t> </a:t>
            </a:r>
            <a:r>
              <a:rPr lang="de-DE" sz="2000" dirty="0" err="1" smtClean="0">
                <a:cs typeface="+mn-cs"/>
              </a:rPr>
              <a:t>for</a:t>
            </a:r>
            <a:r>
              <a:rPr lang="de-DE" sz="2000" dirty="0" smtClean="0">
                <a:cs typeface="+mn-cs"/>
              </a:rPr>
              <a:t> </a:t>
            </a:r>
            <a:r>
              <a:rPr lang="de-DE" sz="2000" dirty="0" err="1" smtClean="0">
                <a:cs typeface="+mn-cs"/>
              </a:rPr>
              <a:t>each</a:t>
            </a:r>
            <a:r>
              <a:rPr lang="de-DE" sz="2000" dirty="0" smtClean="0">
                <a:cs typeface="+mn-cs"/>
              </a:rPr>
              <a:t> WP</a:t>
            </a:r>
          </a:p>
          <a:p>
            <a:pPr marL="800100" lvl="1" indent="-342900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de-DE" sz="2000" dirty="0" smtClean="0">
                <a:cs typeface="+mn-cs"/>
              </a:rPr>
              <a:t>WP-</a:t>
            </a:r>
            <a:r>
              <a:rPr lang="de-DE" sz="2000" dirty="0" err="1" smtClean="0">
                <a:cs typeface="+mn-cs"/>
              </a:rPr>
              <a:t>Summaries</a:t>
            </a:r>
            <a:r>
              <a:rPr lang="de-DE" sz="2000" dirty="0" smtClean="0">
                <a:cs typeface="+mn-cs"/>
              </a:rPr>
              <a:t> </a:t>
            </a:r>
            <a:r>
              <a:rPr lang="de-DE" sz="2000" dirty="0" err="1" smtClean="0">
                <a:cs typeface="+mn-cs"/>
              </a:rPr>
              <a:t>for</a:t>
            </a:r>
            <a:r>
              <a:rPr lang="de-DE" sz="2000" dirty="0" smtClean="0">
                <a:cs typeface="+mn-cs"/>
              </a:rPr>
              <a:t> Co-</a:t>
            </a:r>
            <a:r>
              <a:rPr lang="de-DE" sz="2000" dirty="0" err="1" smtClean="0">
                <a:cs typeface="+mn-cs"/>
              </a:rPr>
              <a:t>ordinators</a:t>
            </a:r>
            <a:r>
              <a:rPr lang="de-DE" sz="2000" dirty="0" smtClean="0">
                <a:cs typeface="+mn-cs"/>
              </a:rPr>
              <a:t> talk (1 </a:t>
            </a:r>
            <a:r>
              <a:rPr lang="de-DE" sz="2000" dirty="0" err="1" smtClean="0">
                <a:cs typeface="+mn-cs"/>
              </a:rPr>
              <a:t>or</a:t>
            </a:r>
            <a:r>
              <a:rPr lang="de-DE" sz="2000" dirty="0" smtClean="0">
                <a:cs typeface="+mn-cs"/>
              </a:rPr>
              <a:t> 2 </a:t>
            </a:r>
            <a:r>
              <a:rPr lang="de-DE" sz="2000" dirty="0" err="1" smtClean="0">
                <a:cs typeface="+mn-cs"/>
              </a:rPr>
              <a:t>pages</a:t>
            </a:r>
            <a:r>
              <a:rPr lang="de-DE" sz="2000" dirty="0" smtClean="0">
                <a:cs typeface="+mn-cs"/>
              </a:rPr>
              <a:t>, </a:t>
            </a:r>
            <a:r>
              <a:rPr lang="de-DE" sz="2000" dirty="0" err="1" smtClean="0">
                <a:cs typeface="+mn-cs"/>
              </a:rPr>
              <a:t>until</a:t>
            </a:r>
            <a:r>
              <a:rPr lang="de-DE" sz="2000" dirty="0" smtClean="0">
                <a:cs typeface="+mn-cs"/>
              </a:rPr>
              <a:t> </a:t>
            </a:r>
            <a:r>
              <a:rPr lang="de-DE" sz="2000" dirty="0" err="1" smtClean="0">
                <a:cs typeface="+mn-cs"/>
              </a:rPr>
              <a:t>Tuesday</a:t>
            </a:r>
            <a:r>
              <a:rPr lang="de-DE" sz="2000" dirty="0" smtClean="0">
                <a:cs typeface="+mn-cs"/>
              </a:rPr>
              <a:t> </a:t>
            </a:r>
            <a:r>
              <a:rPr lang="de-DE" sz="2000" dirty="0" err="1" smtClean="0">
                <a:cs typeface="+mn-cs"/>
              </a:rPr>
              <a:t>3</a:t>
            </a:r>
            <a:r>
              <a:rPr lang="de-DE" sz="2000" baseline="30000" dirty="0" err="1" smtClean="0">
                <a:cs typeface="+mn-cs"/>
              </a:rPr>
              <a:t>rd</a:t>
            </a:r>
            <a:r>
              <a:rPr lang="de-DE" sz="2000" dirty="0" smtClean="0">
                <a:cs typeface="+mn-cs"/>
              </a:rPr>
              <a:t>)</a:t>
            </a:r>
            <a:endParaRPr lang="de-DE" sz="2000" dirty="0">
              <a:cs typeface="+mn-cs"/>
            </a:endParaRPr>
          </a:p>
          <a:p>
            <a:pPr marL="800100" lvl="1" indent="-342900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de-DE" sz="2000" dirty="0" err="1">
                <a:solidFill>
                  <a:srgbClr val="FF0000"/>
                </a:solidFill>
                <a:cs typeface="+mn-cs"/>
              </a:rPr>
              <a:t>Reaction</a:t>
            </a:r>
            <a:r>
              <a:rPr lang="de-DE" sz="2000" dirty="0">
                <a:solidFill>
                  <a:srgbClr val="FF0000"/>
                </a:solidFill>
                <a:cs typeface="+mn-cs"/>
              </a:rPr>
              <a:t> on </a:t>
            </a:r>
            <a:r>
              <a:rPr lang="de-DE" sz="2000" dirty="0" err="1" smtClean="0">
                <a:solidFill>
                  <a:srgbClr val="FF0000"/>
                </a:solidFill>
                <a:cs typeface="+mn-cs"/>
              </a:rPr>
              <a:t>reviewers</a:t>
            </a:r>
            <a:endParaRPr lang="de-DE" sz="2000" dirty="0" smtClean="0">
              <a:solidFill>
                <a:srgbClr val="FF0000"/>
              </a:solidFill>
              <a:cs typeface="+mn-cs"/>
            </a:endParaRPr>
          </a:p>
          <a:p>
            <a:pPr lvl="1" eaLnBrk="0" hangingPunct="0">
              <a:lnSpc>
                <a:spcPct val="150000"/>
              </a:lnSpc>
              <a:defRPr/>
            </a:pPr>
            <a:r>
              <a:rPr lang="de-DE" sz="2000" dirty="0" smtClean="0">
                <a:solidFill>
                  <a:srgbClr val="FF0000"/>
                </a:solidFill>
                <a:cs typeface="+mn-cs"/>
              </a:rPr>
              <a:t>	</a:t>
            </a:r>
            <a:r>
              <a:rPr lang="de-DE" sz="2000" dirty="0" err="1" smtClean="0">
                <a:solidFill>
                  <a:srgbClr val="FF0000"/>
                </a:solidFill>
                <a:cs typeface="+mn-cs"/>
              </a:rPr>
              <a:t>recommendations</a:t>
            </a:r>
            <a:endParaRPr lang="de-DE" sz="2000" dirty="0">
              <a:solidFill>
                <a:srgbClr val="FF0000"/>
              </a:solidFill>
              <a:cs typeface="+mn-cs"/>
            </a:endParaRPr>
          </a:p>
          <a:p>
            <a:pPr eaLnBrk="0" hangingPunct="0">
              <a:lnSpc>
                <a:spcPct val="150000"/>
              </a:lnSpc>
              <a:defRPr/>
            </a:pPr>
            <a:endParaRPr lang="de-DE" sz="2000" dirty="0">
              <a:cs typeface="+mn-cs"/>
            </a:endParaRPr>
          </a:p>
        </p:txBody>
      </p:sp>
      <p:pic>
        <p:nvPicPr>
          <p:cNvPr id="775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589240"/>
            <a:ext cx="6903120" cy="6469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75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11630"/>
            <a:ext cx="5049193" cy="237739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75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810751"/>
            <a:ext cx="3875708" cy="27730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Gerade Verbindung mit Pfeil 2"/>
          <p:cNvCxnSpPr/>
          <p:nvPr/>
        </p:nvCxnSpPr>
        <p:spPr bwMode="auto">
          <a:xfrm>
            <a:off x="1511660" y="4696940"/>
            <a:ext cx="792088" cy="79208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feld 3"/>
          <p:cNvSpPr txBox="1"/>
          <p:nvPr/>
        </p:nvSpPr>
        <p:spPr>
          <a:xfrm>
            <a:off x="1043252" y="3933056"/>
            <a:ext cx="504056" cy="11079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r>
              <a:rPr lang="de-DE" sz="6600" dirty="0" smtClean="0">
                <a:solidFill>
                  <a:srgbClr val="FF0000"/>
                </a:solidFill>
              </a:rPr>
              <a:t>!</a:t>
            </a:r>
            <a:endParaRPr lang="de-DE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91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Template_IHQ">
  <a:themeElements>
    <a:clrScheme name="PowerPoint_Template_IHQ 2">
      <a:dk1>
        <a:srgbClr val="000000"/>
      </a:dk1>
      <a:lt1>
        <a:srgbClr val="FFFFFF"/>
      </a:lt1>
      <a:dk2>
        <a:srgbClr val="000000"/>
      </a:dk2>
      <a:lt2>
        <a:srgbClr val="707070"/>
      </a:lt2>
      <a:accent1>
        <a:srgbClr val="CC0000"/>
      </a:accent1>
      <a:accent2>
        <a:srgbClr val="CACACA"/>
      </a:accent2>
      <a:accent3>
        <a:srgbClr val="FFFFFF"/>
      </a:accent3>
      <a:accent4>
        <a:srgbClr val="000000"/>
      </a:accent4>
      <a:accent5>
        <a:srgbClr val="E2AAAA"/>
      </a:accent5>
      <a:accent6>
        <a:srgbClr val="B7B7B7"/>
      </a:accent6>
      <a:hlink>
        <a:srgbClr val="0000FF"/>
      </a:hlink>
      <a:folHlink>
        <a:srgbClr val="000000"/>
      </a:folHlink>
    </a:clrScheme>
    <a:fontScheme name="PowerPoint_Template_IHQ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2D050"/>
        </a:solidFill>
        <a:ln w="12700" cap="flat" cmpd="sng" algn="ctr">
          <a:solidFill>
            <a:srgbClr val="C00000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269875" algn="l"/>
            <a:tab pos="358775" algn="l"/>
            <a:tab pos="719138" algn="l"/>
            <a:tab pos="1077913" algn="l"/>
            <a:tab pos="1436688" algn="l"/>
            <a:tab pos="1795463" algn="l"/>
            <a:tab pos="2155825" algn="l"/>
            <a:tab pos="2514600" algn="l"/>
            <a:tab pos="2873375" algn="l"/>
            <a:tab pos="3233738" algn="l"/>
            <a:tab pos="3584575" algn="l"/>
            <a:tab pos="6457950" algn="l"/>
          </a:tabLst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269875" algn="l"/>
            <a:tab pos="358775" algn="l"/>
            <a:tab pos="719138" algn="l"/>
            <a:tab pos="1077913" algn="l"/>
            <a:tab pos="1436688" algn="l"/>
            <a:tab pos="1795463" algn="l"/>
            <a:tab pos="2155825" algn="l"/>
            <a:tab pos="2514600" algn="l"/>
            <a:tab pos="2873375" algn="l"/>
            <a:tab pos="3233738" algn="l"/>
            <a:tab pos="3584575" algn="l"/>
            <a:tab pos="6457950" algn="l"/>
          </a:tabLst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_Template_IHQ 1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IHQ 1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IHQ 2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CC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B7B7B7"/>
        </a:accent6>
        <a:hlink>
          <a:srgbClr val="0000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707070"/>
    </a:lt2>
    <a:accent1>
      <a:srgbClr val="CC0000"/>
    </a:accent1>
    <a:accent2>
      <a:srgbClr val="CACACA"/>
    </a:accent2>
    <a:accent3>
      <a:srgbClr val="FFFFFF"/>
    </a:accent3>
    <a:accent4>
      <a:srgbClr val="000000"/>
    </a:accent4>
    <a:accent5>
      <a:srgbClr val="E2AAAA"/>
    </a:accent5>
    <a:accent6>
      <a:srgbClr val="B7B7B7"/>
    </a:accent6>
    <a:hlink>
      <a:srgbClr val="70707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243</Words>
  <Application>Microsoft Office PowerPoint</Application>
  <PresentationFormat>Bildschirmpräsentation (4:3)</PresentationFormat>
  <Paragraphs>58</Paragraphs>
  <Slides>15</Slides>
  <Notes>15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7" baseType="lpstr">
      <vt:lpstr>PowerPoint_Template_IHQ</vt:lpstr>
      <vt:lpstr>MSPhotoEd.3</vt:lpstr>
      <vt:lpstr>PowerPoint-Präsentation</vt:lpstr>
      <vt:lpstr>PowerPoint-Präsentation</vt:lpstr>
      <vt:lpstr>Agenda</vt:lpstr>
      <vt:lpstr>PowerPoint-Präsentation</vt:lpstr>
      <vt:lpstr>PowerPoint-Präsentation</vt:lpstr>
      <vt:lpstr>July Deliverable</vt:lpstr>
      <vt:lpstr>July Milestones</vt:lpstr>
      <vt:lpstr>Preparation Meeting July, 9th</vt:lpstr>
      <vt:lpstr>Preparation to Brussels</vt:lpstr>
      <vt:lpstr>Reviewers Comments: Responsibilities</vt:lpstr>
      <vt:lpstr>Reviewers Comments: Responsibilities</vt:lpstr>
      <vt:lpstr>PowerPoint-Präsentation</vt:lpstr>
      <vt:lpstr>Open Issues</vt:lpstr>
      <vt:lpstr>Next Phone Conference</vt:lpstr>
      <vt:lpstr>PowerPoint-Präsentation</vt:lpstr>
    </vt:vector>
  </TitlesOfParts>
  <Company>Universitaet Karlsruhe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R.Bonk</dc:creator>
  <cp:lastModifiedBy>Sommer, Martin (IMT)</cp:lastModifiedBy>
  <cp:revision>424</cp:revision>
  <cp:lastPrinted>2000-09-29T14:26:26Z</cp:lastPrinted>
  <dcterms:created xsi:type="dcterms:W3CDTF">2010-01-08T09:05:51Z</dcterms:created>
  <dcterms:modified xsi:type="dcterms:W3CDTF">2013-07-01T12:47:05Z</dcterms:modified>
</cp:coreProperties>
</file>