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0" r:id="rId5"/>
    <p:sldId id="260" r:id="rId6"/>
    <p:sldId id="289" r:id="rId7"/>
    <p:sldId id="291" r:id="rId8"/>
    <p:sldId id="292" r:id="rId9"/>
    <p:sldId id="287" r:id="rId10"/>
    <p:sldId id="293" r:id="rId11"/>
    <p:sldId id="27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FFCC66"/>
    <a:srgbClr val="FFFF6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2" autoAdjust="0"/>
    <p:restoredTop sz="99409" autoAdjust="0"/>
  </p:normalViewPr>
  <p:slideViewPr>
    <p:cSldViewPr>
      <p:cViewPr>
        <p:scale>
          <a:sx n="80" d="100"/>
          <a:sy n="80" d="100"/>
        </p:scale>
        <p:origin x="-133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5A-3BC8-4CF5-9E40-7EC663B12623}" type="datetimeFigureOut">
              <a:rPr lang="es-ES" smtClean="0"/>
              <a:t>23/09/2013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1AD3-0F08-4CC6-AD6F-00D3150575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0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6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23/09/2013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556792"/>
            <a:ext cx="828092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844824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914456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53344" y="4005064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I. Suárez, P.J. Rodríguez-Cantó and J.P. Martínez-Pastor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58315"/>
              </p:ext>
            </p:extLst>
          </p:nvPr>
        </p:nvGraphicFramePr>
        <p:xfrm>
          <a:off x="7121276" y="18864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r:id="rId8" imgW="3895238" imgH="2809524" progId="MSPhotoEd.3">
                  <p:embed/>
                </p:oleObj>
              </mc:Choice>
              <mc:Fallback>
                <p:oleObj r:id="rId8" imgW="3895238" imgH="28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76" y="188640"/>
                        <a:ext cx="16271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5589240"/>
            <a:ext cx="840664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0" dirty="0" smtClean="0">
                <a:solidFill>
                  <a:schemeClr val="accent1">
                    <a:lumMod val="75000"/>
                  </a:schemeClr>
                </a:solidFill>
              </a:rPr>
              <a:t>Current State of the work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Phone Conference September 23</a:t>
            </a:r>
            <a:r>
              <a:rPr lang="de-DE" sz="2000" b="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 2013</a:t>
            </a:r>
            <a:endParaRPr lang="en-US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10/11</a:t>
            </a:r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600" y="875184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32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</a:t>
            </a:r>
            <a:r>
              <a:rPr lang="es-ES_tradnl" sz="3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4"/>
          <p:cNvSpPr/>
          <p:nvPr/>
        </p:nvSpPr>
        <p:spPr>
          <a:xfrm>
            <a:off x="269024" y="1344250"/>
            <a:ext cx="86476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Current</a:t>
            </a:r>
            <a:r>
              <a:rPr lang="es-ES" sz="2000" dirty="0" smtClean="0"/>
              <a:t> </a:t>
            </a:r>
            <a:r>
              <a:rPr lang="es-ES" sz="2000" dirty="0" err="1" smtClean="0"/>
              <a:t>tasks</a:t>
            </a:r>
            <a:r>
              <a:rPr lang="es-ES" sz="20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s-ES" sz="2000" b="1" dirty="0" err="1" smtClean="0"/>
              <a:t>Enhancement</a:t>
            </a:r>
            <a:r>
              <a:rPr lang="es-ES" sz="2000" b="1" dirty="0" smtClean="0"/>
              <a:t> of </a:t>
            </a:r>
            <a:r>
              <a:rPr lang="es-ES" sz="2000" b="1" dirty="0" err="1" smtClean="0"/>
              <a:t>Responsivity</a:t>
            </a:r>
            <a:r>
              <a:rPr lang="es-ES" sz="2000" b="1" dirty="0" smtClean="0"/>
              <a:t> at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near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mid</a:t>
            </a:r>
            <a:r>
              <a:rPr lang="es-ES" sz="2000" b="1" dirty="0" smtClean="0"/>
              <a:t> IR of QD-</a:t>
            </a:r>
            <a:r>
              <a:rPr lang="es-ES" sz="2000" b="1" dirty="0" err="1" smtClean="0"/>
              <a:t>Schottky</a:t>
            </a:r>
            <a:r>
              <a:rPr lang="es-ES" sz="2000" b="1" dirty="0" smtClean="0"/>
              <a:t> PD</a:t>
            </a:r>
          </a:p>
          <a:p>
            <a:pPr marL="342900" indent="-342900">
              <a:buFont typeface="Arial"/>
              <a:buChar char="•"/>
            </a:pPr>
            <a:r>
              <a:rPr lang="es-ES" sz="2000" b="1" dirty="0" err="1" smtClean="0"/>
              <a:t>Nanogap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design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under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fabrication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simulation</a:t>
            </a:r>
            <a:r>
              <a:rPr lang="es-ES" sz="2000" dirty="0" smtClean="0"/>
              <a:t>. </a:t>
            </a:r>
            <a:r>
              <a:rPr lang="es-ES" dirty="0" err="1" smtClean="0"/>
              <a:t>Microgap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enhance</a:t>
            </a:r>
            <a:r>
              <a:rPr lang="es-ES" dirty="0" smtClean="0"/>
              <a:t> </a:t>
            </a:r>
            <a:r>
              <a:rPr lang="es-ES" dirty="0" err="1" smtClean="0"/>
              <a:t>Responsivity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electrode</a:t>
            </a:r>
            <a:r>
              <a:rPr lang="es-ES" dirty="0" smtClean="0"/>
              <a:t> </a:t>
            </a:r>
            <a:r>
              <a:rPr lang="es-ES" dirty="0" err="1" smtClean="0"/>
              <a:t>distance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big</a:t>
            </a:r>
            <a:r>
              <a:rPr lang="es-ES" dirty="0"/>
              <a:t> </a:t>
            </a:r>
            <a:r>
              <a:rPr lang="es-ES" dirty="0" smtClean="0"/>
              <a:t>(&gt; </a:t>
            </a:r>
            <a:r>
              <a:rPr lang="es-ES" dirty="0" err="1" smtClean="0"/>
              <a:t>diffusion</a:t>
            </a:r>
            <a:r>
              <a:rPr lang="es-ES" dirty="0" smtClean="0"/>
              <a:t> </a:t>
            </a:r>
            <a:r>
              <a:rPr lang="es-ES" dirty="0" err="1" smtClean="0"/>
              <a:t>lenght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2" name="Rectangle 20"/>
          <p:cNvSpPr/>
          <p:nvPr/>
        </p:nvSpPr>
        <p:spPr>
          <a:xfrm>
            <a:off x="52554" y="5142688"/>
            <a:ext cx="9021823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Devices with a better stability have been successfully produced.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Improvement of stoichiometry and purification leaded to better </a:t>
            </a:r>
            <a:r>
              <a:rPr lang="en-GB" b="0" dirty="0" err="1" smtClean="0"/>
              <a:t>Responsivities</a:t>
            </a:r>
            <a:endParaRPr lang="en-GB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 err="1" smtClean="0"/>
              <a:t>Responsivity</a:t>
            </a:r>
            <a:r>
              <a:rPr lang="en-GB" b="0" dirty="0" smtClean="0"/>
              <a:t> at the visible reaches the specs, however at the IR </a:t>
            </a:r>
            <a:r>
              <a:rPr lang="en-GB" b="0" dirty="0" err="1" smtClean="0"/>
              <a:t>Responsivity</a:t>
            </a:r>
            <a:r>
              <a:rPr lang="en-GB" b="0" dirty="0" smtClean="0"/>
              <a:t> are still low!!   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Improvement </a:t>
            </a:r>
            <a:r>
              <a:rPr lang="en-GB" b="1" dirty="0">
                <a:solidFill>
                  <a:srgbClr val="FF0000"/>
                </a:solidFill>
              </a:rPr>
              <a:t>are possible by increasing </a:t>
            </a:r>
            <a:r>
              <a:rPr lang="en-GB" b="1" dirty="0" smtClean="0">
                <a:solidFill>
                  <a:srgbClr val="FF0000"/>
                </a:solidFill>
              </a:rPr>
              <a:t>thickness (</a:t>
            </a:r>
            <a:r>
              <a:rPr lang="en-GB" b="1" dirty="0" err="1" smtClean="0">
                <a:solidFill>
                  <a:srgbClr val="FF0000"/>
                </a:solidFill>
              </a:rPr>
              <a:t>Dr.</a:t>
            </a:r>
            <a:r>
              <a:rPr lang="en-GB" b="1" dirty="0" smtClean="0">
                <a:solidFill>
                  <a:srgbClr val="FF0000"/>
                </a:solidFill>
              </a:rPr>
              <a:t> Blade), </a:t>
            </a:r>
            <a:r>
              <a:rPr lang="en-GB" b="1" dirty="0">
                <a:solidFill>
                  <a:srgbClr val="FF0000"/>
                </a:solidFill>
              </a:rPr>
              <a:t>roughness reduction and electrode </a:t>
            </a:r>
            <a:r>
              <a:rPr lang="en-GB" b="1" dirty="0" smtClean="0">
                <a:solidFill>
                  <a:srgbClr val="FF0000"/>
                </a:solidFill>
              </a:rPr>
              <a:t>optimization (metals with higher work function).</a:t>
            </a:r>
          </a:p>
        </p:txBody>
      </p:sp>
      <p:pic>
        <p:nvPicPr>
          <p:cNvPr id="33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67" y="2883850"/>
            <a:ext cx="1749425" cy="1990725"/>
          </a:xfrm>
          <a:prstGeom prst="rect">
            <a:avLst/>
          </a:prstGeom>
        </p:spPr>
      </p:pic>
      <p:grpSp>
        <p:nvGrpSpPr>
          <p:cNvPr id="34" name="Agrupar 23"/>
          <p:cNvGrpSpPr/>
          <p:nvPr/>
        </p:nvGrpSpPr>
        <p:grpSpPr>
          <a:xfrm>
            <a:off x="4127775" y="2708920"/>
            <a:ext cx="4399924" cy="2376264"/>
            <a:chOff x="2682948" y="2401498"/>
            <a:chExt cx="4399924" cy="2376264"/>
          </a:xfrm>
        </p:grpSpPr>
        <p:pic>
          <p:nvPicPr>
            <p:cNvPr id="35" name="Imagen 1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48" y="2401498"/>
              <a:ext cx="3240360" cy="2376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14"/>
            <p:cNvSpPr/>
            <p:nvPr/>
          </p:nvSpPr>
          <p:spPr>
            <a:xfrm>
              <a:off x="3595963" y="3806965"/>
              <a:ext cx="586828" cy="2102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15"/>
            <p:cNvSpPr/>
            <p:nvPr/>
          </p:nvSpPr>
          <p:spPr>
            <a:xfrm>
              <a:off x="4479727" y="3135586"/>
              <a:ext cx="1318480" cy="1567793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CuadroTexto 13"/>
            <p:cNvSpPr txBox="1"/>
            <p:nvPr/>
          </p:nvSpPr>
          <p:spPr>
            <a:xfrm>
              <a:off x="3238654" y="3538483"/>
              <a:ext cx="11777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R = 0.7 A/W</a:t>
              </a:r>
              <a:endParaRPr lang="es-ES" sz="1600" dirty="0"/>
            </a:p>
          </p:txBody>
        </p:sp>
        <p:cxnSp>
          <p:nvCxnSpPr>
            <p:cNvPr id="39" name="Conector recto de flecha 17"/>
            <p:cNvCxnSpPr/>
            <p:nvPr/>
          </p:nvCxnSpPr>
          <p:spPr>
            <a:xfrm flipV="1">
              <a:off x="3827517" y="2977931"/>
              <a:ext cx="8759" cy="5605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18"/>
            <p:cNvSpPr/>
            <p:nvPr/>
          </p:nvSpPr>
          <p:spPr>
            <a:xfrm>
              <a:off x="4127775" y="2620463"/>
              <a:ext cx="593122" cy="123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1" name="Conector recto de flecha 19"/>
            <p:cNvCxnSpPr/>
            <p:nvPr/>
          </p:nvCxnSpPr>
          <p:spPr>
            <a:xfrm flipH="1">
              <a:off x="5509173" y="3214414"/>
              <a:ext cx="651640" cy="50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22"/>
            <p:cNvSpPr txBox="1"/>
            <p:nvPr/>
          </p:nvSpPr>
          <p:spPr>
            <a:xfrm>
              <a:off x="5897031" y="2983824"/>
              <a:ext cx="1185841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/>
                <a:t>R = 1 </a:t>
              </a:r>
              <a:r>
                <a:rPr lang="es-ES" sz="1600" dirty="0" err="1" smtClean="0"/>
                <a:t>mA</a:t>
              </a:r>
              <a:r>
                <a:rPr lang="es-ES" sz="1600" dirty="0"/>
                <a:t>/</a:t>
              </a:r>
              <a:r>
                <a:rPr lang="es-ES" sz="1600" dirty="0" smtClean="0"/>
                <a:t>W</a:t>
              </a:r>
            </a:p>
            <a:p>
              <a:pPr algn="ctr"/>
              <a:r>
                <a:rPr lang="es-ES" sz="1600" dirty="0" err="1" smtClean="0"/>
                <a:t>still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low</a:t>
              </a:r>
              <a:r>
                <a:rPr lang="es-ES" sz="1600" dirty="0" smtClean="0"/>
                <a:t>!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8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11161750" cy="880244"/>
            <a:chOff x="0" y="0"/>
            <a:chExt cx="12091895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184243" y="58316"/>
              <a:ext cx="990765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Collaboration with other partners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229923" y="1239143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UGENT and IMEC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421" y="1835239"/>
            <a:ext cx="87845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 exchange: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TeHg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Common deliverables: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MS22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97671" y="3327375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AIT</a:t>
            </a:r>
            <a:endParaRPr lang="es-ES" sz="2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944" y="3779455"/>
            <a:ext cx="87845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modeling: 2-D modeling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11/11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85377" y="5445224"/>
            <a:ext cx="61385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Nanogap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fabrication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photodetector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39952" y="4797152"/>
            <a:ext cx="793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Tu/e</a:t>
            </a:r>
            <a:endParaRPr lang="es-ES" sz="2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4250922" y="193653"/>
              <a:ext cx="20282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Outline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39552" y="1975480"/>
            <a:ext cx="72218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1-Deliverables and milestones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2-Current Status of the work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2.1-Plasmonic amplifiers by using polymers doped with QDs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2.2-Photodetectors based on QDs and polymers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 Collaboration with other partners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2/11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65633"/>
              </p:ext>
            </p:extLst>
          </p:nvPr>
        </p:nvGraphicFramePr>
        <p:xfrm>
          <a:off x="179512" y="1484784"/>
          <a:ext cx="8820981" cy="3839944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600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 on optimized structures for </a:t>
                      </a:r>
                      <a:r>
                        <a:rPr lang="en-US" sz="1400" b="0" strike="noStrike" kern="1200" baseline="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amplifiers</a:t>
                      </a:r>
                      <a:endParaRPr lang="en-US" sz="1050" b="0" strike="noStrike" baseline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n-US" sz="1050" b="0" strike="noStrike" baseline="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conductive QD layers with photoconductive properties</a:t>
                      </a:r>
                      <a:endParaRPr lang="en-US" sz="1050" b="0" strike="noStrike" baseline="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286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metal-(lithographic) polymer and QD metal-(lithographic) polymer </a:t>
                      </a:r>
                      <a:r>
                        <a:rPr lang="en-US" sz="1400" b="0" strike="noStrike" kern="1200" baseline="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</a:t>
                      </a: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-sites</a:t>
                      </a:r>
                      <a:endParaRPr lang="en-US" sz="1050" b="0" strike="noStrike" baseline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and decision on photodetector operation: nano-gap (MIM) vs. Schottky / heterostructure</a:t>
                      </a:r>
                      <a:endParaRPr lang="en-US" sz="1050" b="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b="1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</a:t>
                      </a:r>
                      <a:r>
                        <a:rPr lang="en-US" sz="1600" b="1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n-US" sz="1600" b="1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amplifiers with optical pumping exhibiting 10dB gain</a:t>
                      </a:r>
                      <a:endParaRPr lang="en-US" sz="1100" b="1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1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IMEC</a:t>
                      </a:r>
                      <a:endParaRPr lang="es-ES_tradnl" sz="11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b="1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n-US" sz="11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1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1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n-US" sz="1050" b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460432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4475"/>
              </p:ext>
            </p:extLst>
          </p:nvPr>
        </p:nvGraphicFramePr>
        <p:xfrm>
          <a:off x="161509" y="1484784"/>
          <a:ext cx="8820981" cy="29667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latin typeface="Arial" pitchFamily="34" charset="0"/>
                          <a:cs typeface="Arial" pitchFamily="34" charset="0"/>
                        </a:rPr>
                        <a:t>Names</a:t>
                      </a:r>
                      <a:r>
                        <a:rPr lang="en-US" sz="18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of the Deliverables</a:t>
                      </a:r>
                      <a:endParaRPr lang="en-US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Designs of </a:t>
                      </a:r>
                      <a:r>
                        <a:rPr lang="en-US" sz="14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amplifiers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optical properties of QDs layers and polymer </a:t>
                      </a:r>
                      <a:r>
                        <a:rPr lang="en-US" sz="14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nanocomposites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Designs of </a:t>
                      </a:r>
                      <a:r>
                        <a:rPr lang="en-US" sz="1600" b="1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photodetectors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D4.4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SPP amplifiers by using QDs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IMEC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</a:t>
                      </a:r>
                      <a:r>
                        <a:rPr lang="en-US" sz="14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photodetectors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D.7.1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First report on NAVOLCHI dissemination and promotion activities</a:t>
                      </a:r>
                      <a:endParaRPr lang="en-US" sz="1400" noProof="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4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D.7.2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First report on NAVOLCHI exploitation activities</a:t>
                      </a:r>
                      <a:endParaRPr lang="en-US" sz="1400" noProof="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4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460432" y="645640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0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40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811286" y="836712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of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amplifiers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6137" y="1268760"/>
            <a:ext cx="834581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QD-PMMA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nanocomposites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provide gain in a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SPP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λ=1.55 µm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7" y="3746258"/>
            <a:ext cx="2375237" cy="243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5/11</a:t>
            </a:r>
            <a:endParaRPr lang="es-E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8" y="4472444"/>
            <a:ext cx="49307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611559" y="1775738"/>
            <a:ext cx="871296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Symmetric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1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propagate LR-SPP at </a:t>
            </a:r>
            <a:r>
              <a:rPr lang="en-US" sz="1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1.55 </a:t>
            </a:r>
            <a:r>
              <a:rPr lang="en-US" sz="1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Bilayer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1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Pump </a:t>
            </a:r>
            <a:r>
              <a:rPr lang="en-US" sz="1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 coupled from the input edge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P/area)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u="sng" dirty="0" smtClean="0">
                <a:latin typeface="Comic Sans MS" panose="030F0702030302020204" pitchFamily="66" charset="0"/>
                <a:cs typeface="Arial" pitchFamily="34" charset="0"/>
                <a:sym typeface="Wingdings" panose="05000000000000000000" pitchFamily="2" charset="2"/>
              </a:rPr>
              <a:t>Layer 1: 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high QRs concentration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u="sng" dirty="0" smtClean="0">
                <a:latin typeface="Comic Sans MS" panose="030F0702030302020204" pitchFamily="66" charset="0"/>
                <a:cs typeface="Arial" pitchFamily="34" charset="0"/>
                <a:sym typeface="Wingdings" panose="05000000000000000000" pitchFamily="2" charset="2"/>
              </a:rPr>
              <a:t>Layer 2: 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no nanoparticles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Initial design : </a:t>
            </a:r>
            <a:r>
              <a:rPr lang="en-US" sz="1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QRs,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0.7 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µm, d</a:t>
            </a:r>
            <a:r>
              <a:rPr lang="en-US" sz="1600" baseline="-2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µm,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=0-9 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µm, t= 30 nm</a:t>
            </a:r>
            <a:endParaRPr lang="en-US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48966" y="554859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</a:t>
            </a:r>
            <a:endParaRPr lang="es-E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444208" y="617029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TM</a:t>
            </a:r>
            <a:endParaRPr lang="es-E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2988571" y="4653136"/>
            <a:ext cx="2231501" cy="100811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40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627784" y="836712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 conditions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6/11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179512" y="1268761"/>
            <a:ext cx="900099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State of the art (</a:t>
            </a:r>
            <a:r>
              <a:rPr lang="en-US" dirty="0">
                <a:latin typeface="Arial" pitchFamily="34" charset="0"/>
                <a:cs typeface="Arial" pitchFamily="34" charset="0"/>
              </a:rPr>
              <a:t>amplification of colloidal QDs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Planar waveguides by close-packed films or sol-gel matrices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Variable stripe length method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 thresholds of </a:t>
            </a:r>
            <a:r>
              <a:rPr lang="en-US" sz="1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sz="1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mJ</a:t>
            </a:r>
            <a:r>
              <a:rPr lang="en-US" sz="1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/cm</a:t>
            </a:r>
            <a:r>
              <a:rPr lang="en-US" sz="1600" b="1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</a:t>
            </a:r>
            <a:r>
              <a:rPr lang="en-US" sz="1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fs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laser pulses (100 </a:t>
            </a:r>
            <a:r>
              <a:rPr lang="en-US" sz="1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fs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100 KHz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</a:t>
            </a:r>
            <a:r>
              <a:rPr lang="en-US" sz="1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1600" b="1" baseline="-25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</a:t>
            </a:r>
            <a:r>
              <a:rPr lang="en-US" sz="1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sz="1600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l-GR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</a:t>
            </a:r>
            <a:r>
              <a:rPr lang="es-E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s-ES" sz="1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s-ES" sz="1600" b="1" baseline="30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</a:t>
            </a:r>
            <a:r>
              <a:rPr lang="es-ES" sz="1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1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mW</a:t>
            </a:r>
            <a:r>
              <a:rPr lang="es-ES" sz="1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/cm</a:t>
            </a:r>
            <a:r>
              <a:rPr lang="es-ES" sz="1600" b="1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Laser sources: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404 nm CW 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P= 150 </a:t>
            </a:r>
            <a:r>
              <a:rPr lang="en-US" sz="1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mW</a:t>
            </a:r>
            <a:endParaRPr lang="en-US" sz="1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450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nm CW 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P= 450 </a:t>
            </a:r>
            <a:r>
              <a:rPr lang="en-US" sz="1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mW</a:t>
            </a:r>
            <a:endParaRPr lang="en-US" sz="1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400 nm doubled Ti:Al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(100 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, 76 MHz)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E=1.3·10</a:t>
            </a:r>
            <a:r>
              <a:rPr lang="en-US" sz="1600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-3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533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nm doubled 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Nd:Yag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1 ns, 20 KHz)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E=1.3·10</a:t>
            </a:r>
            <a:r>
              <a:rPr lang="en-US" sz="1600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-3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Excitation areas: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Surface: 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sz="1600" baseline="30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-4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-10</a:t>
            </a:r>
            <a:r>
              <a:rPr lang="en-US" sz="1600" baseline="30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-3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cm</a:t>
            </a:r>
            <a:r>
              <a:rPr lang="en-US" sz="1600" baseline="30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Edge: 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sz="1600" baseline="30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-8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-10</a:t>
            </a:r>
            <a:r>
              <a:rPr lang="en-US" sz="1600" baseline="30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-7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cm</a:t>
            </a:r>
            <a:r>
              <a:rPr lang="en-US" sz="1600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30027" y="5877272"/>
            <a:ext cx="674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Excitation from the edge with 450 nm CW and Ti:Al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endParaRPr lang="en-US" b="1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40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3549626" y="836712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samples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7/11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9513" y="1268760"/>
            <a:ext cx="64807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Layer QDs stack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 QD concentration at the maximum of the mode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Propagate pump beam through the polymer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Engineer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ff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thicknesses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Improve method of deposition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Dielectric loaded waveguides: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Improve confinement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Metal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nanowaveguides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51" y="2852936"/>
            <a:ext cx="1720270" cy="15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9" y="1746183"/>
            <a:ext cx="1577822" cy="7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02" y="1700808"/>
            <a:ext cx="1564668" cy="60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41" y="5067023"/>
            <a:ext cx="1937361" cy="13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3" y="4922837"/>
            <a:ext cx="31623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40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678052" y="836712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 characterization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8/11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30027" y="1400848"/>
            <a:ext cx="607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Detection and analysis of the SPP in the IR 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PbS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QDs)</a:t>
            </a:r>
            <a:endParaRPr lang="en-US" sz="20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51" y="844641"/>
            <a:ext cx="1491815" cy="15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76" y="1975495"/>
            <a:ext cx="3600000" cy="305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2900"/>
            <a:ext cx="3600000" cy="29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14150" y="5002957"/>
            <a:ext cx="8826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Light detected can be </a:t>
            </a:r>
            <a:r>
              <a:rPr lang="en-US" sz="1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deconvoluted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en-US" sz="1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lorentzian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/Gaussian distributions ~ </a:t>
            </a:r>
            <a:r>
              <a:rPr lang="en-US" sz="1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teoretical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modes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VSL method can be used to extract </a:t>
            </a:r>
            <a:r>
              <a:rPr lang="en-US" sz="1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Lp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180 </a:t>
            </a:r>
            <a:r>
              <a:rPr lang="el-GR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in experiment and 280 </a:t>
            </a:r>
            <a:r>
              <a:rPr lang="el-GR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sz="1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in simulations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3" y="1918385"/>
            <a:ext cx="26511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13" y="2023661"/>
            <a:ext cx="26511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90" y="3433491"/>
            <a:ext cx="3495675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9/11</a:t>
            </a:r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600" y="875184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32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</a:t>
            </a:r>
            <a:r>
              <a:rPr lang="es-ES_tradnl" sz="3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4.3</a:t>
            </a:r>
            <a:endParaRPr 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1434714" y="6021288"/>
            <a:ext cx="6372200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-enhancement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produced for sub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-wavelength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nanogap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Fabrication under progress</a:t>
            </a:r>
          </a:p>
        </p:txBody>
      </p:sp>
      <p:grpSp>
        <p:nvGrpSpPr>
          <p:cNvPr id="12" name="Agrupar 7"/>
          <p:cNvGrpSpPr>
            <a:grpSpLocks noChangeAspect="1"/>
          </p:cNvGrpSpPr>
          <p:nvPr/>
        </p:nvGrpSpPr>
        <p:grpSpPr>
          <a:xfrm>
            <a:off x="1434714" y="2186301"/>
            <a:ext cx="2377376" cy="1048041"/>
            <a:chOff x="3131840" y="1124744"/>
            <a:chExt cx="3348372" cy="1476114"/>
          </a:xfrm>
        </p:grpSpPr>
        <p:grpSp>
          <p:nvGrpSpPr>
            <p:cNvPr id="13" name="Agrupar 8"/>
            <p:cNvGrpSpPr/>
            <p:nvPr/>
          </p:nvGrpSpPr>
          <p:grpSpPr>
            <a:xfrm>
              <a:off x="3131840" y="1124744"/>
              <a:ext cx="3348372" cy="1476114"/>
              <a:chOff x="971600" y="1628800"/>
              <a:chExt cx="3348372" cy="1476114"/>
            </a:xfrm>
          </p:grpSpPr>
          <p:grpSp>
            <p:nvGrpSpPr>
              <p:cNvPr id="15" name="Agrupar 10"/>
              <p:cNvGrpSpPr/>
              <p:nvPr/>
            </p:nvGrpSpPr>
            <p:grpSpPr>
              <a:xfrm>
                <a:off x="971600" y="1628800"/>
                <a:ext cx="3348372" cy="1368152"/>
                <a:chOff x="971600" y="1628800"/>
                <a:chExt cx="3348372" cy="1368152"/>
              </a:xfrm>
            </p:grpSpPr>
            <p:sp>
              <p:nvSpPr>
                <p:cNvPr id="19" name="Recortar rectángulo de esquina del mismo lado 14"/>
                <p:cNvSpPr/>
                <p:nvPr/>
              </p:nvSpPr>
              <p:spPr bwMode="auto">
                <a:xfrm rot="5400000">
                  <a:off x="1097614" y="1502786"/>
                  <a:ext cx="1368152" cy="1620180"/>
                </a:xfrm>
                <a:prstGeom prst="snip2SameRect">
                  <a:avLst>
                    <a:gd name="adj1" fmla="val 35286"/>
                    <a:gd name="adj2" fmla="val 0"/>
                  </a:avLst>
                </a:prstGeom>
                <a:solidFill>
                  <a:srgbClr val="EBC80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269875" algn="l"/>
                      <a:tab pos="358775" algn="l"/>
                      <a:tab pos="719138" algn="l"/>
                      <a:tab pos="1077913" algn="l"/>
                      <a:tab pos="1436688" algn="l"/>
                      <a:tab pos="1795463" algn="l"/>
                      <a:tab pos="2155825" algn="l"/>
                      <a:tab pos="2514600" algn="l"/>
                      <a:tab pos="2873375" algn="l"/>
                      <a:tab pos="3233738" algn="l"/>
                      <a:tab pos="3584575" algn="l"/>
                      <a:tab pos="6457950" algn="l"/>
                    </a:tabLst>
                  </a:pPr>
                  <a:endParaRPr kumimoji="0" lang="es-E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ortar rectángulo de esquina del mismo lado 15"/>
                <p:cNvSpPr/>
                <p:nvPr/>
              </p:nvSpPr>
              <p:spPr bwMode="auto">
                <a:xfrm rot="16200000">
                  <a:off x="2825806" y="1502786"/>
                  <a:ext cx="1368152" cy="1620180"/>
                </a:xfrm>
                <a:prstGeom prst="snip2SameRect">
                  <a:avLst>
                    <a:gd name="adj1" fmla="val 35286"/>
                    <a:gd name="adj2" fmla="val 0"/>
                  </a:avLst>
                </a:prstGeom>
                <a:solidFill>
                  <a:srgbClr val="EBC80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269875" algn="l"/>
                      <a:tab pos="358775" algn="l"/>
                      <a:tab pos="719138" algn="l"/>
                      <a:tab pos="1077913" algn="l"/>
                      <a:tab pos="1436688" algn="l"/>
                      <a:tab pos="1795463" algn="l"/>
                      <a:tab pos="2155825" algn="l"/>
                      <a:tab pos="2514600" algn="l"/>
                      <a:tab pos="2873375" algn="l"/>
                      <a:tab pos="3233738" algn="l"/>
                      <a:tab pos="3584575" algn="l"/>
                      <a:tab pos="6457950" algn="l"/>
                    </a:tabLst>
                  </a:pPr>
                  <a:endParaRPr kumimoji="0" lang="es-E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6" name="Conector recto 11"/>
              <p:cNvCxnSpPr/>
              <p:nvPr/>
            </p:nvCxnSpPr>
            <p:spPr bwMode="auto">
              <a:xfrm flipH="1">
                <a:off x="2646740" y="1647754"/>
                <a:ext cx="0" cy="134919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sp>
            <p:nvSpPr>
              <p:cNvPr id="17" name="CuadroTexto 12"/>
              <p:cNvSpPr txBox="1"/>
              <p:nvPr/>
            </p:nvSpPr>
            <p:spPr>
              <a:xfrm>
                <a:off x="2610992" y="2714774"/>
                <a:ext cx="440707" cy="39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Y</a:t>
                </a:r>
                <a:endParaRPr lang="es-ES" sz="1200" dirty="0"/>
              </a:p>
            </p:txBody>
          </p:sp>
          <p:sp>
            <p:nvSpPr>
              <p:cNvPr id="18" name="CuadroTexto 13"/>
              <p:cNvSpPr txBox="1"/>
              <p:nvPr/>
            </p:nvSpPr>
            <p:spPr>
              <a:xfrm>
                <a:off x="1782905" y="2132302"/>
                <a:ext cx="587395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0" dirty="0" smtClean="0"/>
                  <a:t>1 </a:t>
                </a:r>
                <a:r>
                  <a:rPr lang="es-ES" sz="1400" b="0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s-ES" sz="1400" b="0" dirty="0" smtClean="0"/>
                  <a:t>m</a:t>
                </a:r>
                <a:endParaRPr lang="es-ES" sz="1400" b="0" dirty="0"/>
              </a:p>
            </p:txBody>
          </p:sp>
        </p:grpSp>
        <p:cxnSp>
          <p:nvCxnSpPr>
            <p:cNvPr id="14" name="Conector recto 9"/>
            <p:cNvCxnSpPr/>
            <p:nvPr/>
          </p:nvCxnSpPr>
          <p:spPr bwMode="auto">
            <a:xfrm>
              <a:off x="4716016" y="1628170"/>
              <a:ext cx="0" cy="37576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512" y="1386499"/>
            <a:ext cx="8568952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400" dirty="0"/>
              <a:t>Focus on </a:t>
            </a:r>
            <a:r>
              <a:rPr lang="en-US" sz="1400" dirty="0" err="1"/>
              <a:t>nanogap</a:t>
            </a:r>
            <a:r>
              <a:rPr lang="en-US" sz="1400" dirty="0"/>
              <a:t> design for which electric field enhancement is possible by </a:t>
            </a:r>
            <a:r>
              <a:rPr lang="en-US" sz="1400" dirty="0" err="1"/>
              <a:t>plasmonics</a:t>
            </a:r>
            <a:r>
              <a:rPr lang="en-US" sz="1400" dirty="0"/>
              <a:t> associated to metal contacts -&gt; 2 configurations (</a:t>
            </a:r>
            <a:r>
              <a:rPr lang="en-US" sz="1400" dirty="0" err="1"/>
              <a:t>nanoantena</a:t>
            </a:r>
            <a:r>
              <a:rPr lang="en-US" sz="1400" dirty="0"/>
              <a:t>/slit) under study with different gap distances:</a:t>
            </a:r>
            <a:r>
              <a:rPr lang="en-US" sz="1400" b="0" dirty="0"/>
              <a:t>	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400" b="0" dirty="0" smtClean="0">
                <a:solidFill>
                  <a:srgbClr val="FF0000"/>
                </a:solidFill>
              </a:rPr>
              <a:t>COMSOL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17"/>
          <p:cNvCxnSpPr/>
          <p:nvPr/>
        </p:nvCxnSpPr>
        <p:spPr bwMode="auto">
          <a:xfrm flipH="1">
            <a:off x="1848757" y="3245279"/>
            <a:ext cx="774260" cy="3354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ector recto de flecha 18"/>
          <p:cNvCxnSpPr/>
          <p:nvPr/>
        </p:nvCxnSpPr>
        <p:spPr bwMode="auto">
          <a:xfrm>
            <a:off x="2623016" y="3245279"/>
            <a:ext cx="1598639" cy="4488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ortar rectángulo de esquina del mismo lado 19"/>
          <p:cNvSpPr/>
          <p:nvPr/>
        </p:nvSpPr>
        <p:spPr bwMode="auto">
          <a:xfrm rot="5400000">
            <a:off x="5340616" y="2096823"/>
            <a:ext cx="971388" cy="1150343"/>
          </a:xfrm>
          <a:prstGeom prst="snip2SameRect">
            <a:avLst>
              <a:gd name="adj1" fmla="val 3615"/>
              <a:gd name="adj2" fmla="val 0"/>
            </a:avLst>
          </a:prstGeom>
          <a:solidFill>
            <a:srgbClr val="EBC80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ortar rectángulo de esquina del mismo lado 20"/>
          <p:cNvSpPr/>
          <p:nvPr/>
        </p:nvSpPr>
        <p:spPr bwMode="auto">
          <a:xfrm rot="16200000">
            <a:off x="6567648" y="2096823"/>
            <a:ext cx="971388" cy="1150343"/>
          </a:xfrm>
          <a:prstGeom prst="snip2SameRect">
            <a:avLst>
              <a:gd name="adj1" fmla="val 1179"/>
              <a:gd name="adj2" fmla="val 0"/>
            </a:avLst>
          </a:prstGeom>
          <a:solidFill>
            <a:srgbClr val="EBC80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Conector recto 21"/>
          <p:cNvCxnSpPr/>
          <p:nvPr/>
        </p:nvCxnSpPr>
        <p:spPr bwMode="auto">
          <a:xfrm flipH="1">
            <a:off x="6440503" y="2199758"/>
            <a:ext cx="0" cy="95793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27" name="CuadroTexto 22"/>
          <p:cNvSpPr txBox="1"/>
          <p:nvPr/>
        </p:nvSpPr>
        <p:spPr>
          <a:xfrm>
            <a:off x="6415122" y="2957343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Y</a:t>
            </a:r>
            <a:endParaRPr lang="es-ES" sz="1200" dirty="0"/>
          </a:p>
        </p:txBody>
      </p:sp>
      <p:sp>
        <p:nvSpPr>
          <p:cNvPr id="28" name="CuadroTexto 23"/>
          <p:cNvSpPr txBox="1"/>
          <p:nvPr/>
        </p:nvSpPr>
        <p:spPr>
          <a:xfrm>
            <a:off x="5578610" y="2505885"/>
            <a:ext cx="796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0" dirty="0" smtClean="0"/>
              <a:t>1 -5 </a:t>
            </a:r>
            <a:r>
              <a:rPr lang="es-ES" sz="1400" b="0" dirty="0" smtClean="0">
                <a:latin typeface="Symbol" charset="2"/>
                <a:cs typeface="Symbol" charset="2"/>
              </a:rPr>
              <a:t>m</a:t>
            </a:r>
            <a:r>
              <a:rPr lang="es-ES" sz="1400" b="0" dirty="0" smtClean="0"/>
              <a:t>m</a:t>
            </a:r>
            <a:endParaRPr lang="es-ES" sz="1400" b="0" dirty="0"/>
          </a:p>
        </p:txBody>
      </p:sp>
      <p:cxnSp>
        <p:nvCxnSpPr>
          <p:cNvPr id="29" name="Conector recto 24"/>
          <p:cNvCxnSpPr/>
          <p:nvPr/>
        </p:nvCxnSpPr>
        <p:spPr bwMode="auto">
          <a:xfrm>
            <a:off x="6375918" y="2202077"/>
            <a:ext cx="0" cy="9144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30" name="CuadroTexto 25"/>
          <p:cNvSpPr txBox="1"/>
          <p:nvPr/>
        </p:nvSpPr>
        <p:spPr>
          <a:xfrm rot="20278603">
            <a:off x="5415243" y="2398999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>
                    <a:alpha val="34000"/>
                  </a:srgbClr>
                </a:solidFill>
              </a:rPr>
              <a:t>ongoing</a:t>
            </a:r>
            <a:r>
              <a:rPr lang="es-ES" dirty="0" smtClean="0">
                <a:solidFill>
                  <a:srgbClr val="FF0000">
                    <a:alpha val="34000"/>
                  </a:srgbClr>
                </a:solidFill>
              </a:rPr>
              <a:t> </a:t>
            </a:r>
            <a:r>
              <a:rPr lang="es-ES" dirty="0" err="1" smtClean="0">
                <a:solidFill>
                  <a:srgbClr val="FF0000">
                    <a:alpha val="34000"/>
                  </a:srgbClr>
                </a:solidFill>
              </a:rPr>
              <a:t>simulations</a:t>
            </a:r>
            <a:endParaRPr lang="es-ES" dirty="0">
              <a:solidFill>
                <a:srgbClr val="FF0000">
                  <a:alpha val="34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1151"/>
            <a:ext cx="3154363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743</Words>
  <Application>Microsoft Office PowerPoint</Application>
  <PresentationFormat>Presentación en pantalla (4:3)</PresentationFormat>
  <Paragraphs>179</Paragraphs>
  <Slides>11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MSPhotoEd.3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Isaac</cp:lastModifiedBy>
  <cp:revision>140</cp:revision>
  <dcterms:created xsi:type="dcterms:W3CDTF">2012-07-05T13:55:27Z</dcterms:created>
  <dcterms:modified xsi:type="dcterms:W3CDTF">2013-09-23T11:56:04Z</dcterms:modified>
</cp:coreProperties>
</file>