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99" r:id="rId2"/>
    <p:sldId id="280" r:id="rId3"/>
    <p:sldId id="446" r:id="rId4"/>
    <p:sldId id="342" r:id="rId5"/>
    <p:sldId id="298" r:id="rId6"/>
    <p:sldId id="431" r:id="rId7"/>
    <p:sldId id="436" r:id="rId8"/>
    <p:sldId id="402" r:id="rId9"/>
    <p:sldId id="421" r:id="rId10"/>
    <p:sldId id="430" r:id="rId11"/>
    <p:sldId id="408" r:id="rId12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b="1" kern="1200">
        <a:solidFill>
          <a:srgbClr val="22006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BEEAD"/>
    <a:srgbClr val="220060"/>
    <a:srgbClr val="262FDA"/>
    <a:srgbClr val="5A42BE"/>
    <a:srgbClr val="66FFCC"/>
    <a:srgbClr val="FF0000"/>
    <a:srgbClr val="F3CE1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710" autoAdjust="0"/>
  </p:normalViewPr>
  <p:slideViewPr>
    <p:cSldViewPr>
      <p:cViewPr varScale="1">
        <p:scale>
          <a:sx n="132" d="100"/>
          <a:sy n="132" d="100"/>
        </p:scale>
        <p:origin x="-84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605588" y="8961438"/>
            <a:ext cx="192087" cy="1524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 eaLnBrk="0" hangingPunct="0">
              <a:defRPr/>
            </a:pPr>
            <a:fld id="{B02C922F-D161-4491-81BC-25EC5026583E}" type="slidenum">
              <a:rPr lang="en-US" sz="1000" b="0">
                <a:solidFill>
                  <a:schemeClr val="tx1"/>
                </a:solidFill>
                <a:latin typeface="Tahoma" pitchFamily="34" charset="0"/>
                <a:cs typeface="+mn-cs"/>
              </a:rPr>
              <a:pPr algn="r" eaLnBrk="0" hangingPunct="0">
                <a:defRPr/>
              </a:pPr>
              <a:t>‹Nr.›</a:t>
            </a:fld>
            <a:endParaRPr lang="en-US" sz="1000" b="0">
              <a:solidFill>
                <a:schemeClr val="tx1"/>
              </a:solidFill>
              <a:latin typeface="Tahoma" pitchFamily="34" charset="0"/>
              <a:cs typeface="+mn-cs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1727200" y="8932863"/>
            <a:ext cx="3114675" cy="211137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90416" tIns="44414" rIns="90416" bIns="44414">
            <a:spAutoFit/>
          </a:bodyPr>
          <a:lstStyle/>
          <a:p>
            <a:pPr algn="r" eaLnBrk="0" hangingPunct="0">
              <a:defRPr/>
            </a:pPr>
            <a:r>
              <a:rPr lang="en-US" sz="800" b="0">
                <a:solidFill>
                  <a:schemeClr val="tx1"/>
                </a:solidFill>
                <a:cs typeface="+mn-cs"/>
              </a:rPr>
              <a:t>University of Karlsruhe Proprietary – Use pursuant to instructions</a:t>
            </a:r>
          </a:p>
        </p:txBody>
      </p:sp>
    </p:spTree>
    <p:extLst>
      <p:ext uri="{BB962C8B-B14F-4D97-AF65-F5344CB8AC3E}">
        <p14:creationId xmlns:p14="http://schemas.microsoft.com/office/powerpoint/2010/main" val="380481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1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2150"/>
            <a:ext cx="4554538" cy="3416300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43400"/>
            <a:ext cx="5032375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16" tIns="44414" rIns="90416" bIns="44414" numCol="1" anchor="t" anchorCtr="1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070779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143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0005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685800" indent="-1143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028700" indent="-17145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buSzPct val="100000"/>
      <a:buChar char="•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7331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9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697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90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2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52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061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buFontTx/>
              <a:buNone/>
            </a:pPr>
            <a:endParaRPr lang="de-DE" smtClean="0">
              <a:sym typeface="Wingdings" pitchFamily="2" charset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r>
              <a:rPr lang="en-US" b="1" smtClean="0"/>
              <a:t>Partner presentations (10min each)</a:t>
            </a:r>
            <a:endParaRPr lang="en-US" smtClean="0"/>
          </a:p>
          <a:p>
            <a:pPr lvl="1" eaLnBrk="1" hangingPunct="1"/>
            <a:r>
              <a:rPr lang="en-US" smtClean="0"/>
              <a:t>Institute / company (short)</a:t>
            </a:r>
          </a:p>
          <a:p>
            <a:pPr lvl="1" eaLnBrk="1" hangingPunct="1"/>
            <a:r>
              <a:rPr lang="en-US" smtClean="0"/>
              <a:t>Contribution to the project, own work effort and timeline (focus)</a:t>
            </a:r>
          </a:p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67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673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08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0834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878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8786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z="110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28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28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9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4930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422" y="1931987"/>
            <a:ext cx="9037945" cy="1800225"/>
          </a:xfrm>
          <a:prstGeom prst="rect">
            <a:avLst/>
          </a:prstGeom>
          <a:solidFill>
            <a:srgbClr val="220060"/>
          </a:solidFill>
          <a:ln w="9525">
            <a:solidFill>
              <a:srgbClr val="0000FF"/>
            </a:solidFill>
            <a:miter lim="800000"/>
            <a:headEnd/>
            <a:tailEnd/>
          </a:ln>
          <a:effectLst>
            <a:glow rad="63500">
              <a:schemeClr val="accent4">
                <a:satMod val="175000"/>
                <a:alpha val="40000"/>
              </a:schemeClr>
            </a:glow>
            <a:reflection blurRad="6350" stA="50000" endA="275" endPos="40000" dist="101600" dir="5400000" sy="-100000" algn="bl" rotWithShape="0"/>
          </a:effectLst>
        </p:spPr>
        <p:txBody>
          <a:bodyPr wrap="none" lIns="0" tIns="0" rIns="0" bIns="0" anchor="ctr"/>
          <a:lstStyle/>
          <a:p>
            <a:pPr algn="ctr" eaLnBrk="0" hangingPunct="0">
              <a:defRPr/>
            </a:pPr>
            <a:endParaRPr lang="en-US" altLang="en-US" sz="16800" b="0">
              <a:solidFill>
                <a:srgbClr val="666666"/>
              </a:solidFill>
              <a:latin typeface="Times New Roman" pitchFamily="18" charset="0"/>
              <a:cs typeface="+mn-cs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7380288" y="217488"/>
          <a:ext cx="1485900" cy="107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2119" r:id="rId4" imgW="3895238" imgH="2809524" progId="MSPhotoEd.3">
                  <p:embed/>
                </p:oleObj>
              </mc:Choice>
              <mc:Fallback>
                <p:oleObj r:id="rId4" imgW="3895238" imgH="2809524" progId="MSPhotoEd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288" y="217488"/>
                        <a:ext cx="1485900" cy="10715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8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179388" y="5373688"/>
            <a:ext cx="1979612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10"/>
          <p:cNvSpPr txBox="1">
            <a:spLocks noChangeArrowheads="1"/>
          </p:cNvSpPr>
          <p:nvPr userDrawn="1"/>
        </p:nvSpPr>
        <p:spPr bwMode="auto">
          <a:xfrm>
            <a:off x="2195513" y="5613400"/>
            <a:ext cx="6526212" cy="192088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524049" y="549275"/>
            <a:ext cx="6038513" cy="41036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>
            <a:lvl1pPr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742950" indent="-28575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11430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16002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2057400" indent="-228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25146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29718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34290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3886200" indent="-228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2000" dirty="0" smtClean="0">
                <a:cs typeface="+mn-cs"/>
              </a:rPr>
              <a:t>Phone Conference </a:t>
            </a:r>
            <a:r>
              <a:rPr lang="en-US" sz="2000" dirty="0" smtClean="0">
                <a:cs typeface="+mn-cs"/>
              </a:rPr>
              <a:t>19</a:t>
            </a:r>
            <a:r>
              <a:rPr lang="en-US" sz="2000" dirty="0">
                <a:cs typeface="+mn-cs"/>
              </a:rPr>
              <a:t>			</a:t>
            </a:r>
            <a:r>
              <a:rPr lang="en-US" sz="2000" dirty="0" smtClean="0">
                <a:cs typeface="+mn-cs"/>
              </a:rPr>
              <a:t>Sept. </a:t>
            </a:r>
            <a:r>
              <a:rPr lang="en-US" sz="2000" dirty="0" err="1" smtClean="0">
                <a:cs typeface="+mn-cs"/>
              </a:rPr>
              <a:t>23</a:t>
            </a:r>
            <a:r>
              <a:rPr lang="en-US" sz="2000" baseline="30000" dirty="0" err="1" smtClean="0">
                <a:cs typeface="+mn-cs"/>
              </a:rPr>
              <a:t>th</a:t>
            </a:r>
            <a:r>
              <a:rPr lang="en-US" sz="2000" dirty="0" smtClean="0">
                <a:cs typeface="+mn-cs"/>
              </a:rPr>
              <a:t>, </a:t>
            </a:r>
            <a:r>
              <a:rPr lang="en-US" sz="2000" dirty="0" smtClean="0">
                <a:cs typeface="+mn-cs"/>
              </a:rPr>
              <a:t>2013 </a:t>
            </a:r>
            <a:endParaRPr lang="de-DE" sz="2000" dirty="0"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260350"/>
            <a:ext cx="69834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1643063" y="6500813"/>
            <a:ext cx="6526212" cy="192087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n-US" sz="1400" b="0">
                <a:solidFill>
                  <a:srgbClr val="220060"/>
                </a:solidFill>
                <a:cs typeface="+mn-cs"/>
              </a:rPr>
              <a:t>Nano Scale Disruptive Silicon-Plasmonic Platform for Chip-to-Chip Interconnection</a:t>
            </a:r>
          </a:p>
        </p:txBody>
      </p:sp>
      <p:sp>
        <p:nvSpPr>
          <p:cNvPr id="60427" name="Text Box 11"/>
          <p:cNvSpPr txBox="1">
            <a:spLocks noChangeArrowheads="1"/>
          </p:cNvSpPr>
          <p:nvPr/>
        </p:nvSpPr>
        <p:spPr bwMode="auto">
          <a:xfrm>
            <a:off x="8429625" y="6500813"/>
            <a:ext cx="35401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lnSpc>
                <a:spcPct val="90000"/>
              </a:lnSpc>
              <a:spcBef>
                <a:spcPct val="5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lnSpc>
                <a:spcPct val="100000"/>
              </a:lnSpc>
              <a:spcBef>
                <a:spcPct val="0"/>
              </a:spcBef>
              <a:defRPr/>
            </a:pPr>
            <a:fld id="{A1284804-CDE8-4848-8E1F-8CD6EFF8C757}" type="slidenum">
              <a:rPr lang="en-US" sz="1400" b="0">
                <a:solidFill>
                  <a:srgbClr val="220060"/>
                </a:solidFill>
                <a:cs typeface="+mn-cs"/>
              </a:rPr>
              <a:pPr eaLnBrk="0" hangingPunct="0">
                <a:lnSpc>
                  <a:spcPct val="100000"/>
                </a:lnSpc>
                <a:spcBef>
                  <a:spcPct val="0"/>
                </a:spcBef>
                <a:defRPr/>
              </a:pPr>
              <a:t>‹Nr.›</a:t>
            </a:fld>
            <a:endParaRPr lang="en-US" sz="1400" b="0">
              <a:solidFill>
                <a:srgbClr val="220060"/>
              </a:solidFill>
              <a:cs typeface="+mn-cs"/>
            </a:endParaRPr>
          </a:p>
        </p:txBody>
      </p:sp>
      <p:graphicFrame>
        <p:nvGraphicFramePr>
          <p:cNvPr id="60509" name="Object 93"/>
          <p:cNvGraphicFramePr>
            <a:graphicFrameLocks noChangeAspect="1"/>
          </p:cNvGraphicFramePr>
          <p:nvPr/>
        </p:nvGraphicFramePr>
        <p:xfrm>
          <a:off x="142875" y="5929313"/>
          <a:ext cx="1143000" cy="823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31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5929313"/>
                        <a:ext cx="1143000" cy="823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514" name="Gerade Verbindung 10"/>
          <p:cNvCxnSpPr>
            <a:cxnSpLocks noChangeShapeType="1"/>
          </p:cNvCxnSpPr>
          <p:nvPr/>
        </p:nvCxnSpPr>
        <p:spPr bwMode="auto">
          <a:xfrm>
            <a:off x="1500188" y="6429375"/>
            <a:ext cx="7429500" cy="1588"/>
          </a:xfrm>
          <a:prstGeom prst="line">
            <a:avLst/>
          </a:prstGeom>
          <a:noFill/>
          <a:ln w="19050" algn="ctr">
            <a:solidFill>
              <a:srgbClr val="262FDA"/>
            </a:solidFill>
            <a:round/>
            <a:headEnd/>
            <a:tailEnd/>
          </a:ln>
        </p:spPr>
      </p:cxnSp>
      <p:pic>
        <p:nvPicPr>
          <p:cNvPr id="60515" name="Picture 4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164388" y="238125"/>
            <a:ext cx="1979612" cy="65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516" name="Gerade Verbindung 10"/>
          <p:cNvCxnSpPr>
            <a:cxnSpLocks noChangeShapeType="1"/>
          </p:cNvCxnSpPr>
          <p:nvPr/>
        </p:nvCxnSpPr>
        <p:spPr bwMode="auto">
          <a:xfrm>
            <a:off x="179388" y="812800"/>
            <a:ext cx="6985000" cy="0"/>
          </a:xfrm>
          <a:prstGeom prst="line">
            <a:avLst/>
          </a:prstGeom>
          <a:noFill/>
          <a:ln w="19050" algn="ctr">
            <a:solidFill>
              <a:srgbClr val="0000FF"/>
            </a:solidFill>
            <a:round/>
            <a:headEnd/>
            <a:tailEnd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2pPr>
      <a:lvl3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3pPr>
      <a:lvl4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4pPr>
      <a:lvl5pPr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rgbClr val="220060"/>
          </a:solidFill>
          <a:latin typeface="Arial" charset="0"/>
        </a:defRPr>
      </a:lvl5pPr>
      <a:lvl6pPr marL="4572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6pPr>
      <a:lvl7pPr marL="9144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7pPr>
      <a:lvl8pPr marL="13716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8pPr>
      <a:lvl9pPr marL="1828800" algn="ctr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Font typeface="Wingdings" pitchFamily="2" charset="2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•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–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lnSpc>
          <a:spcPct val="80000"/>
        </a:lnSpc>
        <a:spcBef>
          <a:spcPct val="25000"/>
        </a:spcBef>
        <a:spcAft>
          <a:spcPct val="0"/>
        </a:spcAft>
        <a:buChar char="»"/>
        <a:tabLst>
          <a:tab pos="269875" algn="l"/>
          <a:tab pos="357188" algn="l"/>
          <a:tab pos="715963" algn="l"/>
          <a:tab pos="1073150" algn="l"/>
          <a:tab pos="1431925" algn="l"/>
          <a:tab pos="1797050" algn="l"/>
          <a:tab pos="2154238" algn="l"/>
          <a:tab pos="2513013" algn="l"/>
          <a:tab pos="2870200" algn="l"/>
          <a:tab pos="3228975" algn="l"/>
          <a:tab pos="3586163" algn="l"/>
          <a:tab pos="3943350" algn="l"/>
          <a:tab pos="7537450" algn="l"/>
          <a:tab pos="7896225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15" name="Rectangle 8"/>
          <p:cNvSpPr>
            <a:spLocks noChangeArrowheads="1"/>
          </p:cNvSpPr>
          <p:nvPr/>
        </p:nvSpPr>
        <p:spPr bwMode="auto">
          <a:xfrm>
            <a:off x="107950" y="5637213"/>
            <a:ext cx="8928100" cy="12207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6" name="Rectangle 4"/>
          <p:cNvSpPr>
            <a:spLocks noChangeArrowheads="1"/>
          </p:cNvSpPr>
          <p:nvPr/>
        </p:nvSpPr>
        <p:spPr bwMode="auto">
          <a:xfrm>
            <a:off x="5786438" y="0"/>
            <a:ext cx="3357562" cy="22145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sp>
        <p:nvSpPr>
          <p:cNvPr id="62517" name="Text Box 10"/>
          <p:cNvSpPr txBox="1">
            <a:spLocks noChangeArrowheads="1"/>
          </p:cNvSpPr>
          <p:nvPr/>
        </p:nvSpPr>
        <p:spPr bwMode="auto">
          <a:xfrm>
            <a:off x="539750" y="4652963"/>
            <a:ext cx="81184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de-DE" sz="2000" b="0">
                <a:solidFill>
                  <a:schemeClr val="tx1"/>
                </a:solidFill>
              </a:rPr>
              <a:t>NAVOLCHI - Nano Scale Disruptive Silicon-Plasmonic Platform for Chip-to-Chip Interconnection </a:t>
            </a:r>
            <a:endParaRPr lang="en-US" sz="2000" b="0">
              <a:solidFill>
                <a:schemeClr val="tx1"/>
              </a:solidFill>
            </a:endParaRPr>
          </a:p>
        </p:txBody>
      </p:sp>
      <p:pic>
        <p:nvPicPr>
          <p:cNvPr id="62518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00238" y="2636838"/>
            <a:ext cx="5395912" cy="178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519" name="Rectangle 8"/>
          <p:cNvSpPr>
            <a:spLocks noChangeArrowheads="1"/>
          </p:cNvSpPr>
          <p:nvPr/>
        </p:nvSpPr>
        <p:spPr bwMode="auto">
          <a:xfrm>
            <a:off x="107950" y="692150"/>
            <a:ext cx="5759450" cy="36671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tabLst>
                <a:tab pos="269875" algn="l"/>
                <a:tab pos="358775" algn="l"/>
                <a:tab pos="719138" algn="l"/>
                <a:tab pos="1077913" algn="l"/>
                <a:tab pos="1436688" algn="l"/>
                <a:tab pos="1795463" algn="l"/>
                <a:tab pos="2155825" algn="l"/>
                <a:tab pos="2514600" algn="l"/>
                <a:tab pos="2873375" algn="l"/>
                <a:tab pos="3233738" algn="l"/>
                <a:tab pos="3584575" algn="l"/>
                <a:tab pos="6457950" algn="l"/>
              </a:tabLst>
            </a:pPr>
            <a:endParaRPr lang="de-DE" sz="2000" b="0">
              <a:solidFill>
                <a:schemeClr val="tx1"/>
              </a:solidFill>
            </a:endParaRPr>
          </a:p>
        </p:txBody>
      </p:sp>
      <p:graphicFrame>
        <p:nvGraphicFramePr>
          <p:cNvPr id="62514" name="Object 50"/>
          <p:cNvGraphicFramePr>
            <a:graphicFrameLocks noChangeAspect="1"/>
          </p:cNvGraphicFramePr>
          <p:nvPr/>
        </p:nvGraphicFramePr>
        <p:xfrm>
          <a:off x="3784600" y="692150"/>
          <a:ext cx="1627188" cy="1173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36" r:id="rId5" imgW="3895238" imgH="2809524" progId="MSPhotoEd.3">
                  <p:embed/>
                </p:oleObj>
              </mc:Choice>
              <mc:Fallback>
                <p:oleObj r:id="rId5" imgW="3895238" imgH="2809524" progId="MSPhotoEd.3">
                  <p:embed/>
                  <p:pic>
                    <p:nvPicPr>
                      <p:cNvPr id="0" name="Picture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4600" y="692150"/>
                        <a:ext cx="1627188" cy="1173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3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Next Phone Conference</a:t>
            </a:r>
          </a:p>
        </p:txBody>
      </p:sp>
      <p:sp>
        <p:nvSpPr>
          <p:cNvPr id="765954" name="Text Box 4"/>
          <p:cNvSpPr txBox="1">
            <a:spLocks noChangeArrowheads="1"/>
          </p:cNvSpPr>
          <p:nvPr/>
        </p:nvSpPr>
        <p:spPr bwMode="auto">
          <a:xfrm>
            <a:off x="2915324" y="3213100"/>
            <a:ext cx="3308598" cy="410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 dirty="0" err="1" smtClean="0"/>
              <a:t>October</a:t>
            </a:r>
            <a:r>
              <a:rPr lang="de-DE" dirty="0" smtClean="0"/>
              <a:t> </a:t>
            </a:r>
            <a:r>
              <a:rPr lang="de-DE" dirty="0" err="1" smtClean="0"/>
              <a:t>7</a:t>
            </a:r>
            <a:r>
              <a:rPr lang="de-DE" baseline="30000" dirty="0" err="1" smtClean="0"/>
              <a:t>th</a:t>
            </a:r>
            <a:r>
              <a:rPr lang="de-DE" dirty="0" smtClean="0"/>
              <a:t>, </a:t>
            </a:r>
            <a:r>
              <a:rPr lang="de-DE" dirty="0"/>
              <a:t>2013</a:t>
            </a:r>
          </a:p>
        </p:txBody>
      </p:sp>
      <p:sp>
        <p:nvSpPr>
          <p:cNvPr id="765955" name="Text Box 4"/>
          <p:cNvSpPr txBox="1">
            <a:spLocks noChangeArrowheads="1"/>
          </p:cNvSpPr>
          <p:nvPr/>
        </p:nvSpPr>
        <p:spPr bwMode="auto">
          <a:xfrm>
            <a:off x="1439863" y="1700213"/>
            <a:ext cx="6264275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First Monday of the next month, </a:t>
            </a:r>
          </a:p>
          <a:p>
            <a:pPr algn="ctr" eaLnBrk="0" hangingPunct="0">
              <a:lnSpc>
                <a:spcPts val="3200"/>
              </a:lnSpc>
            </a:pPr>
            <a:r>
              <a:rPr lang="de-DE"/>
              <a:t>4:00 pm (CET)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01" name="Text Box 10"/>
          <p:cNvSpPr txBox="1">
            <a:spLocks noChangeArrowheads="1"/>
          </p:cNvSpPr>
          <p:nvPr/>
        </p:nvSpPr>
        <p:spPr bwMode="auto">
          <a:xfrm>
            <a:off x="323850" y="2636838"/>
            <a:ext cx="74168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lvl="1"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>
                <a:solidFill>
                  <a:schemeClr val="bg1"/>
                </a:solidFill>
              </a:rPr>
              <a:t>Bye!</a:t>
            </a:r>
            <a:endParaRPr lang="de-DE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209" name="Text Box 10"/>
          <p:cNvSpPr txBox="1">
            <a:spLocks noChangeArrowheads="1"/>
          </p:cNvSpPr>
          <p:nvPr/>
        </p:nvSpPr>
        <p:spPr bwMode="auto">
          <a:xfrm>
            <a:off x="381000" y="2362200"/>
            <a:ext cx="83820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endParaRPr lang="en-US" sz="2400">
              <a:solidFill>
                <a:srgbClr val="FF0000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AGENDA</a:t>
            </a:r>
            <a:endParaRPr lang="en-US" sz="2800">
              <a:solidFill>
                <a:schemeClr val="bg1"/>
              </a:solidFill>
            </a:endParaRP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3200" smtClean="0">
                <a:solidFill>
                  <a:srgbClr val="002060"/>
                </a:solidFill>
              </a:rPr>
              <a:t>Agenda</a:t>
            </a:r>
          </a:p>
        </p:txBody>
      </p:sp>
      <p:sp>
        <p:nvSpPr>
          <p:cNvPr id="579590" name="Text Box 6"/>
          <p:cNvSpPr txBox="1">
            <a:spLocks noChangeArrowheads="1"/>
          </p:cNvSpPr>
          <p:nvPr/>
        </p:nvSpPr>
        <p:spPr bwMode="auto">
          <a:xfrm>
            <a:off x="971550" y="1196975"/>
            <a:ext cx="7345363" cy="218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60960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1pPr>
            <a:lvl2pPr marL="1323975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2pPr>
            <a:lvl3pPr marL="2112963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3pPr>
            <a:lvl4pPr marL="2901950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4pPr>
            <a:lvl5pPr marL="3690938" indent="-609600" algn="ctr" eaLnBrk="0" hangingPunct="0">
              <a:lnSpc>
                <a:spcPts val="3200"/>
              </a:lnSpc>
              <a:defRPr sz="3200" b="1">
                <a:solidFill>
                  <a:srgbClr val="220060"/>
                </a:solidFill>
                <a:latin typeface="Arial" charset="0"/>
              </a:defRPr>
            </a:lvl5pPr>
            <a:lvl6pPr marL="41481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6pPr>
            <a:lvl7pPr marL="46053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7pPr>
            <a:lvl8pPr marL="50625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8pPr>
            <a:lvl9pPr marL="5519738" indent="-609600" algn="ctr" eaLnBrk="0" fontAlgn="base" hangingPunct="0">
              <a:lnSpc>
                <a:spcPts val="3200"/>
              </a:lnSpc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220060"/>
                </a:solidFill>
                <a:latin typeface="Arial" charset="0"/>
              </a:defRPr>
            </a:lvl9pPr>
          </a:lstStyle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Welcome.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Progress of work: Short report from every partner about status of work.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Next </a:t>
            </a:r>
            <a:r>
              <a:rPr lang="en-US" sz="2000" dirty="0"/>
              <a:t>deliverables and </a:t>
            </a:r>
            <a:r>
              <a:rPr lang="en-US" sz="2000" dirty="0" smtClean="0"/>
              <a:t>milestones.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 smtClean="0"/>
              <a:t>Open </a:t>
            </a:r>
            <a:r>
              <a:rPr lang="en-US" sz="2000" dirty="0"/>
              <a:t>issues.</a:t>
            </a:r>
          </a:p>
          <a:p>
            <a:pPr algn="l" eaLnBrk="1" hangingPunct="1">
              <a:lnSpc>
                <a:spcPct val="100000"/>
              </a:lnSpc>
              <a:spcAft>
                <a:spcPct val="20000"/>
              </a:spcAft>
              <a:buFontTx/>
              <a:buAutoNum type="arabicPeriod"/>
            </a:pPr>
            <a:r>
              <a:rPr lang="en-US" sz="2000" dirty="0"/>
              <a:t>Next </a:t>
            </a:r>
            <a:r>
              <a:rPr lang="en-US" sz="2000" dirty="0" err="1"/>
              <a:t>TelConf</a:t>
            </a:r>
            <a:r>
              <a:rPr lang="en-US" sz="2000" dirty="0"/>
              <a:t>.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105972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8305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497887" cy="9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Status of Work: </a:t>
            </a:r>
          </a:p>
          <a:p>
            <a:pPr algn="ctr" eaLnBrk="0" hangingPunct="0">
              <a:spcBef>
                <a:spcPts val="600"/>
              </a:spcBef>
              <a:spcAft>
                <a:spcPts val="600"/>
              </a:spcAft>
            </a:pPr>
            <a:r>
              <a:rPr lang="en-US" sz="2400">
                <a:solidFill>
                  <a:schemeClr val="bg1"/>
                </a:solidFill>
              </a:rPr>
              <a:t>Partner Presentations </a:t>
            </a:r>
            <a:r>
              <a:rPr lang="de-DE" sz="2400">
                <a:solidFill>
                  <a:srgbClr val="FF0000"/>
                </a:solidFill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3" name="Text Box 10"/>
          <p:cNvSpPr txBox="1">
            <a:spLocks noChangeArrowheads="1"/>
          </p:cNvSpPr>
          <p:nvPr/>
        </p:nvSpPr>
        <p:spPr bwMode="auto">
          <a:xfrm>
            <a:off x="395288" y="2133600"/>
            <a:ext cx="8382000" cy="149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If appropriate: Discussion</a:t>
            </a: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ts val="600"/>
              </a:spcBef>
              <a:spcAft>
                <a:spcPts val="600"/>
              </a:spcAft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Deliverables &amp; Milestones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981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09223" y="876329"/>
            <a:ext cx="6660401" cy="1544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98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2060"/>
                </a:solidFill>
              </a:rPr>
              <a:t>October </a:t>
            </a:r>
            <a:r>
              <a:rPr lang="en-US" dirty="0" smtClean="0">
                <a:solidFill>
                  <a:srgbClr val="002060"/>
                </a:solidFill>
              </a:rPr>
              <a:t>Deliverable</a:t>
            </a:r>
          </a:p>
        </p:txBody>
      </p:sp>
      <p:pic>
        <p:nvPicPr>
          <p:cNvPr id="773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023" y="2417911"/>
            <a:ext cx="6351105" cy="3426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July &amp;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Oktober</a:t>
            </a:r>
            <a:r>
              <a:rPr lang="en-US" dirty="0" smtClean="0">
                <a:solidFill>
                  <a:srgbClr val="002060"/>
                </a:solidFill>
              </a:rPr>
              <a:t> Milestones</a:t>
            </a:r>
            <a:endParaRPr lang="en-US" dirty="0" smtClean="0">
              <a:solidFill>
                <a:srgbClr val="002060"/>
              </a:solidFill>
            </a:endParaRPr>
          </a:p>
        </p:txBody>
      </p:sp>
      <p:pic>
        <p:nvPicPr>
          <p:cNvPr id="774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3" y="1233488"/>
            <a:ext cx="7610475" cy="439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7" name="Text Box 10"/>
          <p:cNvSpPr txBox="1">
            <a:spLocks noChangeArrowheads="1"/>
          </p:cNvSpPr>
          <p:nvPr/>
        </p:nvSpPr>
        <p:spPr bwMode="auto">
          <a:xfrm>
            <a:off x="323850" y="2060575"/>
            <a:ext cx="8064500" cy="127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Open Issues</a:t>
            </a: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endParaRPr lang="en-US" sz="2400">
              <a:solidFill>
                <a:schemeClr val="bg1"/>
              </a:solidFill>
            </a:endParaRPr>
          </a:p>
          <a:p>
            <a:pPr marL="742950" lvl="1" indent="-285750" algn="ctr" eaLnBrk="0" hangingPunct="0">
              <a:spcBef>
                <a:spcPct val="10000"/>
              </a:spcBef>
              <a:buFontTx/>
              <a:buChar char="•"/>
            </a:pPr>
            <a:r>
              <a:rPr lang="en-US" sz="2400">
                <a:solidFill>
                  <a:schemeClr val="bg1"/>
                </a:solidFill>
              </a:rPr>
              <a:t>Next Tel. Conf.</a:t>
            </a:r>
            <a:endParaRPr lang="de-DE" sz="24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5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solidFill>
                  <a:srgbClr val="002060"/>
                </a:solidFill>
              </a:rPr>
              <a:t>Open Issues</a:t>
            </a:r>
          </a:p>
        </p:txBody>
      </p:sp>
      <p:sp>
        <p:nvSpPr>
          <p:cNvPr id="763906" name="Text Box 4"/>
          <p:cNvSpPr txBox="1">
            <a:spLocks noChangeArrowheads="1"/>
          </p:cNvSpPr>
          <p:nvPr/>
        </p:nvSpPr>
        <p:spPr bwMode="auto">
          <a:xfrm>
            <a:off x="1042988" y="1916113"/>
            <a:ext cx="6445250" cy="40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>
              <a:lnSpc>
                <a:spcPts val="3200"/>
              </a:lnSpc>
            </a:pPr>
            <a:r>
              <a:rPr lang="de-DE"/>
              <a:t>Any important things to discuss?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_Template_IHQ">
  <a:themeElements>
    <a:clrScheme name="PowerPoint_Template_IHQ 2">
      <a:dk1>
        <a:srgbClr val="000000"/>
      </a:dk1>
      <a:lt1>
        <a:srgbClr val="FFFFFF"/>
      </a:lt1>
      <a:dk2>
        <a:srgbClr val="000000"/>
      </a:dk2>
      <a:lt2>
        <a:srgbClr val="707070"/>
      </a:lt2>
      <a:accent1>
        <a:srgbClr val="CC0000"/>
      </a:accent1>
      <a:accent2>
        <a:srgbClr val="CACACA"/>
      </a:accent2>
      <a:accent3>
        <a:srgbClr val="FFFFFF"/>
      </a:accent3>
      <a:accent4>
        <a:srgbClr val="000000"/>
      </a:accent4>
      <a:accent5>
        <a:srgbClr val="E2AAAA"/>
      </a:accent5>
      <a:accent6>
        <a:srgbClr val="B7B7B7"/>
      </a:accent6>
      <a:hlink>
        <a:srgbClr val="0000FF"/>
      </a:hlink>
      <a:folHlink>
        <a:srgbClr val="000000"/>
      </a:folHlink>
    </a:clrScheme>
    <a:fontScheme name="PowerPoint_Template_IHQ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92D050"/>
        </a:solidFill>
        <a:ln w="12700" cap="flat" cmpd="sng" algn="ctr">
          <a:solidFill>
            <a:srgbClr val="C00000"/>
          </a:solidFill>
          <a:prstDash val="solid"/>
          <a:round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>
            <a:tab pos="269875" algn="l"/>
            <a:tab pos="358775" algn="l"/>
            <a:tab pos="719138" algn="l"/>
            <a:tab pos="1077913" algn="l"/>
            <a:tab pos="1436688" algn="l"/>
            <a:tab pos="1795463" algn="l"/>
            <a:tab pos="2155825" algn="l"/>
            <a:tab pos="2514600" algn="l"/>
            <a:tab pos="2873375" algn="l"/>
            <a:tab pos="3233738" algn="l"/>
            <a:tab pos="3584575" algn="l"/>
            <a:tab pos="6457950" algn="l"/>
          </a:tabLst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1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FF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B7B7B7"/>
        </a:accent6>
        <a:hlink>
          <a:srgbClr val="70707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_Template_IHQ 2">
        <a:dk1>
          <a:srgbClr val="000000"/>
        </a:dk1>
        <a:lt1>
          <a:srgbClr val="FFFFFF"/>
        </a:lt1>
        <a:dk2>
          <a:srgbClr val="000000"/>
        </a:dk2>
        <a:lt2>
          <a:srgbClr val="707070"/>
        </a:lt2>
        <a:accent1>
          <a:srgbClr val="CC0000"/>
        </a:accent1>
        <a:accent2>
          <a:srgbClr val="CACACA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B7B7B7"/>
        </a:accent6>
        <a:hlink>
          <a:srgbClr val="0000FF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707070"/>
    </a:lt2>
    <a:accent1>
      <a:srgbClr val="CC0000"/>
    </a:accent1>
    <a:accent2>
      <a:srgbClr val="CACACA"/>
    </a:accent2>
    <a:accent3>
      <a:srgbClr val="FFFFFF"/>
    </a:accent3>
    <a:accent4>
      <a:srgbClr val="000000"/>
    </a:accent4>
    <a:accent5>
      <a:srgbClr val="E2AAAA"/>
    </a:accent5>
    <a:accent6>
      <a:srgbClr val="B7B7B7"/>
    </a:accent6>
    <a:hlink>
      <a:srgbClr val="707070"/>
    </a:hlink>
    <a:folHlink>
      <a:srgbClr val="00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120</Words>
  <Application>Microsoft Office PowerPoint</Application>
  <PresentationFormat>Bildschirmpräsentation (4:3)</PresentationFormat>
  <Paragraphs>31</Paragraphs>
  <Slides>11</Slides>
  <Notes>11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PowerPoint_Template_IHQ</vt:lpstr>
      <vt:lpstr>MSPhotoEd.3</vt:lpstr>
      <vt:lpstr>PowerPoint-Präsentation</vt:lpstr>
      <vt:lpstr>PowerPoint-Präsentation</vt:lpstr>
      <vt:lpstr>Agenda</vt:lpstr>
      <vt:lpstr>PowerPoint-Präsentation</vt:lpstr>
      <vt:lpstr>PowerPoint-Präsentation</vt:lpstr>
      <vt:lpstr>October Deliverable</vt:lpstr>
      <vt:lpstr>July &amp; Oktober Milestones</vt:lpstr>
      <vt:lpstr>PowerPoint-Präsentation</vt:lpstr>
      <vt:lpstr>Open Issues</vt:lpstr>
      <vt:lpstr>Next Phone Conference</vt:lpstr>
      <vt:lpstr>PowerPoint-Präsentation</vt:lpstr>
    </vt:vector>
  </TitlesOfParts>
  <Company>Universitaet Karlsruhe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R.Bonk</dc:creator>
  <cp:lastModifiedBy>Sommer, Martin (IMT)</cp:lastModifiedBy>
  <cp:revision>425</cp:revision>
  <cp:lastPrinted>2000-09-29T14:26:26Z</cp:lastPrinted>
  <dcterms:created xsi:type="dcterms:W3CDTF">2010-01-08T09:05:51Z</dcterms:created>
  <dcterms:modified xsi:type="dcterms:W3CDTF">2013-09-23T10:28:31Z</dcterms:modified>
</cp:coreProperties>
</file>