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99" r:id="rId2"/>
    <p:sldId id="280" r:id="rId3"/>
    <p:sldId id="446" r:id="rId4"/>
    <p:sldId id="342" r:id="rId5"/>
    <p:sldId id="298" r:id="rId6"/>
    <p:sldId id="431" r:id="rId7"/>
    <p:sldId id="436" r:id="rId8"/>
    <p:sldId id="402" r:id="rId9"/>
    <p:sldId id="421" r:id="rId10"/>
    <p:sldId id="447" r:id="rId11"/>
    <p:sldId id="448" r:id="rId12"/>
    <p:sldId id="430" r:id="rId13"/>
    <p:sldId id="408" r:id="rId14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BEEAD"/>
    <a:srgbClr val="220060"/>
    <a:srgbClr val="262FDA"/>
    <a:srgbClr val="5A42BE"/>
    <a:srgbClr val="66FFCC"/>
    <a:srgbClr val="FF0000"/>
    <a:srgbClr val="F3CE1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03" autoAdjust="0"/>
    <p:restoredTop sz="99710" autoAdjust="0"/>
  </p:normalViewPr>
  <p:slideViewPr>
    <p:cSldViewPr>
      <p:cViewPr varScale="1">
        <p:scale>
          <a:sx n="123" d="100"/>
          <a:sy n="123" d="100"/>
        </p:scale>
        <p:origin x="-9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605588" y="8961438"/>
            <a:ext cx="192087" cy="1524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fld id="{B02C922F-D161-4491-81BC-25EC5026583E}" type="slidenum">
              <a:rPr lang="en-US" sz="1000" b="0">
                <a:solidFill>
                  <a:schemeClr val="tx1"/>
                </a:solidFill>
                <a:latin typeface="Tahoma" pitchFamily="34" charset="0"/>
                <a:cs typeface="+mn-cs"/>
              </a:rPr>
              <a:pPr algn="r" eaLnBrk="0" hangingPunct="0">
                <a:defRPr/>
              </a:pPr>
              <a:t>‹Nr.›</a:t>
            </a:fld>
            <a:endParaRPr lang="en-US" sz="1000" b="0">
              <a:solidFill>
                <a:schemeClr val="tx1"/>
              </a:solidFill>
              <a:latin typeface="Tahoma" pitchFamily="34" charset="0"/>
              <a:cs typeface="+mn-cs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727200" y="8932863"/>
            <a:ext cx="3114675" cy="211137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16" tIns="44414" rIns="90416" bIns="44414">
            <a:spAutoFit/>
          </a:bodyPr>
          <a:lstStyle/>
          <a:p>
            <a:pPr algn="r" eaLnBrk="0" hangingPunct="0">
              <a:defRPr/>
            </a:pPr>
            <a:r>
              <a:rPr lang="en-US" sz="800" b="0">
                <a:solidFill>
                  <a:schemeClr val="tx1"/>
                </a:solidFill>
                <a:cs typeface="+mn-cs"/>
              </a:rPr>
              <a:t>University of Karlsruhe Proprietary – Use pursuant to instructions</a:t>
            </a:r>
          </a:p>
        </p:txBody>
      </p:sp>
    </p:spTree>
    <p:extLst>
      <p:ext uri="{BB962C8B-B14F-4D97-AF65-F5344CB8AC3E}">
        <p14:creationId xmlns:p14="http://schemas.microsoft.com/office/powerpoint/2010/main" val="38048122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11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noFill/>
          <a:ln w="12699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43400"/>
            <a:ext cx="5032375" cy="41148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vert="horz" wrap="square" lIns="90416" tIns="44414" rIns="90416" bIns="44414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070779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14300" indent="-114300" algn="l" rtl="0" eaLnBrk="0" fontAlgn="base" hangingPunct="0">
      <a:spcBef>
        <a:spcPct val="3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00050" indent="-171450" algn="l" rtl="0" eaLnBrk="0" fontAlgn="base" hangingPunct="0">
      <a:spcBef>
        <a:spcPct val="30000"/>
      </a:spcBef>
      <a:spcAft>
        <a:spcPct val="0"/>
      </a:spcAft>
      <a:buSzPct val="100000"/>
      <a:buChar char="–"/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685800" indent="-114300" algn="l" rtl="0" eaLnBrk="0" fontAlgn="base" hangingPunct="0">
      <a:spcBef>
        <a:spcPct val="3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028700" indent="-171450" algn="l" rtl="0" eaLnBrk="0" fontAlgn="base" hangingPunct="0">
      <a:spcBef>
        <a:spcPct val="30000"/>
      </a:spcBef>
      <a:spcAft>
        <a:spcPct val="0"/>
      </a:spcAft>
      <a:buSzPct val="100000"/>
      <a:buChar char="–"/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33186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9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4930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9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4930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9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6978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0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90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2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52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0610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None/>
            </a:pPr>
            <a:endParaRPr lang="de-DE" smtClean="0"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93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r>
              <a:rPr lang="en-US" b="1" smtClean="0"/>
              <a:t>Partner presentations (10min each)</a:t>
            </a:r>
            <a:endParaRPr lang="en-US" smtClean="0"/>
          </a:p>
          <a:p>
            <a:pPr lvl="1" eaLnBrk="1" hangingPunct="1"/>
            <a:r>
              <a:rPr lang="en-US" smtClean="0"/>
              <a:t>Institute / company (short)</a:t>
            </a:r>
          </a:p>
          <a:p>
            <a:pPr lvl="1" eaLnBrk="1" hangingPunct="1"/>
            <a:r>
              <a:rPr lang="en-US" smtClean="0"/>
              <a:t>Contribution to the project, own work effort and timeline (focus)</a:t>
            </a:r>
          </a:p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67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8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0834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z="110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78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8786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z="110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8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28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9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4930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1422" y="1931987"/>
            <a:ext cx="9037945" cy="1800225"/>
          </a:xfrm>
          <a:prstGeom prst="rect">
            <a:avLst/>
          </a:prstGeom>
          <a:solidFill>
            <a:srgbClr val="220060"/>
          </a:solidFill>
          <a:ln w="9525">
            <a:solidFill>
              <a:srgbClr val="0000FF"/>
            </a:solidFill>
            <a:miter lim="800000"/>
            <a:headEnd/>
            <a:tailEnd/>
          </a:ln>
          <a:effectLst>
            <a:glow rad="63500">
              <a:schemeClr val="accent4">
                <a:satMod val="175000"/>
                <a:alpha val="40000"/>
              </a:schemeClr>
            </a:glow>
            <a:reflection blurRad="6350" stA="50000" endA="275" endPos="40000" dist="101600" dir="5400000" sy="-100000" algn="bl" rotWithShape="0"/>
          </a:effectLst>
        </p:spPr>
        <p:txBody>
          <a:bodyPr wrap="none" lIns="0" tIns="0" rIns="0" bIns="0" anchor="ctr"/>
          <a:lstStyle/>
          <a:p>
            <a:pPr algn="ctr" eaLnBrk="0" hangingPunct="0">
              <a:defRPr/>
            </a:pPr>
            <a:endParaRPr lang="en-US" altLang="en-US" sz="16800" b="0">
              <a:solidFill>
                <a:srgbClr val="666666"/>
              </a:solidFill>
              <a:latin typeface="Times New Roman" pitchFamily="18" charset="0"/>
              <a:cs typeface="+mn-cs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7380288" y="217488"/>
          <a:ext cx="1485900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2122" r:id="rId4" imgW="3895238" imgH="2809524" progId="MSPhotoEd.3">
                  <p:embed/>
                </p:oleObj>
              </mc:Choice>
              <mc:Fallback>
                <p:oleObj r:id="rId4" imgW="3895238" imgH="2809524" progId="MSPhotoEd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288" y="217488"/>
                        <a:ext cx="1485900" cy="1071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8"/>
          <p:cNvPicPr>
            <a:picLocks noChangeAspect="1" noChangeArrowheads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179388" y="5373688"/>
            <a:ext cx="1979612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10"/>
          <p:cNvSpPr txBox="1">
            <a:spLocks noChangeArrowheads="1"/>
          </p:cNvSpPr>
          <p:nvPr userDrawn="1"/>
        </p:nvSpPr>
        <p:spPr bwMode="auto">
          <a:xfrm>
            <a:off x="2195513" y="5613400"/>
            <a:ext cx="6526212" cy="192088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400" b="0">
                <a:cs typeface="+mn-cs"/>
              </a:rPr>
              <a:t>Nano Scale Disruptive Silicon-Plasmonic Platform for Chip-to-Chip Interconnection</a:t>
            </a:r>
          </a:p>
        </p:txBody>
      </p:sp>
      <p:sp>
        <p:nvSpPr>
          <p:cNvPr id="6" name="Text Box 11"/>
          <p:cNvSpPr txBox="1">
            <a:spLocks noChangeArrowheads="1"/>
          </p:cNvSpPr>
          <p:nvPr userDrawn="1"/>
        </p:nvSpPr>
        <p:spPr bwMode="auto">
          <a:xfrm>
            <a:off x="524049" y="549275"/>
            <a:ext cx="6038513" cy="41036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742950" indent="-2857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11430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16002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20574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000" dirty="0" smtClean="0">
                <a:cs typeface="+mn-cs"/>
              </a:rPr>
              <a:t>Phone Conference </a:t>
            </a:r>
            <a:r>
              <a:rPr lang="en-US" sz="2000" dirty="0" smtClean="0">
                <a:cs typeface="+mn-cs"/>
              </a:rPr>
              <a:t>20</a:t>
            </a:r>
            <a:r>
              <a:rPr lang="en-US" sz="2000" dirty="0">
                <a:cs typeface="+mn-cs"/>
              </a:rPr>
              <a:t>			</a:t>
            </a:r>
            <a:r>
              <a:rPr lang="en-US" sz="2000" dirty="0" smtClean="0">
                <a:cs typeface="+mn-cs"/>
              </a:rPr>
              <a:t>Oct. 14</a:t>
            </a:r>
            <a:r>
              <a:rPr lang="en-US" sz="2000" baseline="30000" dirty="0" smtClean="0">
                <a:cs typeface="+mn-cs"/>
              </a:rPr>
              <a:t>th</a:t>
            </a:r>
            <a:r>
              <a:rPr lang="en-US" sz="2000" dirty="0" smtClean="0">
                <a:cs typeface="+mn-cs"/>
              </a:rPr>
              <a:t>, 2013 </a:t>
            </a:r>
            <a:endParaRPr lang="de-DE" sz="2000" dirty="0"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260350"/>
            <a:ext cx="69834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0426" name="Text Box 10"/>
          <p:cNvSpPr txBox="1">
            <a:spLocks noChangeArrowheads="1"/>
          </p:cNvSpPr>
          <p:nvPr/>
        </p:nvSpPr>
        <p:spPr bwMode="auto">
          <a:xfrm>
            <a:off x="1643063" y="6500813"/>
            <a:ext cx="6526212" cy="192087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400" b="0">
                <a:solidFill>
                  <a:srgbClr val="220060"/>
                </a:solidFill>
                <a:cs typeface="+mn-cs"/>
              </a:rPr>
              <a:t>Nano Scale Disruptive Silicon-Plasmonic Platform for Chip-to-Chip Interconnection</a:t>
            </a:r>
          </a:p>
        </p:txBody>
      </p:sp>
      <p:sp>
        <p:nvSpPr>
          <p:cNvPr id="60427" name="Text Box 11"/>
          <p:cNvSpPr txBox="1">
            <a:spLocks noChangeArrowheads="1"/>
          </p:cNvSpPr>
          <p:nvPr/>
        </p:nvSpPr>
        <p:spPr bwMode="auto">
          <a:xfrm>
            <a:off x="8429625" y="6500813"/>
            <a:ext cx="3540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>
            <a:lvl1pPr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lnSpc>
                <a:spcPct val="100000"/>
              </a:lnSpc>
              <a:spcBef>
                <a:spcPct val="0"/>
              </a:spcBef>
              <a:defRPr/>
            </a:pPr>
            <a:fld id="{A1284804-CDE8-4848-8E1F-8CD6EFF8C757}" type="slidenum">
              <a:rPr lang="en-US" sz="1400" b="0">
                <a:solidFill>
                  <a:srgbClr val="220060"/>
                </a:solidFill>
                <a:cs typeface="+mn-cs"/>
              </a:rPr>
              <a:pPr eaLnBrk="0" hangingPunct="0">
                <a:lnSpc>
                  <a:spcPct val="100000"/>
                </a:lnSpc>
                <a:spcBef>
                  <a:spcPct val="0"/>
                </a:spcBef>
                <a:defRPr/>
              </a:pPr>
              <a:t>‹Nr.›</a:t>
            </a:fld>
            <a:endParaRPr lang="en-US" sz="1400" b="0">
              <a:solidFill>
                <a:srgbClr val="220060"/>
              </a:solidFill>
              <a:cs typeface="+mn-cs"/>
            </a:endParaRPr>
          </a:p>
        </p:txBody>
      </p:sp>
      <p:graphicFrame>
        <p:nvGraphicFramePr>
          <p:cNvPr id="60509" name="Object 93"/>
          <p:cNvGraphicFramePr>
            <a:graphicFrameLocks noChangeAspect="1"/>
          </p:cNvGraphicFramePr>
          <p:nvPr/>
        </p:nvGraphicFramePr>
        <p:xfrm>
          <a:off x="142875" y="5929313"/>
          <a:ext cx="1143000" cy="823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34" r:id="rId5" imgW="3895238" imgH="2809524" progId="MSPhotoEd.3">
                  <p:embed/>
                </p:oleObj>
              </mc:Choice>
              <mc:Fallback>
                <p:oleObj r:id="rId5" imgW="3895238" imgH="2809524" progId="MSPhotoEd.3">
                  <p:embed/>
                  <p:pic>
                    <p:nvPicPr>
                      <p:cNvPr id="0" name="Picture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" y="5929313"/>
                        <a:ext cx="1143000" cy="823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0514" name="Gerade Verbindung 10"/>
          <p:cNvCxnSpPr>
            <a:cxnSpLocks noChangeShapeType="1"/>
          </p:cNvCxnSpPr>
          <p:nvPr/>
        </p:nvCxnSpPr>
        <p:spPr bwMode="auto">
          <a:xfrm>
            <a:off x="1500188" y="6429375"/>
            <a:ext cx="7429500" cy="1588"/>
          </a:xfrm>
          <a:prstGeom prst="line">
            <a:avLst/>
          </a:prstGeom>
          <a:noFill/>
          <a:ln w="19050" algn="ctr">
            <a:solidFill>
              <a:srgbClr val="262FDA"/>
            </a:solidFill>
            <a:round/>
            <a:headEnd/>
            <a:tailEnd/>
          </a:ln>
        </p:spPr>
      </p:cxnSp>
      <p:pic>
        <p:nvPicPr>
          <p:cNvPr id="60515" name="Picture 4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164388" y="238125"/>
            <a:ext cx="1979612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0516" name="Gerade Verbindung 10"/>
          <p:cNvCxnSpPr>
            <a:cxnSpLocks noChangeShapeType="1"/>
          </p:cNvCxnSpPr>
          <p:nvPr/>
        </p:nvCxnSpPr>
        <p:spPr bwMode="auto">
          <a:xfrm>
            <a:off x="179388" y="812800"/>
            <a:ext cx="6985000" cy="0"/>
          </a:xfrm>
          <a:prstGeom prst="line">
            <a:avLst/>
          </a:prstGeom>
          <a:noFill/>
          <a:ln w="19050" algn="ctr">
            <a:solidFill>
              <a:srgbClr val="0000FF"/>
            </a:solidFill>
            <a:round/>
            <a:headEnd/>
            <a:tailEnd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2pPr>
      <a:lvl3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3pPr>
      <a:lvl4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4pPr>
      <a:lvl5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5pPr>
      <a:lvl6pPr marL="4572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Font typeface="Wingdings" pitchFamily="2" charset="2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–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•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–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15" name="Rectangle 8"/>
          <p:cNvSpPr>
            <a:spLocks noChangeArrowheads="1"/>
          </p:cNvSpPr>
          <p:nvPr/>
        </p:nvSpPr>
        <p:spPr bwMode="auto">
          <a:xfrm>
            <a:off x="107950" y="5637213"/>
            <a:ext cx="8928100" cy="12207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</p:txBody>
      </p:sp>
      <p:sp>
        <p:nvSpPr>
          <p:cNvPr id="62516" name="Rectangle 4"/>
          <p:cNvSpPr>
            <a:spLocks noChangeArrowheads="1"/>
          </p:cNvSpPr>
          <p:nvPr/>
        </p:nvSpPr>
        <p:spPr bwMode="auto">
          <a:xfrm>
            <a:off x="5786438" y="0"/>
            <a:ext cx="3357562" cy="22145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</p:txBody>
      </p:sp>
      <p:sp>
        <p:nvSpPr>
          <p:cNvPr id="62517" name="Text Box 10"/>
          <p:cNvSpPr txBox="1">
            <a:spLocks noChangeArrowheads="1"/>
          </p:cNvSpPr>
          <p:nvPr/>
        </p:nvSpPr>
        <p:spPr bwMode="auto">
          <a:xfrm>
            <a:off x="539750" y="4652963"/>
            <a:ext cx="81184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de-DE" sz="2000" b="0">
                <a:solidFill>
                  <a:schemeClr val="tx1"/>
                </a:solidFill>
              </a:rPr>
              <a:t>NAVOLCHI - Nano Scale Disruptive Silicon-Plasmonic Platform for Chip-to-Chip Interconnection </a:t>
            </a:r>
            <a:endParaRPr lang="en-US" sz="2000" b="0">
              <a:solidFill>
                <a:schemeClr val="tx1"/>
              </a:solidFill>
            </a:endParaRPr>
          </a:p>
        </p:txBody>
      </p:sp>
      <p:pic>
        <p:nvPicPr>
          <p:cNvPr id="62518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0238" y="2636838"/>
            <a:ext cx="5395912" cy="178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519" name="Rectangle 8"/>
          <p:cNvSpPr>
            <a:spLocks noChangeArrowheads="1"/>
          </p:cNvSpPr>
          <p:nvPr/>
        </p:nvSpPr>
        <p:spPr bwMode="auto">
          <a:xfrm>
            <a:off x="107950" y="692150"/>
            <a:ext cx="57594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</p:txBody>
      </p:sp>
      <p:graphicFrame>
        <p:nvGraphicFramePr>
          <p:cNvPr id="62514" name="Object 50"/>
          <p:cNvGraphicFramePr>
            <a:graphicFrameLocks noChangeAspect="1"/>
          </p:cNvGraphicFramePr>
          <p:nvPr/>
        </p:nvGraphicFramePr>
        <p:xfrm>
          <a:off x="3784600" y="692150"/>
          <a:ext cx="1627188" cy="1173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39" r:id="rId5" imgW="3895238" imgH="2809524" progId="MSPhotoEd.3">
                  <p:embed/>
                </p:oleObj>
              </mc:Choice>
              <mc:Fallback>
                <p:oleObj r:id="rId5" imgW="3895238" imgH="2809524" progId="MSPhotoEd.3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4600" y="692150"/>
                        <a:ext cx="1627188" cy="1173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90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Next face-to-face meeting</a:t>
            </a:r>
            <a:endParaRPr lang="en-US" dirty="0" smtClean="0">
              <a:solidFill>
                <a:srgbClr val="002060"/>
              </a:solidFill>
            </a:endParaRPr>
          </a:p>
        </p:txBody>
      </p:sp>
      <p:sp>
        <p:nvSpPr>
          <p:cNvPr id="763906" name="Text Box 4"/>
          <p:cNvSpPr txBox="1">
            <a:spLocks noChangeArrowheads="1"/>
          </p:cNvSpPr>
          <p:nvPr/>
        </p:nvSpPr>
        <p:spPr bwMode="auto">
          <a:xfrm>
            <a:off x="1134598" y="1052736"/>
            <a:ext cx="5416547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ts val="3200"/>
              </a:lnSpc>
            </a:pPr>
            <a:r>
              <a:rPr lang="de-DE" dirty="0" err="1" smtClean="0"/>
              <a:t>Suggested</a:t>
            </a:r>
            <a:r>
              <a:rPr lang="de-DE" dirty="0" smtClean="0"/>
              <a:t> </a:t>
            </a:r>
            <a:r>
              <a:rPr lang="de-DE" dirty="0" err="1" smtClean="0"/>
              <a:t>date</a:t>
            </a:r>
            <a:r>
              <a:rPr lang="de-DE" dirty="0" smtClean="0"/>
              <a:t>:</a:t>
            </a:r>
          </a:p>
          <a:p>
            <a:pPr algn="ctr" eaLnBrk="0" hangingPunct="0">
              <a:lnSpc>
                <a:spcPts val="3200"/>
              </a:lnSpc>
            </a:pPr>
            <a:endParaRPr lang="de-DE" dirty="0" smtClean="0"/>
          </a:p>
          <a:p>
            <a:pPr algn="ctr" eaLnBrk="0" hangingPunct="0">
              <a:lnSpc>
                <a:spcPts val="3200"/>
              </a:lnSpc>
            </a:pPr>
            <a:r>
              <a:rPr lang="de-DE" dirty="0" smtClean="0"/>
              <a:t>Last </a:t>
            </a:r>
            <a:r>
              <a:rPr lang="de-DE" dirty="0" err="1" smtClean="0"/>
              <a:t>week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January</a:t>
            </a:r>
            <a:r>
              <a:rPr lang="de-DE" dirty="0" smtClean="0"/>
              <a:t> 2014?</a:t>
            </a:r>
            <a:endParaRPr lang="de-DE" dirty="0"/>
          </a:p>
        </p:txBody>
      </p:sp>
      <p:pic>
        <p:nvPicPr>
          <p:cNvPr id="773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067" y="2283842"/>
            <a:ext cx="3819525" cy="307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73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3632" y="2283842"/>
            <a:ext cx="3800475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llipse 1"/>
          <p:cNvSpPr/>
          <p:nvPr/>
        </p:nvSpPr>
        <p:spPr bwMode="auto">
          <a:xfrm>
            <a:off x="4798531" y="4335402"/>
            <a:ext cx="2520280" cy="504056"/>
          </a:xfrm>
          <a:prstGeom prst="ellipse">
            <a:avLst/>
          </a:prstGeom>
          <a:noFill/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2627784" y="5517232"/>
            <a:ext cx="31646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Location: </a:t>
            </a:r>
            <a:r>
              <a:rPr lang="de-DE" dirty="0" err="1" smtClean="0"/>
              <a:t>TUe</a:t>
            </a:r>
            <a:r>
              <a:rPr lang="de-DE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81922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90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002060"/>
                </a:solidFill>
              </a:rPr>
              <a:t>Open Issues</a:t>
            </a:r>
          </a:p>
        </p:txBody>
      </p:sp>
      <p:sp>
        <p:nvSpPr>
          <p:cNvPr id="763906" name="Text Box 4"/>
          <p:cNvSpPr txBox="1">
            <a:spLocks noChangeArrowheads="1"/>
          </p:cNvSpPr>
          <p:nvPr/>
        </p:nvSpPr>
        <p:spPr bwMode="auto">
          <a:xfrm>
            <a:off x="1042988" y="1916113"/>
            <a:ext cx="644525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ts val="3200"/>
              </a:lnSpc>
            </a:pPr>
            <a:r>
              <a:rPr lang="de-DE"/>
              <a:t>Any important things to discuss?</a:t>
            </a:r>
          </a:p>
        </p:txBody>
      </p:sp>
    </p:spTree>
    <p:extLst>
      <p:ext uri="{BB962C8B-B14F-4D97-AF65-F5344CB8AC3E}">
        <p14:creationId xmlns:p14="http://schemas.microsoft.com/office/powerpoint/2010/main" val="381922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95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002060"/>
                </a:solidFill>
              </a:rPr>
              <a:t>Next Phone Conference</a:t>
            </a:r>
          </a:p>
        </p:txBody>
      </p:sp>
      <p:sp>
        <p:nvSpPr>
          <p:cNvPr id="765954" name="Text Box 4"/>
          <p:cNvSpPr txBox="1">
            <a:spLocks noChangeArrowheads="1"/>
          </p:cNvSpPr>
          <p:nvPr/>
        </p:nvSpPr>
        <p:spPr bwMode="auto">
          <a:xfrm>
            <a:off x="2698118" y="3213100"/>
            <a:ext cx="3743012" cy="410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ts val="3200"/>
              </a:lnSpc>
            </a:pPr>
            <a:r>
              <a:rPr lang="de-DE" dirty="0" smtClean="0"/>
              <a:t>November </a:t>
            </a:r>
            <a:r>
              <a:rPr lang="de-DE" dirty="0" err="1" smtClean="0"/>
              <a:t>4</a:t>
            </a:r>
            <a:r>
              <a:rPr lang="de-DE" baseline="30000" dirty="0" err="1" smtClean="0"/>
              <a:t>th</a:t>
            </a:r>
            <a:r>
              <a:rPr lang="de-DE" dirty="0" smtClean="0"/>
              <a:t>, </a:t>
            </a:r>
            <a:r>
              <a:rPr lang="de-DE" dirty="0"/>
              <a:t>2013</a:t>
            </a:r>
          </a:p>
        </p:txBody>
      </p:sp>
      <p:sp>
        <p:nvSpPr>
          <p:cNvPr id="765955" name="Text Box 4"/>
          <p:cNvSpPr txBox="1">
            <a:spLocks noChangeArrowheads="1"/>
          </p:cNvSpPr>
          <p:nvPr/>
        </p:nvSpPr>
        <p:spPr bwMode="auto">
          <a:xfrm>
            <a:off x="1439863" y="1700213"/>
            <a:ext cx="6264275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ts val="3200"/>
              </a:lnSpc>
            </a:pPr>
            <a:r>
              <a:rPr lang="de-DE"/>
              <a:t>First Monday of the next month, </a:t>
            </a:r>
          </a:p>
          <a:p>
            <a:pPr algn="ctr" eaLnBrk="0" hangingPunct="0">
              <a:lnSpc>
                <a:spcPts val="3200"/>
              </a:lnSpc>
            </a:pPr>
            <a:r>
              <a:rPr lang="de-DE"/>
              <a:t>4:00 pm (CET)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01" name="Text Box 10"/>
          <p:cNvSpPr txBox="1">
            <a:spLocks noChangeArrowheads="1"/>
          </p:cNvSpPr>
          <p:nvPr/>
        </p:nvSpPr>
        <p:spPr bwMode="auto">
          <a:xfrm>
            <a:off x="323850" y="2636838"/>
            <a:ext cx="7416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9388" lvl="1"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>
                <a:solidFill>
                  <a:schemeClr val="bg1"/>
                </a:solidFill>
              </a:rPr>
              <a:t>Bye!</a:t>
            </a:r>
            <a:endParaRPr lang="de-DE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209" name="Text Box 10"/>
          <p:cNvSpPr txBox="1">
            <a:spLocks noChangeArrowheads="1"/>
          </p:cNvSpPr>
          <p:nvPr/>
        </p:nvSpPr>
        <p:spPr bwMode="auto">
          <a:xfrm>
            <a:off x="381000" y="2362200"/>
            <a:ext cx="8382000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endParaRPr lang="en-US" sz="2400">
              <a:solidFill>
                <a:srgbClr val="FF0000"/>
              </a:solidFill>
            </a:endParaRPr>
          </a:p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>
                <a:solidFill>
                  <a:schemeClr val="bg1"/>
                </a:solidFill>
              </a:rPr>
              <a:t>AGENDA</a:t>
            </a:r>
            <a:endParaRPr lang="en-US" sz="2800">
              <a:solidFill>
                <a:schemeClr val="bg1"/>
              </a:solidFill>
            </a:endParaRPr>
          </a:p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de-DE" sz="240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smtClean="0">
                <a:solidFill>
                  <a:srgbClr val="002060"/>
                </a:solidFill>
              </a:rPr>
              <a:t>Agenda</a:t>
            </a:r>
          </a:p>
        </p:txBody>
      </p:sp>
      <p:sp>
        <p:nvSpPr>
          <p:cNvPr id="579590" name="Text Box 6"/>
          <p:cNvSpPr txBox="1">
            <a:spLocks noChangeArrowheads="1"/>
          </p:cNvSpPr>
          <p:nvPr/>
        </p:nvSpPr>
        <p:spPr bwMode="auto">
          <a:xfrm>
            <a:off x="971550" y="1196975"/>
            <a:ext cx="7345363" cy="2923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609600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1323975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2112963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2901950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3690938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41481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46053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50625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55197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/>
              <a:t>Welcome.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/>
              <a:t>Progress of work: Short report from every partner about status of work.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 smtClean="0"/>
              <a:t>Next </a:t>
            </a:r>
            <a:r>
              <a:rPr lang="en-US" sz="2000" dirty="0"/>
              <a:t>deliverables and </a:t>
            </a:r>
            <a:r>
              <a:rPr lang="en-US" sz="2000" dirty="0" smtClean="0"/>
              <a:t>milestones</a:t>
            </a:r>
            <a:r>
              <a:rPr lang="en-US" sz="2000" dirty="0" smtClean="0"/>
              <a:t>.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 smtClean="0"/>
              <a:t>Demonstrator device: Interfaces of sub-devices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 smtClean="0"/>
              <a:t>Next face-to-face meeting</a:t>
            </a:r>
            <a:endParaRPr lang="en-US" sz="2000" dirty="0" smtClean="0"/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 smtClean="0"/>
              <a:t>Open </a:t>
            </a:r>
            <a:r>
              <a:rPr lang="en-US" sz="2000" dirty="0"/>
              <a:t>issues.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/>
              <a:t>Next </a:t>
            </a:r>
            <a:r>
              <a:rPr lang="en-US" sz="2000" dirty="0" err="1"/>
              <a:t>TelConf</a:t>
            </a:r>
            <a:r>
              <a:rPr lang="en-US" sz="2000" dirty="0"/>
              <a:t>.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05972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5" name="Text Box 10"/>
          <p:cNvSpPr txBox="1">
            <a:spLocks noChangeArrowheads="1"/>
          </p:cNvSpPr>
          <p:nvPr/>
        </p:nvSpPr>
        <p:spPr bwMode="auto">
          <a:xfrm>
            <a:off x="395288" y="2133600"/>
            <a:ext cx="8497887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>
                <a:solidFill>
                  <a:schemeClr val="bg1"/>
                </a:solidFill>
              </a:rPr>
              <a:t>Status of Work: </a:t>
            </a:r>
          </a:p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>
                <a:solidFill>
                  <a:schemeClr val="bg1"/>
                </a:solidFill>
              </a:rPr>
              <a:t>Partner Presentations </a:t>
            </a:r>
            <a:r>
              <a:rPr lang="de-DE" sz="240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713" name="Text Box 10"/>
          <p:cNvSpPr txBox="1">
            <a:spLocks noChangeArrowheads="1"/>
          </p:cNvSpPr>
          <p:nvPr/>
        </p:nvSpPr>
        <p:spPr bwMode="auto">
          <a:xfrm>
            <a:off x="395288" y="2133600"/>
            <a:ext cx="8382000" cy="149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lvl="1" indent="-285750" algn="ctr" eaLnBrk="0" hangingPunct="0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400">
                <a:solidFill>
                  <a:schemeClr val="bg1"/>
                </a:solidFill>
              </a:rPr>
              <a:t>If appropriate: Discussion</a:t>
            </a:r>
          </a:p>
          <a:p>
            <a:pPr marL="742950" lvl="1" indent="-285750" algn="ctr" eaLnBrk="0" hangingPunct="0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endParaRPr lang="en-US" sz="2400">
              <a:solidFill>
                <a:schemeClr val="bg1"/>
              </a:solidFill>
            </a:endParaRPr>
          </a:p>
          <a:p>
            <a:pPr marL="742950" lvl="1" indent="-285750" algn="ctr" eaLnBrk="0" hangingPunct="0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400">
                <a:solidFill>
                  <a:schemeClr val="bg1"/>
                </a:solidFill>
              </a:rPr>
              <a:t>Deliverables &amp; Milestones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981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09223" y="876329"/>
            <a:ext cx="6660401" cy="1544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980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October Deliverable</a:t>
            </a:r>
          </a:p>
        </p:txBody>
      </p:sp>
      <p:pic>
        <p:nvPicPr>
          <p:cNvPr id="773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023" y="2417911"/>
            <a:ext cx="6351105" cy="3426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6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July &amp;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Oktober</a:t>
            </a:r>
            <a:r>
              <a:rPr lang="en-US" dirty="0" smtClean="0">
                <a:solidFill>
                  <a:srgbClr val="002060"/>
                </a:solidFill>
              </a:rPr>
              <a:t> Milestones</a:t>
            </a:r>
          </a:p>
        </p:txBody>
      </p:sp>
      <p:pic>
        <p:nvPicPr>
          <p:cNvPr id="774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3" y="1233488"/>
            <a:ext cx="7610475" cy="439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857" name="Text Box 10"/>
          <p:cNvSpPr txBox="1">
            <a:spLocks noChangeArrowheads="1"/>
          </p:cNvSpPr>
          <p:nvPr/>
        </p:nvSpPr>
        <p:spPr bwMode="auto">
          <a:xfrm>
            <a:off x="323850" y="2060575"/>
            <a:ext cx="8064500" cy="127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lvl="1" indent="-285750" algn="ctr" eaLnBrk="0" hangingPunct="0">
              <a:spcBef>
                <a:spcPct val="10000"/>
              </a:spcBef>
              <a:buFontTx/>
              <a:buChar char="•"/>
            </a:pPr>
            <a:r>
              <a:rPr lang="en-US" sz="2400">
                <a:solidFill>
                  <a:schemeClr val="bg1"/>
                </a:solidFill>
              </a:rPr>
              <a:t>Open Issues</a:t>
            </a:r>
          </a:p>
          <a:p>
            <a:pPr marL="742950" lvl="1" indent="-285750" algn="ctr" eaLnBrk="0" hangingPunct="0">
              <a:spcBef>
                <a:spcPct val="10000"/>
              </a:spcBef>
              <a:buFontTx/>
              <a:buChar char="•"/>
            </a:pPr>
            <a:endParaRPr lang="en-US" sz="2400">
              <a:solidFill>
                <a:schemeClr val="bg1"/>
              </a:solidFill>
            </a:endParaRPr>
          </a:p>
          <a:p>
            <a:pPr marL="742950" lvl="1" indent="-285750" algn="ctr" eaLnBrk="0" hangingPunct="0">
              <a:spcBef>
                <a:spcPct val="10000"/>
              </a:spcBef>
              <a:buFontTx/>
              <a:buChar char="•"/>
            </a:pPr>
            <a:r>
              <a:rPr lang="en-US" sz="2400">
                <a:solidFill>
                  <a:schemeClr val="bg1"/>
                </a:solidFill>
              </a:rPr>
              <a:t>Next Tel. Conf.</a:t>
            </a:r>
            <a:endParaRPr lang="de-DE" sz="2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90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Demonstrator: Interfaces of sub-devices</a:t>
            </a:r>
            <a:endParaRPr lang="en-US" dirty="0" smtClean="0">
              <a:solidFill>
                <a:srgbClr val="002060"/>
              </a:solidFill>
            </a:endParaRPr>
          </a:p>
        </p:txBody>
      </p:sp>
      <p:sp>
        <p:nvSpPr>
          <p:cNvPr id="763906" name="Text Box 4"/>
          <p:cNvSpPr txBox="1">
            <a:spLocks noChangeArrowheads="1"/>
          </p:cNvSpPr>
          <p:nvPr/>
        </p:nvSpPr>
        <p:spPr bwMode="auto">
          <a:xfrm>
            <a:off x="539552" y="1340768"/>
            <a:ext cx="6840759" cy="82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eaLnBrk="0" hangingPunct="0">
              <a:lnSpc>
                <a:spcPts val="3200"/>
              </a:lnSpc>
            </a:pPr>
            <a:r>
              <a:rPr lang="de-DE" dirty="0" smtClean="0"/>
              <a:t>Can </a:t>
            </a:r>
            <a:r>
              <a:rPr lang="de-DE" dirty="0" err="1" smtClean="0"/>
              <a:t>the</a:t>
            </a:r>
            <a:r>
              <a:rPr lang="de-DE" dirty="0" smtClean="0"/>
              <a:t> sub-</a:t>
            </a:r>
            <a:r>
              <a:rPr lang="de-DE" dirty="0" err="1" smtClean="0"/>
              <a:t>devices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demonstrator</a:t>
            </a:r>
            <a:r>
              <a:rPr lang="de-DE" dirty="0" smtClean="0"/>
              <a:t> </a:t>
            </a:r>
            <a:r>
              <a:rPr lang="de-DE" dirty="0" err="1" smtClean="0"/>
              <a:t>work</a:t>
            </a:r>
            <a:r>
              <a:rPr lang="de-DE" dirty="0" smtClean="0"/>
              <a:t> </a:t>
            </a:r>
            <a:r>
              <a:rPr lang="de-DE" dirty="0" err="1" smtClean="0"/>
              <a:t>together</a:t>
            </a:r>
            <a:r>
              <a:rPr lang="de-DE" dirty="0" smtClean="0"/>
              <a:t>?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827584" y="2708920"/>
            <a:ext cx="7218643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 smtClean="0"/>
              <a:t>Definition </a:t>
            </a:r>
            <a:r>
              <a:rPr lang="de-DE" sz="2800" dirty="0" err="1" smtClean="0"/>
              <a:t>of</a:t>
            </a:r>
            <a:r>
              <a:rPr lang="de-DE" sz="2800" dirty="0" smtClean="0"/>
              <a:t> </a:t>
            </a:r>
            <a:r>
              <a:rPr lang="de-DE" sz="2800" dirty="0" err="1" smtClean="0"/>
              <a:t>demonstrator</a:t>
            </a:r>
            <a:r>
              <a:rPr lang="de-DE" sz="2800" dirty="0" smtClean="0"/>
              <a:t> </a:t>
            </a:r>
            <a:r>
              <a:rPr lang="de-DE" sz="2800" dirty="0" err="1" smtClean="0"/>
              <a:t>capabilities</a:t>
            </a:r>
            <a:endParaRPr lang="de-DE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 err="1" smtClean="0"/>
              <a:t>What</a:t>
            </a:r>
            <a:r>
              <a:rPr lang="de-DE" sz="2800" dirty="0" smtClean="0"/>
              <a:t> sub-</a:t>
            </a:r>
            <a:r>
              <a:rPr lang="de-DE" sz="2800" dirty="0" err="1" smtClean="0"/>
              <a:t>devices</a:t>
            </a:r>
            <a:r>
              <a:rPr lang="de-DE" sz="2800" dirty="0" smtClean="0"/>
              <a:t>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 smtClean="0"/>
              <a:t>Interface </a:t>
            </a:r>
            <a:r>
              <a:rPr lang="de-DE" sz="2800" dirty="0" err="1" smtClean="0"/>
              <a:t>definition</a:t>
            </a:r>
            <a:r>
              <a:rPr lang="de-DE" sz="2800" dirty="0" smtClean="0"/>
              <a:t> </a:t>
            </a:r>
            <a:r>
              <a:rPr lang="de-DE" sz="2800" dirty="0" err="1" smtClean="0"/>
              <a:t>of</a:t>
            </a:r>
            <a:r>
              <a:rPr lang="de-DE" sz="2800" dirty="0" smtClean="0"/>
              <a:t> sub-</a:t>
            </a:r>
            <a:r>
              <a:rPr lang="de-DE" sz="2800" dirty="0" err="1" smtClean="0"/>
              <a:t>device</a:t>
            </a:r>
            <a:endParaRPr lang="de-DE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 err="1" smtClean="0"/>
              <a:t>Responsibilities</a:t>
            </a:r>
            <a:r>
              <a:rPr lang="de-DE" sz="2800" dirty="0" smtClean="0"/>
              <a:t>: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de-DE" sz="2800" dirty="0" err="1" smtClean="0"/>
              <a:t>AIT</a:t>
            </a:r>
            <a:r>
              <a:rPr lang="de-DE" sz="2800" dirty="0" smtClean="0"/>
              <a:t>: Demonstrator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de-DE" sz="2800" dirty="0" err="1" smtClean="0"/>
              <a:t>Each</a:t>
            </a:r>
            <a:r>
              <a:rPr lang="de-DE" sz="2800" dirty="0" smtClean="0"/>
              <a:t> </a:t>
            </a:r>
            <a:r>
              <a:rPr lang="de-DE" sz="2800" dirty="0" err="1" smtClean="0"/>
              <a:t>partner</a:t>
            </a:r>
            <a:r>
              <a:rPr lang="de-DE" sz="2800" dirty="0" smtClean="0"/>
              <a:t>: Sub-</a:t>
            </a:r>
            <a:r>
              <a:rPr lang="de-DE" sz="2800" dirty="0" err="1" smtClean="0"/>
              <a:t>devices</a:t>
            </a:r>
            <a:endParaRPr lang="de-DE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_Template_IHQ">
  <a:themeElements>
    <a:clrScheme name="PowerPoint_Template_IHQ 2">
      <a:dk1>
        <a:srgbClr val="000000"/>
      </a:dk1>
      <a:lt1>
        <a:srgbClr val="FFFFFF"/>
      </a:lt1>
      <a:dk2>
        <a:srgbClr val="000000"/>
      </a:dk2>
      <a:lt2>
        <a:srgbClr val="707070"/>
      </a:lt2>
      <a:accent1>
        <a:srgbClr val="CC0000"/>
      </a:accent1>
      <a:accent2>
        <a:srgbClr val="CACACA"/>
      </a:accent2>
      <a:accent3>
        <a:srgbClr val="FFFFFF"/>
      </a:accent3>
      <a:accent4>
        <a:srgbClr val="000000"/>
      </a:accent4>
      <a:accent5>
        <a:srgbClr val="E2AAAA"/>
      </a:accent5>
      <a:accent6>
        <a:srgbClr val="B7B7B7"/>
      </a:accent6>
      <a:hlink>
        <a:srgbClr val="0000FF"/>
      </a:hlink>
      <a:folHlink>
        <a:srgbClr val="000000"/>
      </a:folHlink>
    </a:clrScheme>
    <a:fontScheme name="PowerPoint_Template_IHQ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92D050"/>
        </a:solidFill>
        <a:ln w="12700" cap="flat" cmpd="sng" algn="ctr">
          <a:solidFill>
            <a:srgbClr val="C00000"/>
          </a:solidFill>
          <a:prstDash val="solid"/>
          <a:round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>
            <a:tab pos="269875" algn="l"/>
            <a:tab pos="358775" algn="l"/>
            <a:tab pos="719138" algn="l"/>
            <a:tab pos="1077913" algn="l"/>
            <a:tab pos="1436688" algn="l"/>
            <a:tab pos="1795463" algn="l"/>
            <a:tab pos="2155825" algn="l"/>
            <a:tab pos="2514600" algn="l"/>
            <a:tab pos="2873375" algn="l"/>
            <a:tab pos="3233738" algn="l"/>
            <a:tab pos="3584575" algn="l"/>
            <a:tab pos="6457950" algn="l"/>
          </a:tabLst>
          <a:defRPr kumimoji="0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>
            <a:tab pos="269875" algn="l"/>
            <a:tab pos="358775" algn="l"/>
            <a:tab pos="719138" algn="l"/>
            <a:tab pos="1077913" algn="l"/>
            <a:tab pos="1436688" algn="l"/>
            <a:tab pos="1795463" algn="l"/>
            <a:tab pos="2155825" algn="l"/>
            <a:tab pos="2514600" algn="l"/>
            <a:tab pos="2873375" algn="l"/>
            <a:tab pos="3233738" algn="l"/>
            <a:tab pos="3584575" algn="l"/>
            <a:tab pos="6457950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_Template_IHQ 1">
        <a:dk1>
          <a:srgbClr val="000000"/>
        </a:dk1>
        <a:lt1>
          <a:srgbClr val="FFFFFF"/>
        </a:lt1>
        <a:dk2>
          <a:srgbClr val="000000"/>
        </a:dk2>
        <a:lt2>
          <a:srgbClr val="707070"/>
        </a:lt2>
        <a:accent1>
          <a:srgbClr val="FF0000"/>
        </a:accent1>
        <a:accent2>
          <a:srgbClr val="CACACA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B7B7B7"/>
        </a:accent6>
        <a:hlink>
          <a:srgbClr val="70707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emplate_IHQ 1">
        <a:dk1>
          <a:srgbClr val="000000"/>
        </a:dk1>
        <a:lt1>
          <a:srgbClr val="FFFFFF"/>
        </a:lt1>
        <a:dk2>
          <a:srgbClr val="000000"/>
        </a:dk2>
        <a:lt2>
          <a:srgbClr val="707070"/>
        </a:lt2>
        <a:accent1>
          <a:srgbClr val="FF0000"/>
        </a:accent1>
        <a:accent2>
          <a:srgbClr val="CACACA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B7B7B7"/>
        </a:accent6>
        <a:hlink>
          <a:srgbClr val="70707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emplate_IHQ 2">
        <a:dk1>
          <a:srgbClr val="000000"/>
        </a:dk1>
        <a:lt1>
          <a:srgbClr val="FFFFFF"/>
        </a:lt1>
        <a:dk2>
          <a:srgbClr val="000000"/>
        </a:dk2>
        <a:lt2>
          <a:srgbClr val="707070"/>
        </a:lt2>
        <a:accent1>
          <a:srgbClr val="CC0000"/>
        </a:accent1>
        <a:accent2>
          <a:srgbClr val="CACACA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B7B7B7"/>
        </a:accent6>
        <a:hlink>
          <a:srgbClr val="0000FF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707070"/>
    </a:lt2>
    <a:accent1>
      <a:srgbClr val="CC0000"/>
    </a:accent1>
    <a:accent2>
      <a:srgbClr val="CACACA"/>
    </a:accent2>
    <a:accent3>
      <a:srgbClr val="FFFFFF"/>
    </a:accent3>
    <a:accent4>
      <a:srgbClr val="000000"/>
    </a:accent4>
    <a:accent5>
      <a:srgbClr val="E2AAAA"/>
    </a:accent5>
    <a:accent6>
      <a:srgbClr val="B7B7B7"/>
    </a:accent6>
    <a:hlink>
      <a:srgbClr val="707070"/>
    </a:hlink>
    <a:folHlink>
      <a:srgbClr val="00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179</Words>
  <Application>Microsoft Office PowerPoint</Application>
  <PresentationFormat>Bildschirmpräsentation (4:3)</PresentationFormat>
  <Paragraphs>46</Paragraphs>
  <Slides>13</Slides>
  <Notes>13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5" baseType="lpstr">
      <vt:lpstr>PowerPoint_Template_IHQ</vt:lpstr>
      <vt:lpstr>MSPhotoEd.3</vt:lpstr>
      <vt:lpstr>PowerPoint-Präsentation</vt:lpstr>
      <vt:lpstr>PowerPoint-Präsentation</vt:lpstr>
      <vt:lpstr>Agenda</vt:lpstr>
      <vt:lpstr>PowerPoint-Präsentation</vt:lpstr>
      <vt:lpstr>PowerPoint-Präsentation</vt:lpstr>
      <vt:lpstr>October Deliverable</vt:lpstr>
      <vt:lpstr>July &amp; Oktober Milestones</vt:lpstr>
      <vt:lpstr>PowerPoint-Präsentation</vt:lpstr>
      <vt:lpstr>Demonstrator: Interfaces of sub-devices</vt:lpstr>
      <vt:lpstr>Next face-to-face meeting</vt:lpstr>
      <vt:lpstr>Open Issues</vt:lpstr>
      <vt:lpstr>Next Phone Conference</vt:lpstr>
      <vt:lpstr>PowerPoint-Präsentation</vt:lpstr>
    </vt:vector>
  </TitlesOfParts>
  <Company>Universitaet Karlsruhe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R.Bonk</dc:creator>
  <cp:lastModifiedBy>Sommer, Martin (IMT)</cp:lastModifiedBy>
  <cp:revision>428</cp:revision>
  <cp:lastPrinted>2000-09-29T14:26:26Z</cp:lastPrinted>
  <dcterms:created xsi:type="dcterms:W3CDTF">2010-01-08T09:05:51Z</dcterms:created>
  <dcterms:modified xsi:type="dcterms:W3CDTF">2013-10-14T08:55:41Z</dcterms:modified>
</cp:coreProperties>
</file>