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9" r:id="rId3"/>
    <p:sldId id="260" r:id="rId4"/>
    <p:sldId id="287" r:id="rId5"/>
    <p:sldId id="290" r:id="rId6"/>
    <p:sldId id="291" r:id="rId7"/>
    <p:sldId id="292" r:id="rId8"/>
    <p:sldId id="293" r:id="rId9"/>
    <p:sldId id="29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00"/>
    <a:srgbClr val="FFCC66"/>
    <a:srgbClr val="FFFF66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2" autoAdjust="0"/>
    <p:restoredTop sz="99409" autoAdjust="0"/>
  </p:normalViewPr>
  <p:slideViewPr>
    <p:cSldViewPr>
      <p:cViewPr>
        <p:scale>
          <a:sx n="100" d="100"/>
          <a:sy n="100" d="100"/>
        </p:scale>
        <p:origin x="-7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485A-3BC8-4CF5-9E40-7EC663B12623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01AD3-0F08-4CC6-AD6F-00D3150575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9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8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04/11/2013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04/11/2013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04/11/2013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04/11/2013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04/11/2013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04/11/2013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74BF-9136-49B9-B5AF-421251735C36}" type="datetimeFigureOut">
              <a:rPr lang="es-ES" smtClean="0"/>
              <a:pPr/>
              <a:t>04/11/2013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7544" y="1556792"/>
            <a:ext cx="8280920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366569" cy="1115111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38366" y="1844824"/>
            <a:ext cx="7378050" cy="17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32 Imagen" descr="ICMUV_v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547664" cy="65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Escudo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56" y="2914456"/>
            <a:ext cx="720000" cy="7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53344" y="4005064"/>
            <a:ext cx="769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I. Suárez, P.J. Rodríguez-Cantó and J.P. Martínez-Pastor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58315"/>
              </p:ext>
            </p:extLst>
          </p:nvPr>
        </p:nvGraphicFramePr>
        <p:xfrm>
          <a:off x="7121276" y="188640"/>
          <a:ext cx="162718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r:id="rId8" imgW="3895238" imgH="2809524" progId="MSPhotoEd.3">
                  <p:embed/>
                </p:oleObj>
              </mc:Choice>
              <mc:Fallback>
                <p:oleObj r:id="rId8" imgW="3895238" imgH="2809524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276" y="188640"/>
                        <a:ext cx="1627188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9552" y="5589240"/>
            <a:ext cx="8406640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400" b="0" dirty="0" smtClean="0">
                <a:solidFill>
                  <a:schemeClr val="accent1">
                    <a:lumMod val="75000"/>
                  </a:schemeClr>
                </a:solidFill>
              </a:rPr>
              <a:t>Current State of the work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Phone Conference November 4</a:t>
            </a:r>
            <a:r>
              <a:rPr lang="de-DE" sz="2000" b="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 2013</a:t>
            </a:r>
            <a:endParaRPr lang="en-US" sz="20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err="1" smtClean="0">
                  <a:solidFill>
                    <a:schemeClr val="bg1"/>
                  </a:solidFill>
                </a:rPr>
                <a:t>Plasmonics</a:t>
              </a:r>
              <a:r>
                <a:rPr lang="en-GB" sz="3200" b="1" dirty="0" smtClean="0">
                  <a:solidFill>
                    <a:schemeClr val="bg1"/>
                  </a:solidFill>
                </a:rPr>
                <a:t> amplifiers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627784" y="836712"/>
            <a:ext cx="4385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PMMA ridge waveguides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55020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2/9</a:t>
            </a:r>
            <a:endParaRPr lang="es-ES" dirty="0"/>
          </a:p>
        </p:txBody>
      </p:sp>
      <p:pic>
        <p:nvPicPr>
          <p:cNvPr id="7170" name="Picture 2" descr="C:\Users\Isaac\Desktop\toulouse\SEM\T141\75deg_q09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saac\Desktop\toulouse\SEM\T2B\ridge_PMMA_q05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11" y="2167753"/>
            <a:ext cx="3987393" cy="29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1412776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Fabrication in LAAS-CNRS by 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Suárez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516216" y="249289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PMMA</a:t>
            </a:r>
            <a:endParaRPr lang="en-U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364088" y="35730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SiO</a:t>
            </a:r>
            <a:r>
              <a:rPr lang="en-US" b="1" baseline="-25000" dirty="0"/>
              <a:t>2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516488" y="429309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30279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62340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err="1" smtClean="0">
                  <a:solidFill>
                    <a:schemeClr val="bg1"/>
                  </a:solidFill>
                </a:rPr>
                <a:t>Plasmonics</a:t>
              </a:r>
              <a:r>
                <a:rPr lang="en-GB" sz="3200" b="1" dirty="0" smtClean="0">
                  <a:solidFill>
                    <a:schemeClr val="bg1"/>
                  </a:solidFill>
                </a:rPr>
                <a:t> amplifiers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428755" y="836712"/>
            <a:ext cx="4375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Active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HgTe</a:t>
            </a:r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waveguides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55020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3/9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107504" y="3707447"/>
            <a:ext cx="6112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problem with fabrication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conditions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Wave-guiding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 when pumped in the UV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Current experiments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Nd:Yag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Ti:Al</a:t>
            </a:r>
            <a:r>
              <a:rPr lang="en-US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7" y="1424283"/>
            <a:ext cx="2415081" cy="156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85" y="1469078"/>
            <a:ext cx="2527997" cy="152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880000" cy="238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58" y="4256626"/>
            <a:ext cx="2880000" cy="242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1 Título"/>
          <p:cNvSpPr txBox="1">
            <a:spLocks/>
          </p:cNvSpPr>
          <p:nvPr/>
        </p:nvSpPr>
        <p:spPr bwMode="auto">
          <a:xfrm>
            <a:off x="2411760" y="193653"/>
            <a:ext cx="64087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3200" b="1" dirty="0" err="1" smtClean="0">
                <a:solidFill>
                  <a:schemeClr val="bg1"/>
                </a:solidFill>
              </a:rPr>
              <a:t>Photodetectors</a:t>
            </a:r>
            <a:r>
              <a:rPr lang="en-GB" sz="3200" b="1" dirty="0" smtClean="0">
                <a:solidFill>
                  <a:schemeClr val="bg1"/>
                </a:solidFill>
              </a:rPr>
              <a:t>: Milestone 23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610325" y="648497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4/9</a:t>
            </a:r>
            <a:endParaRPr lang="es-ES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755600" y="731168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</a:t>
            </a:r>
            <a:r>
              <a:rPr lang="es-ES_tradnl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– in </a:t>
            </a:r>
            <a:r>
              <a:rPr lang="es-ES_tradnl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es-ES_tradnl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_tradnl" sz="18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</a:t>
            </a:r>
            <a:r>
              <a:rPr lang="es-ES_tradnl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ES_tradnl" sz="18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es-ES_tradnl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1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4"/>
          <p:cNvSpPr/>
          <p:nvPr/>
        </p:nvSpPr>
        <p:spPr>
          <a:xfrm>
            <a:off x="107504" y="1485786"/>
            <a:ext cx="892899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dirty="0" err="1"/>
              <a:t>I</a:t>
            </a:r>
            <a:r>
              <a:rPr lang="es-ES" dirty="0" err="1" smtClean="0"/>
              <a:t>ssues</a:t>
            </a:r>
            <a:r>
              <a:rPr lang="es-ES" dirty="0" smtClean="0"/>
              <a:t>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addressed</a:t>
            </a:r>
            <a:r>
              <a:rPr lang="es-ES" dirty="0" smtClean="0"/>
              <a:t>: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s-ES" b="1" dirty="0" err="1" smtClean="0"/>
              <a:t>Enhancement</a:t>
            </a:r>
            <a:r>
              <a:rPr lang="es-ES" b="1" dirty="0" smtClean="0"/>
              <a:t> of </a:t>
            </a:r>
            <a:r>
              <a:rPr lang="es-ES" b="1" dirty="0" err="1" smtClean="0"/>
              <a:t>Responsivity</a:t>
            </a:r>
            <a:r>
              <a:rPr lang="es-ES" b="1" dirty="0" smtClean="0"/>
              <a:t> at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near</a:t>
            </a:r>
            <a:r>
              <a:rPr lang="es-ES" b="1" dirty="0" smtClean="0"/>
              <a:t> and </a:t>
            </a:r>
            <a:r>
              <a:rPr lang="es-ES" b="1" dirty="0" err="1" smtClean="0"/>
              <a:t>mid</a:t>
            </a:r>
            <a:r>
              <a:rPr lang="es-ES" b="1" dirty="0" smtClean="0"/>
              <a:t> IR of QD-</a:t>
            </a:r>
            <a:r>
              <a:rPr lang="es-ES" b="1" dirty="0" err="1" smtClean="0"/>
              <a:t>Schottky</a:t>
            </a:r>
            <a:r>
              <a:rPr lang="es-ES" b="1" dirty="0" smtClean="0"/>
              <a:t> PD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s-ES" b="1" dirty="0" err="1" smtClean="0"/>
              <a:t>Nanogap</a:t>
            </a:r>
            <a:r>
              <a:rPr lang="es-ES" b="1" dirty="0" smtClean="0"/>
              <a:t> </a:t>
            </a:r>
            <a:r>
              <a:rPr lang="es-ES" b="1" dirty="0" err="1" smtClean="0"/>
              <a:t>design</a:t>
            </a:r>
            <a:r>
              <a:rPr lang="es-ES" b="1" dirty="0" smtClean="0"/>
              <a:t> </a:t>
            </a:r>
            <a:r>
              <a:rPr lang="es-ES" b="1" dirty="0" err="1" smtClean="0"/>
              <a:t>under</a:t>
            </a:r>
            <a:r>
              <a:rPr lang="es-ES" b="1" dirty="0" smtClean="0"/>
              <a:t> </a:t>
            </a:r>
            <a:r>
              <a:rPr lang="es-ES" b="1" dirty="0" err="1" smtClean="0"/>
              <a:t>fabrication</a:t>
            </a:r>
            <a:r>
              <a:rPr lang="es-ES" b="1" dirty="0" smtClean="0"/>
              <a:t> and </a:t>
            </a:r>
            <a:r>
              <a:rPr lang="es-ES" b="1" dirty="0" err="1" smtClean="0"/>
              <a:t>simulation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33" name="Rectangle 20"/>
          <p:cNvSpPr/>
          <p:nvPr/>
        </p:nvSpPr>
        <p:spPr>
          <a:xfrm>
            <a:off x="107504" y="3298265"/>
            <a:ext cx="8950205" cy="2959272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2575" lvl="2">
              <a:lnSpc>
                <a:spcPct val="130000"/>
              </a:lnSpc>
            </a:pPr>
            <a:r>
              <a:rPr lang="en-GB" b="1" u="sng" dirty="0" smtClean="0"/>
              <a:t>Current tasks:</a:t>
            </a:r>
          </a:p>
          <a:p>
            <a:pPr marL="463550" lvl="2" indent="-180975">
              <a:lnSpc>
                <a:spcPct val="130000"/>
              </a:lnSpc>
              <a:buFont typeface="Arial" pitchFamily="34" charset="0"/>
              <a:buChar char="•"/>
            </a:pPr>
            <a:r>
              <a:rPr lang="en-GB" b="0" dirty="0" smtClean="0"/>
              <a:t>Improvement of stoichiometry and purification of </a:t>
            </a:r>
            <a:r>
              <a:rPr lang="es-ES" b="1" dirty="0" smtClean="0"/>
              <a:t>“</a:t>
            </a:r>
            <a:r>
              <a:rPr lang="es-ES" b="1" dirty="0" err="1"/>
              <a:t>big</a:t>
            </a:r>
            <a:r>
              <a:rPr lang="es-ES" b="1" dirty="0"/>
              <a:t>” </a:t>
            </a:r>
            <a:r>
              <a:rPr lang="es-ES" b="1" dirty="0" err="1" smtClean="0"/>
              <a:t>PbS</a:t>
            </a:r>
            <a:r>
              <a:rPr lang="es-ES" b="1" dirty="0" smtClean="0"/>
              <a:t> (5-6 nm), </a:t>
            </a:r>
            <a:r>
              <a:rPr lang="es-ES" b="1" dirty="0" err="1" smtClean="0"/>
              <a:t>PbSe</a:t>
            </a:r>
            <a:r>
              <a:rPr lang="es-ES" b="1" dirty="0" smtClean="0"/>
              <a:t> (7-8 nm) </a:t>
            </a:r>
            <a:r>
              <a:rPr lang="es-ES" b="1" dirty="0" err="1"/>
              <a:t>QDs</a:t>
            </a:r>
            <a:r>
              <a:rPr lang="en-GB" b="0" dirty="0" smtClean="0"/>
              <a:t> to get better </a:t>
            </a:r>
            <a:r>
              <a:rPr lang="en-GB" b="0" dirty="0" err="1" smtClean="0"/>
              <a:t>Responsivities</a:t>
            </a:r>
            <a:r>
              <a:rPr lang="en-GB" b="0" dirty="0" smtClean="0"/>
              <a:t> - &gt; under characterization</a:t>
            </a:r>
          </a:p>
          <a:p>
            <a:pPr marL="463550" lvl="2" indent="-180975">
              <a:lnSpc>
                <a:spcPct val="130000"/>
              </a:lnSpc>
              <a:buFont typeface="Arial" pitchFamily="34" charset="0"/>
              <a:buChar char="•"/>
            </a:pPr>
            <a:r>
              <a:rPr lang="en-GB" dirty="0" smtClean="0"/>
              <a:t>Samples with a thickness between 300-500 nm successfully produced by using </a:t>
            </a:r>
            <a:r>
              <a:rPr lang="en-GB" dirty="0" err="1" smtClean="0"/>
              <a:t>Dr.</a:t>
            </a:r>
            <a:r>
              <a:rPr lang="en-GB" dirty="0" smtClean="0"/>
              <a:t> Blade</a:t>
            </a:r>
            <a:endParaRPr lang="en-GB" b="0" dirty="0" smtClean="0"/>
          </a:p>
          <a:p>
            <a:pPr marL="463550" lvl="2" indent="-180975">
              <a:lnSpc>
                <a:spcPct val="130000"/>
              </a:lnSpc>
              <a:buFont typeface="Arial" pitchFamily="34" charset="0"/>
              <a:buChar char="•"/>
            </a:pPr>
            <a:r>
              <a:rPr lang="en-GB" dirty="0" smtClean="0"/>
              <a:t>Compared to MPA as ligand, </a:t>
            </a:r>
            <a:r>
              <a:rPr lang="en-GB" b="1" dirty="0" smtClean="0"/>
              <a:t>Br- and I- </a:t>
            </a:r>
            <a:r>
              <a:rPr lang="en-GB" dirty="0" smtClean="0"/>
              <a:t>may reduce defect density -&gt; improved QD Passivation -&gt; increase of electrical length - </a:t>
            </a:r>
            <a:r>
              <a:rPr lang="en-GB" dirty="0"/>
              <a:t>&gt; under </a:t>
            </a:r>
            <a:r>
              <a:rPr lang="en-GB" dirty="0" smtClean="0"/>
              <a:t>characterization</a:t>
            </a:r>
            <a:endParaRPr lang="en-GB" b="0" dirty="0" smtClean="0"/>
          </a:p>
          <a:p>
            <a:pPr marL="463550" lvl="2" indent="-180975">
              <a:lnSpc>
                <a:spcPct val="130000"/>
              </a:lnSpc>
              <a:buFont typeface="Arial" pitchFamily="34" charset="0"/>
              <a:buChar char="•"/>
            </a:pPr>
            <a:r>
              <a:rPr lang="en-GB" b="1" dirty="0" smtClean="0"/>
              <a:t>Lead-free Ag</a:t>
            </a:r>
            <a:r>
              <a:rPr lang="en-GB" b="1" baseline="-25000" dirty="0" smtClean="0"/>
              <a:t>2</a:t>
            </a:r>
            <a:r>
              <a:rPr lang="en-GB" b="1" dirty="0" smtClean="0"/>
              <a:t>S </a:t>
            </a:r>
            <a:r>
              <a:rPr lang="en-GB" dirty="0" smtClean="0"/>
              <a:t>(QY 2-3%) and </a:t>
            </a:r>
            <a:r>
              <a:rPr lang="en-GB" b="1" dirty="0" smtClean="0"/>
              <a:t>Ag</a:t>
            </a:r>
            <a:r>
              <a:rPr lang="en-GB" b="1" baseline="-25000" dirty="0" smtClean="0"/>
              <a:t>2</a:t>
            </a:r>
            <a:r>
              <a:rPr lang="en-GB" b="1" dirty="0" smtClean="0"/>
              <a:t>S/</a:t>
            </a:r>
            <a:r>
              <a:rPr lang="en-GB" b="1" dirty="0" err="1" smtClean="0"/>
              <a:t>ZnS</a:t>
            </a:r>
            <a:r>
              <a:rPr lang="en-GB" b="1" dirty="0" smtClean="0"/>
              <a:t> </a:t>
            </a:r>
            <a:r>
              <a:rPr lang="en-GB" dirty="0" smtClean="0"/>
              <a:t>CS (QY up to 40%) NCs are being synthesized as promising candidates for the PD application.</a:t>
            </a:r>
          </a:p>
        </p:txBody>
      </p:sp>
    </p:spTree>
    <p:extLst>
      <p:ext uri="{BB962C8B-B14F-4D97-AF65-F5344CB8AC3E}">
        <p14:creationId xmlns:p14="http://schemas.microsoft.com/office/powerpoint/2010/main" val="7129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10605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1 Título"/>
          <p:cNvSpPr txBox="1">
            <a:spLocks/>
          </p:cNvSpPr>
          <p:nvPr/>
        </p:nvSpPr>
        <p:spPr bwMode="auto">
          <a:xfrm>
            <a:off x="2123728" y="121643"/>
            <a:ext cx="102200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D4.3 Design of </a:t>
            </a:r>
            <a:r>
              <a:rPr lang="en-GB" sz="3200" b="1" dirty="0" err="1" smtClean="0">
                <a:solidFill>
                  <a:schemeClr val="bg1"/>
                </a:solidFill>
              </a:rPr>
              <a:t>Plasmonic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Photodetectors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460432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5/9</a:t>
            </a:r>
            <a:endParaRPr lang="es-E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55600" y="748930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Nanogap-photodetector</a:t>
            </a:r>
            <a:r>
              <a:rPr lang="es-ES_tradnl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nanoantenna-type</a:t>
            </a:r>
            <a:endParaRPr lang="en-US" sz="1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20"/>
          <p:cNvSpPr/>
          <p:nvPr/>
        </p:nvSpPr>
        <p:spPr>
          <a:xfrm>
            <a:off x="107504" y="5462549"/>
            <a:ext cx="8950205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GB" dirty="0"/>
              <a:t>Distribution of electric field at 780 nm in the plane of a bowtie </a:t>
            </a:r>
            <a:r>
              <a:rPr lang="en-GB" dirty="0" err="1"/>
              <a:t>nanoantenna</a:t>
            </a:r>
            <a:r>
              <a:rPr lang="en-GB" dirty="0"/>
              <a:t> (gap distance = 30 nm) along the direction parallel (a) and perpendicular (b) to its gap major axis; (c) Scattering cross-section as a function of the wavelength.</a:t>
            </a:r>
            <a:r>
              <a:rPr lang="es-ES_tradnl" dirty="0"/>
              <a:t> </a:t>
            </a:r>
            <a:endParaRPr lang="en-GB" dirty="0" smtClean="0"/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400935" y="1599247"/>
            <a:ext cx="4342130" cy="3659505"/>
            <a:chOff x="844" y="2269"/>
            <a:chExt cx="6838" cy="5763"/>
          </a:xfrm>
        </p:grpSpPr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" y="2269"/>
              <a:ext cx="6838" cy="26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" y="4999"/>
              <a:ext cx="4273" cy="30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0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1 Título"/>
          <p:cNvSpPr txBox="1">
            <a:spLocks/>
          </p:cNvSpPr>
          <p:nvPr/>
        </p:nvSpPr>
        <p:spPr bwMode="auto">
          <a:xfrm>
            <a:off x="2083544" y="193653"/>
            <a:ext cx="7601024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D4.3 Design of </a:t>
            </a:r>
            <a:r>
              <a:rPr lang="en-GB" sz="3200" b="1" dirty="0" err="1" smtClean="0">
                <a:solidFill>
                  <a:schemeClr val="bg1"/>
                </a:solidFill>
              </a:rPr>
              <a:t>Plasmonic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Photodetectors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460432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6/9</a:t>
            </a:r>
            <a:endParaRPr lang="es-E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55600" y="748930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Nanogap-photodetector</a:t>
            </a:r>
            <a:r>
              <a:rPr lang="es-ES_tradnl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nanoantenna-type</a:t>
            </a:r>
            <a:endParaRPr lang="en-US" sz="1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20"/>
          <p:cNvSpPr/>
          <p:nvPr/>
        </p:nvSpPr>
        <p:spPr>
          <a:xfrm>
            <a:off x="107504" y="5702336"/>
            <a:ext cx="8950205" cy="646331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GB" dirty="0"/>
              <a:t>Electric field enhancement at </a:t>
            </a:r>
            <a:r>
              <a:rPr lang="en-GB" dirty="0" smtClean="0"/>
              <a:t>1550 nm </a:t>
            </a:r>
            <a:r>
              <a:rPr lang="en-GB" dirty="0"/>
              <a:t>along the direction perpendicular to the gap major axis of the bowtie </a:t>
            </a:r>
            <a:r>
              <a:rPr lang="en-GB" dirty="0" err="1"/>
              <a:t>nanoantenna</a:t>
            </a:r>
            <a:r>
              <a:rPr lang="en-GB" dirty="0"/>
              <a:t> for several gap distances.</a:t>
            </a:r>
            <a:r>
              <a:rPr lang="es-ES_tradnl" dirty="0"/>
              <a:t> </a:t>
            </a:r>
            <a:endParaRPr lang="en-GB" dirty="0" smtClean="0"/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6" y="1483800"/>
            <a:ext cx="4342130" cy="17043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34" y="1360799"/>
            <a:ext cx="5936615" cy="4154170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H="1">
            <a:off x="1607443" y="1607380"/>
            <a:ext cx="17762" cy="1394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1 Título"/>
          <p:cNvSpPr txBox="1">
            <a:spLocks/>
          </p:cNvSpPr>
          <p:nvPr/>
        </p:nvSpPr>
        <p:spPr bwMode="auto">
          <a:xfrm>
            <a:off x="2123728" y="193653"/>
            <a:ext cx="700720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D4.3 Design of </a:t>
            </a:r>
            <a:r>
              <a:rPr lang="en-GB" sz="3200" b="1" dirty="0" err="1" smtClean="0">
                <a:solidFill>
                  <a:schemeClr val="bg1"/>
                </a:solidFill>
              </a:rPr>
              <a:t>Plasmonic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Photodetectors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460432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7/9</a:t>
            </a:r>
            <a:endParaRPr lang="es-E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55600" y="748930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Nanogap-waveguide</a:t>
            </a:r>
            <a:r>
              <a:rPr lang="es-ES_tradnl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photodetector</a:t>
            </a:r>
            <a:endParaRPr lang="en-US" sz="1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20"/>
          <p:cNvSpPr/>
          <p:nvPr/>
        </p:nvSpPr>
        <p:spPr>
          <a:xfrm>
            <a:off x="107504" y="5746741"/>
            <a:ext cx="8950205" cy="646331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GB" dirty="0"/>
              <a:t>Distribution of electric field intensity at 1550 nm in a </a:t>
            </a:r>
            <a:r>
              <a:rPr lang="en-GB" dirty="0" err="1"/>
              <a:t>nano</a:t>
            </a:r>
            <a:r>
              <a:rPr lang="en-GB" dirty="0"/>
              <a:t>-GPW 5 mm long and gap distance equal to 50 </a:t>
            </a:r>
            <a:r>
              <a:rPr lang="en-GB" dirty="0" smtClean="0"/>
              <a:t>nm (top panel).</a:t>
            </a:r>
            <a:r>
              <a:rPr lang="es-ES_tradnl" dirty="0" smtClean="0"/>
              <a:t> </a:t>
            </a:r>
            <a:endParaRPr lang="en-GB" dirty="0" smtClean="0"/>
          </a:p>
        </p:txBody>
      </p:sp>
      <p:pic>
        <p:nvPicPr>
          <p:cNvPr id="13" name="Imagen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r="1166"/>
          <a:stretch/>
        </p:blipFill>
        <p:spPr bwMode="auto">
          <a:xfrm>
            <a:off x="1802823" y="1481695"/>
            <a:ext cx="6847177" cy="4265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98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1 Título"/>
          <p:cNvSpPr txBox="1">
            <a:spLocks/>
          </p:cNvSpPr>
          <p:nvPr/>
        </p:nvSpPr>
        <p:spPr bwMode="auto">
          <a:xfrm>
            <a:off x="2123728" y="193653"/>
            <a:ext cx="763284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D4.3 Design of </a:t>
            </a:r>
            <a:r>
              <a:rPr lang="en-GB" sz="3200" b="1" dirty="0" err="1" smtClean="0">
                <a:solidFill>
                  <a:schemeClr val="bg1"/>
                </a:solidFill>
              </a:rPr>
              <a:t>Plasmonic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Photodetectors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460432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8/9</a:t>
            </a:r>
            <a:endParaRPr lang="es-E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55600" y="748930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Nanogap-waveguide</a:t>
            </a:r>
            <a:r>
              <a:rPr lang="es-ES_tradnl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photodetector</a:t>
            </a:r>
            <a:endParaRPr lang="en-US" sz="1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20"/>
          <p:cNvSpPr/>
          <p:nvPr/>
        </p:nvSpPr>
        <p:spPr>
          <a:xfrm>
            <a:off x="107504" y="5800027"/>
            <a:ext cx="8950205" cy="646331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GB" dirty="0"/>
              <a:t>Electric field variation at 1550 </a:t>
            </a:r>
            <a:r>
              <a:rPr lang="en-GB" dirty="0" smtClean="0"/>
              <a:t>nm </a:t>
            </a:r>
            <a:r>
              <a:rPr lang="en-GB" dirty="0"/>
              <a:t>in a </a:t>
            </a:r>
            <a:r>
              <a:rPr lang="en-GB" dirty="0" err="1"/>
              <a:t>nano</a:t>
            </a:r>
            <a:r>
              <a:rPr lang="en-GB" dirty="0"/>
              <a:t>-GPW of different lengths (the gap distance is fixed to 50 nm)</a:t>
            </a:r>
            <a:r>
              <a:rPr lang="es-ES_tradnl" dirty="0"/>
              <a:t> </a:t>
            </a:r>
            <a:endParaRPr lang="en-GB" dirty="0" smtClean="0"/>
          </a:p>
        </p:txBody>
      </p:sp>
      <p:pic>
        <p:nvPicPr>
          <p:cNvPr id="14" name="Imagen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"/>
          <a:stretch/>
        </p:blipFill>
        <p:spPr bwMode="auto">
          <a:xfrm>
            <a:off x="1544644" y="1555831"/>
            <a:ext cx="5959716" cy="4136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85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1 Título"/>
          <p:cNvSpPr txBox="1">
            <a:spLocks/>
          </p:cNvSpPr>
          <p:nvPr/>
        </p:nvSpPr>
        <p:spPr bwMode="auto">
          <a:xfrm>
            <a:off x="2123728" y="193653"/>
            <a:ext cx="763284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D4.3 Design of </a:t>
            </a:r>
            <a:r>
              <a:rPr lang="en-GB" sz="3200" b="1" dirty="0" err="1" smtClean="0">
                <a:solidFill>
                  <a:schemeClr val="bg1"/>
                </a:solidFill>
              </a:rPr>
              <a:t>Plasmonic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Photodetectors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460432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9/9</a:t>
            </a:r>
            <a:endParaRPr lang="es-E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55600" y="748930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Nanogap-waveguide</a:t>
            </a:r>
            <a:r>
              <a:rPr lang="es-ES_tradnl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photodetector</a:t>
            </a:r>
            <a:endParaRPr lang="en-US" sz="1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20"/>
          <p:cNvSpPr/>
          <p:nvPr/>
        </p:nvSpPr>
        <p:spPr>
          <a:xfrm>
            <a:off x="107504" y="5800027"/>
            <a:ext cx="8950205" cy="646331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n-GB" dirty="0"/>
              <a:t>Distribution of electric field intensity at 1550 nm in a </a:t>
            </a:r>
            <a:r>
              <a:rPr lang="en-GB" dirty="0" err="1"/>
              <a:t>nano</a:t>
            </a:r>
            <a:r>
              <a:rPr lang="en-GB" dirty="0"/>
              <a:t>-GPW 5 mm long and gap distance equal to 50 nm (top panel) by coupling in-plane light (planar wave from the </a:t>
            </a:r>
            <a:r>
              <a:rPr lang="en-GB"/>
              <a:t>left</a:t>
            </a:r>
            <a:r>
              <a:rPr lang="en-GB" smtClean="0"/>
              <a:t>).</a:t>
            </a:r>
            <a:r>
              <a:rPr lang="es-ES_tradnl" dirty="0" smtClean="0"/>
              <a:t> </a:t>
            </a:r>
            <a:endParaRPr lang="en-GB" dirty="0" smtClean="0"/>
          </a:p>
        </p:txBody>
      </p:sp>
      <p:pic>
        <p:nvPicPr>
          <p:cNvPr id="10" name="Imagen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"/>
          <a:stretch/>
        </p:blipFill>
        <p:spPr bwMode="auto">
          <a:xfrm>
            <a:off x="1625206" y="1358529"/>
            <a:ext cx="6261036" cy="4369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53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417</Words>
  <Application>Microsoft Office PowerPoint</Application>
  <PresentationFormat>Presentación en pantalla (4:3)</PresentationFormat>
  <Paragraphs>59</Paragraphs>
  <Slides>9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MSPhotoEd.3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Isaac</cp:lastModifiedBy>
  <cp:revision>148</cp:revision>
  <dcterms:created xsi:type="dcterms:W3CDTF">2012-07-05T13:55:27Z</dcterms:created>
  <dcterms:modified xsi:type="dcterms:W3CDTF">2013-11-04T14:39:42Z</dcterms:modified>
</cp:coreProperties>
</file>