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1" r:id="rId2"/>
    <p:sldId id="272" r:id="rId3"/>
    <p:sldId id="258" r:id="rId4"/>
    <p:sldId id="268" r:id="rId5"/>
    <p:sldId id="266" r:id="rId6"/>
    <p:sldId id="260" r:id="rId7"/>
    <p:sldId id="261" r:id="rId8"/>
    <p:sldId id="259" r:id="rId9"/>
    <p:sldId id="263" r:id="rId10"/>
    <p:sldId id="264" r:id="rId11"/>
    <p:sldId id="270" r:id="rId12"/>
    <p:sldId id="273" r:id="rId13"/>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Stile con tema 1 - Color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3" autoAdjust="0"/>
    <p:restoredTop sz="94689" autoAdjust="0"/>
  </p:normalViewPr>
  <p:slideViewPr>
    <p:cSldViewPr>
      <p:cViewPr>
        <p:scale>
          <a:sx n="70" d="100"/>
          <a:sy n="70" d="100"/>
        </p:scale>
        <p:origin x="-1162"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EFB26C-BBDE-4F56-A401-3F24DD353D53}" type="datetimeFigureOut">
              <a:rPr lang="en-US" smtClean="0"/>
              <a:t>11/4/2013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566C0-B5CA-4E09-AAD0-7ED28606452F}" type="slidenum">
              <a:rPr lang="en-US" smtClean="0"/>
              <a:t>‹#›</a:t>
            </a:fld>
            <a:endParaRPr lang="en-US"/>
          </a:p>
        </p:txBody>
      </p:sp>
    </p:spTree>
    <p:extLst>
      <p:ext uri="{BB962C8B-B14F-4D97-AF65-F5344CB8AC3E}">
        <p14:creationId xmlns:p14="http://schemas.microsoft.com/office/powerpoint/2010/main" val="250988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3993" eaLnBrk="0" hangingPunct="0">
              <a:defRPr sz="2300">
                <a:solidFill>
                  <a:schemeClr val="tx1"/>
                </a:solidFill>
                <a:latin typeface="Arial" charset="0"/>
                <a:ea typeface="ＭＳ Ｐゴシック" pitchFamily="-96" charset="-128"/>
              </a:defRPr>
            </a:lvl1pPr>
            <a:lvl2pPr marL="698002" indent="-268462" defTabSz="873993" eaLnBrk="0" hangingPunct="0">
              <a:defRPr sz="2300">
                <a:solidFill>
                  <a:schemeClr val="tx1"/>
                </a:solidFill>
                <a:latin typeface="Arial" charset="0"/>
                <a:ea typeface="ＭＳ Ｐゴシック" pitchFamily="-96" charset="-128"/>
              </a:defRPr>
            </a:lvl2pPr>
            <a:lvl3pPr marL="1073849" indent="-214770" defTabSz="873993" eaLnBrk="0" hangingPunct="0">
              <a:defRPr sz="2300">
                <a:solidFill>
                  <a:schemeClr val="tx1"/>
                </a:solidFill>
                <a:latin typeface="Arial" charset="0"/>
                <a:ea typeface="ＭＳ Ｐゴシック" pitchFamily="-96" charset="-128"/>
              </a:defRPr>
            </a:lvl3pPr>
            <a:lvl4pPr marL="1503388" indent="-214770" defTabSz="873993" eaLnBrk="0" hangingPunct="0">
              <a:defRPr sz="2300">
                <a:solidFill>
                  <a:schemeClr val="tx1"/>
                </a:solidFill>
                <a:latin typeface="Arial" charset="0"/>
                <a:ea typeface="ＭＳ Ｐゴシック" pitchFamily="-96" charset="-128"/>
              </a:defRPr>
            </a:lvl4pPr>
            <a:lvl5pPr marL="1932927" indent="-214770" defTabSz="873993" eaLnBrk="0" hangingPunct="0">
              <a:defRPr sz="2300">
                <a:solidFill>
                  <a:schemeClr val="tx1"/>
                </a:solidFill>
                <a:latin typeface="Arial" charset="0"/>
                <a:ea typeface="ＭＳ Ｐゴシック" pitchFamily="-96" charset="-128"/>
              </a:defRPr>
            </a:lvl5pPr>
            <a:lvl6pPr marL="2362467"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6pPr>
            <a:lvl7pPr marL="2792006"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7pPr>
            <a:lvl8pPr marL="3221546"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8pPr>
            <a:lvl9pPr marL="3651085"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9pPr>
          </a:lstStyle>
          <a:p>
            <a:fld id="{0F78886B-D595-44F3-BD55-BA044D1DCD05}" type="slidenum">
              <a:rPr lang="en-US" sz="1100"/>
              <a:pPr/>
              <a:t>1</a:t>
            </a:fld>
            <a:endParaRPr lang="en-US" sz="1100"/>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3993" eaLnBrk="0" hangingPunct="0">
              <a:defRPr sz="2300">
                <a:solidFill>
                  <a:schemeClr val="tx1"/>
                </a:solidFill>
                <a:latin typeface="Arial" charset="0"/>
                <a:ea typeface="ＭＳ Ｐゴシック" pitchFamily="-96" charset="-128"/>
              </a:defRPr>
            </a:lvl1pPr>
            <a:lvl2pPr marL="698002" indent="-268462" defTabSz="873993" eaLnBrk="0" hangingPunct="0">
              <a:defRPr sz="2300">
                <a:solidFill>
                  <a:schemeClr val="tx1"/>
                </a:solidFill>
                <a:latin typeface="Arial" charset="0"/>
                <a:ea typeface="ＭＳ Ｐゴシック" pitchFamily="-96" charset="-128"/>
              </a:defRPr>
            </a:lvl2pPr>
            <a:lvl3pPr marL="1073849" indent="-214770" defTabSz="873993" eaLnBrk="0" hangingPunct="0">
              <a:defRPr sz="2300">
                <a:solidFill>
                  <a:schemeClr val="tx1"/>
                </a:solidFill>
                <a:latin typeface="Arial" charset="0"/>
                <a:ea typeface="ＭＳ Ｐゴシック" pitchFamily="-96" charset="-128"/>
              </a:defRPr>
            </a:lvl3pPr>
            <a:lvl4pPr marL="1503388" indent="-214770" defTabSz="873993" eaLnBrk="0" hangingPunct="0">
              <a:defRPr sz="2300">
                <a:solidFill>
                  <a:schemeClr val="tx1"/>
                </a:solidFill>
                <a:latin typeface="Arial" charset="0"/>
                <a:ea typeface="ＭＳ Ｐゴシック" pitchFamily="-96" charset="-128"/>
              </a:defRPr>
            </a:lvl4pPr>
            <a:lvl5pPr marL="1932927" indent="-214770" defTabSz="873993" eaLnBrk="0" hangingPunct="0">
              <a:defRPr sz="2300">
                <a:solidFill>
                  <a:schemeClr val="tx1"/>
                </a:solidFill>
                <a:latin typeface="Arial" charset="0"/>
                <a:ea typeface="ＭＳ Ｐゴシック" pitchFamily="-96" charset="-128"/>
              </a:defRPr>
            </a:lvl5pPr>
            <a:lvl6pPr marL="2362467"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6pPr>
            <a:lvl7pPr marL="2792006"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7pPr>
            <a:lvl8pPr marL="3221546"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8pPr>
            <a:lvl9pPr marL="3651085"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9pPr>
          </a:lstStyle>
          <a:p>
            <a:fld id="{C73BACEA-E7E1-40D5-85AE-F3668026C3B8}" type="slidenum">
              <a:rPr lang="en-US" sz="1100"/>
              <a:pPr/>
              <a:t>2</a:t>
            </a:fld>
            <a:endParaRPr lang="en-US" sz="11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55600" y="914400"/>
            <a:ext cx="8229600" cy="1905000"/>
          </a:xfrm>
        </p:spPr>
        <p:txBody>
          <a:bodyPr/>
          <a:lstStyle/>
          <a:p>
            <a:pPr algn="ctr" eaLnBrk="1" hangingPunct="1"/>
            <a:r>
              <a:rPr lang="en-US" smtClean="0"/>
              <a:t>STMicroelectronics</a:t>
            </a:r>
            <a:br>
              <a:rPr lang="en-US" smtClean="0"/>
            </a:br>
            <a:r>
              <a:rPr lang="en-US" smtClean="0"/>
              <a:t>Progress Report</a:t>
            </a:r>
          </a:p>
        </p:txBody>
      </p:sp>
      <p:grpSp>
        <p:nvGrpSpPr>
          <p:cNvPr id="16387" name="Group 8"/>
          <p:cNvGrpSpPr>
            <a:grpSpLocks/>
          </p:cNvGrpSpPr>
          <p:nvPr/>
        </p:nvGrpSpPr>
        <p:grpSpPr bwMode="auto">
          <a:xfrm>
            <a:off x="2667000" y="3200400"/>
            <a:ext cx="3733800" cy="2890838"/>
            <a:chOff x="4930775" y="3733800"/>
            <a:chExt cx="2841625" cy="2357438"/>
          </a:xfrm>
        </p:grpSpPr>
        <p:pic>
          <p:nvPicPr>
            <p:cNvPr id="1638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0216" y="3733800"/>
              <a:ext cx="1483638" cy="495826"/>
            </a:xfrm>
            <a:prstGeom prst="rect">
              <a:avLst/>
            </a:prstGeom>
            <a:noFill/>
            <a:ln>
              <a:noFill/>
            </a:ln>
            <a:effectLst>
              <a:outerShdw dist="50800" dir="5400000" algn="ctr" rotWithShape="0">
                <a:srgbClr val="000000">
                  <a:alpha val="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0775" y="4419600"/>
              <a:ext cx="2841625" cy="1671638"/>
            </a:xfrm>
            <a:prstGeom prst="rect">
              <a:avLst/>
            </a:prstGeom>
            <a:solidFill>
              <a:schemeClr val="accent1">
                <a:alpha val="0"/>
              </a:schemeClr>
            </a:solidFill>
            <a:ln>
              <a:noFill/>
            </a:ln>
            <a:extLs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282993151"/>
      </p:ext>
    </p:ext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Circuit</a:t>
            </a:r>
            <a:endParaRPr lang="en-US" dirty="0"/>
          </a:p>
        </p:txBody>
      </p:sp>
      <p:sp>
        <p:nvSpPr>
          <p:cNvPr id="110" name="TextBox 109"/>
          <p:cNvSpPr txBox="1"/>
          <p:nvPr/>
        </p:nvSpPr>
        <p:spPr>
          <a:xfrm>
            <a:off x="233818" y="4724400"/>
            <a:ext cx="8456995" cy="1107996"/>
          </a:xfrm>
          <a:prstGeom prst="rect">
            <a:avLst/>
          </a:prstGeom>
          <a:noFill/>
        </p:spPr>
        <p:txBody>
          <a:bodyPr wrap="square" rtlCol="0">
            <a:spAutoFit/>
          </a:bodyPr>
          <a:lstStyle/>
          <a:p>
            <a:r>
              <a:rPr lang="en-US" sz="1600" dirty="0" smtClean="0"/>
              <a:t>If a edge signal occurs, the counter is reset early.</a:t>
            </a:r>
          </a:p>
          <a:p>
            <a:r>
              <a:rPr lang="en-US" sz="1600" dirty="0" smtClean="0"/>
              <a:t>If there are successive bits of the same states, the counter </a:t>
            </a:r>
            <a:r>
              <a:rPr lang="en-US" sz="1600" i="1" dirty="0" smtClean="0"/>
              <a:t>free-runs</a:t>
            </a:r>
            <a:r>
              <a:rPr lang="en-US" sz="1600" dirty="0" smtClean="0"/>
              <a:t> and continues to sample the data correctly.</a:t>
            </a:r>
          </a:p>
          <a:p>
            <a:endParaRPr lang="en-US" dirty="0" smtClean="0"/>
          </a:p>
        </p:txBody>
      </p:sp>
      <p:grpSp>
        <p:nvGrpSpPr>
          <p:cNvPr id="20" name="Group 19"/>
          <p:cNvGrpSpPr/>
          <p:nvPr/>
        </p:nvGrpSpPr>
        <p:grpSpPr>
          <a:xfrm>
            <a:off x="91583" y="1385516"/>
            <a:ext cx="4072001" cy="3079818"/>
            <a:chOff x="804799" y="1445552"/>
            <a:chExt cx="4072001" cy="3079818"/>
          </a:xfrm>
        </p:grpSpPr>
        <p:sp>
          <p:nvSpPr>
            <p:cNvPr id="4" name="Rectangle 3"/>
            <p:cNvSpPr/>
            <p:nvPr/>
          </p:nvSpPr>
          <p:spPr>
            <a:xfrm>
              <a:off x="1600200" y="1752600"/>
              <a:ext cx="1447800" cy="2133600"/>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828800" y="1445552"/>
              <a:ext cx="941476" cy="369332"/>
            </a:xfrm>
            <a:prstGeom prst="rect">
              <a:avLst/>
            </a:prstGeom>
            <a:noFill/>
          </p:spPr>
          <p:txBody>
            <a:bodyPr wrap="none" rtlCol="0">
              <a:spAutoFit/>
            </a:bodyPr>
            <a:lstStyle/>
            <a:p>
              <a:r>
                <a:rPr lang="en-US" dirty="0" smtClean="0"/>
                <a:t>Counter</a:t>
              </a:r>
              <a:endParaRPr lang="en-US" dirty="0"/>
            </a:p>
          </p:txBody>
        </p:sp>
        <p:cxnSp>
          <p:nvCxnSpPr>
            <p:cNvPr id="7" name="Straight Connector 6"/>
            <p:cNvCxnSpPr/>
            <p:nvPr/>
          </p:nvCxnSpPr>
          <p:spPr>
            <a:xfrm>
              <a:off x="1600200" y="2667000"/>
              <a:ext cx="3048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600200" y="2819400"/>
              <a:ext cx="3048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endCxn id="4" idx="1"/>
            </p:cNvCxnSpPr>
            <p:nvPr/>
          </p:nvCxnSpPr>
          <p:spPr>
            <a:xfrm>
              <a:off x="1219200" y="2819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4799" y="2511623"/>
              <a:ext cx="630301" cy="307777"/>
            </a:xfrm>
            <a:prstGeom prst="rect">
              <a:avLst/>
            </a:prstGeom>
            <a:noFill/>
          </p:spPr>
          <p:txBody>
            <a:bodyPr wrap="none" rtlCol="0">
              <a:spAutoFit/>
            </a:bodyPr>
            <a:lstStyle/>
            <a:p>
              <a:r>
                <a:rPr lang="en-US" sz="1400" dirty="0" smtClean="0"/>
                <a:t>CLK*8</a:t>
              </a:r>
              <a:endParaRPr lang="en-US" sz="1400" dirty="0"/>
            </a:p>
          </p:txBody>
        </p:sp>
        <p:cxnSp>
          <p:nvCxnSpPr>
            <p:cNvPr id="14" name="Straight Connector 13"/>
            <p:cNvCxnSpPr>
              <a:stCxn id="4" idx="2"/>
            </p:cNvCxnSpPr>
            <p:nvPr/>
          </p:nvCxnSpPr>
          <p:spPr>
            <a:xfrm>
              <a:off x="2324100" y="3886200"/>
              <a:ext cx="0" cy="304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956243" y="4186816"/>
              <a:ext cx="735714" cy="338554"/>
            </a:xfrm>
            <a:prstGeom prst="rect">
              <a:avLst/>
            </a:prstGeom>
            <a:noFill/>
          </p:spPr>
          <p:txBody>
            <a:bodyPr wrap="none" rtlCol="0">
              <a:spAutoFit/>
            </a:bodyPr>
            <a:lstStyle/>
            <a:p>
              <a:r>
                <a:rPr lang="en-US" sz="1600" dirty="0" smtClean="0"/>
                <a:t>EDGES</a:t>
              </a:r>
              <a:endParaRPr lang="en-US" sz="1600" dirty="0"/>
            </a:p>
          </p:txBody>
        </p:sp>
        <p:cxnSp>
          <p:nvCxnSpPr>
            <p:cNvPr id="17" name="Straight Connector 16"/>
            <p:cNvCxnSpPr>
              <a:stCxn id="4" idx="3"/>
            </p:cNvCxnSpPr>
            <p:nvPr/>
          </p:nvCxnSpPr>
          <p:spPr>
            <a:xfrm>
              <a:off x="3048000" y="28194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TextBox 17"/>
                <p:cNvSpPr txBox="1"/>
                <p:nvPr/>
              </p:nvSpPr>
              <p:spPr>
                <a:xfrm>
                  <a:off x="4133070" y="2698398"/>
                  <a:ext cx="74373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1400" i="1" smtClean="0">
                                <a:latin typeface="Cambria Math"/>
                              </a:rPr>
                            </m:ctrlPr>
                          </m:dPr>
                          <m:e>
                            <m:r>
                              <a:rPr lang="en-US" sz="1400" b="0" i="1" smtClean="0">
                                <a:latin typeface="Cambria Math"/>
                              </a:rPr>
                              <m:t>2…</m:t>
                            </m:r>
                            <m:r>
                              <a:rPr lang="en-US" sz="1400" b="0" i="1" smtClean="0">
                                <a:latin typeface="Cambria Math"/>
                                <a:ea typeface="Cambria Math"/>
                              </a:rPr>
                              <m:t>0</m:t>
                            </m:r>
                          </m:e>
                        </m:d>
                      </m:oMath>
                    </m:oMathPara>
                  </a14:m>
                  <a:endParaRPr lang="en-US" dirty="0"/>
                </a:p>
              </p:txBody>
            </p:sp>
          </mc:Choice>
          <mc:Fallback xmlns="">
            <p:sp>
              <p:nvSpPr>
                <p:cNvPr id="18" name="TextBox 17"/>
                <p:cNvSpPr txBox="1">
                  <a:spLocks noRot="1" noChangeAspect="1" noMove="1" noResize="1" noEditPoints="1" noAdjustHandles="1" noChangeArrowheads="1" noChangeShapeType="1" noTextEdit="1"/>
                </p:cNvSpPr>
                <p:nvPr/>
              </p:nvSpPr>
              <p:spPr>
                <a:xfrm>
                  <a:off x="4133070" y="2698398"/>
                  <a:ext cx="743730" cy="307777"/>
                </a:xfrm>
                <a:prstGeom prst="rect">
                  <a:avLst/>
                </a:prstGeom>
                <a:blipFill rotWithShape="1">
                  <a:blip r:embed="rId2" cstate="print"/>
                  <a:stretch>
                    <a:fillRect/>
                  </a:stretch>
                </a:blipFill>
              </p:spPr>
              <p:txBody>
                <a:bodyPr/>
                <a:lstStyle/>
                <a:p>
                  <a:r>
                    <a:rPr lang="en-US">
                      <a:noFill/>
                    </a:rPr>
                    <a:t> </a:t>
                  </a:r>
                </a:p>
              </p:txBody>
            </p:sp>
          </mc:Fallback>
        </mc:AlternateContent>
        <p:sp>
          <p:nvSpPr>
            <p:cNvPr id="19" name="TextBox 18"/>
            <p:cNvSpPr txBox="1"/>
            <p:nvPr/>
          </p:nvSpPr>
          <p:spPr>
            <a:xfrm>
              <a:off x="3440545" y="2683010"/>
              <a:ext cx="864467" cy="338554"/>
            </a:xfrm>
            <a:prstGeom prst="rect">
              <a:avLst/>
            </a:prstGeom>
            <a:noFill/>
          </p:spPr>
          <p:txBody>
            <a:bodyPr wrap="none" rtlCol="0">
              <a:spAutoFit/>
            </a:bodyPr>
            <a:lstStyle/>
            <a:p>
              <a:r>
                <a:rPr lang="en-US" sz="1600" dirty="0" smtClean="0"/>
                <a:t>SAMPLE</a:t>
              </a:r>
              <a:endParaRPr lang="en-US" sz="1600" dirty="0"/>
            </a:p>
          </p:txBody>
        </p:sp>
      </p:grpSp>
      <p:cxnSp>
        <p:nvCxnSpPr>
          <p:cNvPr id="33" name="Straight Connector 32"/>
          <p:cNvCxnSpPr/>
          <p:nvPr/>
        </p:nvCxnSpPr>
        <p:spPr>
          <a:xfrm>
            <a:off x="4849384" y="3445164"/>
            <a:ext cx="457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5306584" y="2835564"/>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314666" y="2835564"/>
            <a:ext cx="7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390866" y="2835564"/>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5390866" y="3429000"/>
            <a:ext cx="1009934" cy="16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6400800" y="2819400"/>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400800" y="2819400"/>
            <a:ext cx="7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477000" y="2819400"/>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477000" y="3429000"/>
            <a:ext cx="2514600" cy="0"/>
          </a:xfrm>
          <a:prstGeom prst="line">
            <a:avLst/>
          </a:prstGeom>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4220038" y="3291275"/>
            <a:ext cx="608565" cy="307777"/>
          </a:xfrm>
          <a:prstGeom prst="rect">
            <a:avLst/>
          </a:prstGeom>
          <a:noFill/>
        </p:spPr>
        <p:txBody>
          <a:bodyPr wrap="none" rtlCol="0">
            <a:spAutoFit/>
          </a:bodyPr>
          <a:lstStyle/>
          <a:p>
            <a:r>
              <a:rPr lang="en-US" sz="1400" dirty="0" smtClean="0"/>
              <a:t>Edges</a:t>
            </a:r>
            <a:endParaRPr lang="en-US" sz="1400" dirty="0"/>
          </a:p>
        </p:txBody>
      </p:sp>
      <p:grpSp>
        <p:nvGrpSpPr>
          <p:cNvPr id="58" name="Group 57"/>
          <p:cNvGrpSpPr/>
          <p:nvPr/>
        </p:nvGrpSpPr>
        <p:grpSpPr>
          <a:xfrm>
            <a:off x="4270811" y="3683166"/>
            <a:ext cx="4465495" cy="874501"/>
            <a:chOff x="4270811" y="3962400"/>
            <a:chExt cx="4465495" cy="874501"/>
          </a:xfrm>
        </p:grpSpPr>
        <p:sp>
          <p:nvSpPr>
            <p:cNvPr id="92" name="TextBox 91"/>
            <p:cNvSpPr txBox="1"/>
            <p:nvPr/>
          </p:nvSpPr>
          <p:spPr>
            <a:xfrm>
              <a:off x="4270811" y="4313681"/>
              <a:ext cx="774186" cy="523220"/>
            </a:xfrm>
            <a:prstGeom prst="rect">
              <a:avLst/>
            </a:prstGeom>
            <a:noFill/>
          </p:spPr>
          <p:txBody>
            <a:bodyPr wrap="none" rtlCol="0">
              <a:spAutoFit/>
            </a:bodyPr>
            <a:lstStyle/>
            <a:p>
              <a:r>
                <a:rPr lang="en-US" sz="1400" dirty="0" smtClean="0"/>
                <a:t>Sample</a:t>
              </a:r>
            </a:p>
            <a:p>
              <a:r>
                <a:rPr lang="en-US" sz="1400" dirty="0" smtClean="0"/>
                <a:t>Counter</a:t>
              </a:r>
              <a:endParaRPr lang="en-US" sz="1400" dirty="0"/>
            </a:p>
          </p:txBody>
        </p:sp>
        <p:grpSp>
          <p:nvGrpSpPr>
            <p:cNvPr id="6" name="Group 5"/>
            <p:cNvGrpSpPr/>
            <p:nvPr/>
          </p:nvGrpSpPr>
          <p:grpSpPr>
            <a:xfrm>
              <a:off x="5308204" y="3962400"/>
              <a:ext cx="3428102" cy="832624"/>
              <a:chOff x="5478057" y="3972472"/>
              <a:chExt cx="3428102" cy="832624"/>
            </a:xfrm>
          </p:grpSpPr>
          <p:cxnSp>
            <p:nvCxnSpPr>
              <p:cNvPr id="80" name="Straight Arrow Connector 79"/>
              <p:cNvCxnSpPr/>
              <p:nvPr/>
            </p:nvCxnSpPr>
            <p:spPr>
              <a:xfrm flipV="1">
                <a:off x="6342053" y="3972472"/>
                <a:ext cx="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flipV="1">
                <a:off x="7485053" y="3972472"/>
                <a:ext cx="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5478057" y="4429672"/>
                <a:ext cx="1321196" cy="369332"/>
              </a:xfrm>
              <a:prstGeom prst="rect">
                <a:avLst/>
              </a:prstGeom>
              <a:noFill/>
            </p:spPr>
            <p:txBody>
              <a:bodyPr wrap="none" rtlCol="0">
                <a:spAutoFit/>
              </a:bodyPr>
              <a:lstStyle/>
              <a:p>
                <a:r>
                  <a:rPr lang="en-US" dirty="0" smtClean="0"/>
                  <a:t>0 1 2 3 4 5 6</a:t>
                </a:r>
                <a:endParaRPr lang="en-US" dirty="0"/>
              </a:p>
            </p:txBody>
          </p:sp>
          <p:sp>
            <p:nvSpPr>
              <p:cNvPr id="84" name="TextBox 83"/>
              <p:cNvSpPr txBox="1"/>
              <p:nvPr/>
            </p:nvSpPr>
            <p:spPr>
              <a:xfrm>
                <a:off x="6622325" y="4435764"/>
                <a:ext cx="1491114" cy="369332"/>
              </a:xfrm>
              <a:prstGeom prst="rect">
                <a:avLst/>
              </a:prstGeom>
              <a:noFill/>
            </p:spPr>
            <p:txBody>
              <a:bodyPr wrap="none" rtlCol="0">
                <a:spAutoFit/>
              </a:bodyPr>
              <a:lstStyle/>
              <a:p>
                <a:r>
                  <a:rPr lang="en-US" dirty="0" smtClean="0"/>
                  <a:t>0 1 2 3 4 5 6 7</a:t>
                </a:r>
                <a:endParaRPr lang="en-US" dirty="0"/>
              </a:p>
            </p:txBody>
          </p:sp>
          <p:sp>
            <p:nvSpPr>
              <p:cNvPr id="107" name="TextBox 106"/>
              <p:cNvSpPr txBox="1"/>
              <p:nvPr/>
            </p:nvSpPr>
            <p:spPr>
              <a:xfrm>
                <a:off x="7924800" y="4431268"/>
                <a:ext cx="981359" cy="369332"/>
              </a:xfrm>
              <a:prstGeom prst="rect">
                <a:avLst/>
              </a:prstGeom>
              <a:noFill/>
            </p:spPr>
            <p:txBody>
              <a:bodyPr wrap="none" rtlCol="0">
                <a:spAutoFit/>
              </a:bodyPr>
              <a:lstStyle/>
              <a:p>
                <a:r>
                  <a:rPr lang="en-US" dirty="0" smtClean="0"/>
                  <a:t>0 1 2 3 4</a:t>
                </a:r>
                <a:endParaRPr lang="en-US" dirty="0"/>
              </a:p>
            </p:txBody>
          </p:sp>
          <p:cxnSp>
            <p:nvCxnSpPr>
              <p:cNvPr id="109" name="Straight Arrow Connector 108"/>
              <p:cNvCxnSpPr/>
              <p:nvPr/>
            </p:nvCxnSpPr>
            <p:spPr>
              <a:xfrm flipV="1">
                <a:off x="8780453" y="3972472"/>
                <a:ext cx="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60" name="Group 59"/>
          <p:cNvGrpSpPr/>
          <p:nvPr/>
        </p:nvGrpSpPr>
        <p:grpSpPr>
          <a:xfrm>
            <a:off x="4220038" y="1295400"/>
            <a:ext cx="4771562" cy="1248520"/>
            <a:chOff x="4220038" y="1295400"/>
            <a:chExt cx="4771562" cy="1248520"/>
          </a:xfrm>
        </p:grpSpPr>
        <p:grpSp>
          <p:nvGrpSpPr>
            <p:cNvPr id="59" name="Group 58"/>
            <p:cNvGrpSpPr/>
            <p:nvPr/>
          </p:nvGrpSpPr>
          <p:grpSpPr>
            <a:xfrm>
              <a:off x="4849384" y="1676400"/>
              <a:ext cx="4142216" cy="775187"/>
              <a:chOff x="4849384" y="1676400"/>
              <a:chExt cx="4142216" cy="775187"/>
            </a:xfrm>
          </p:grpSpPr>
          <p:cxnSp>
            <p:nvCxnSpPr>
              <p:cNvPr id="22" name="Straight Connector 21"/>
              <p:cNvCxnSpPr/>
              <p:nvPr/>
            </p:nvCxnSpPr>
            <p:spPr>
              <a:xfrm>
                <a:off x="4849384" y="2451587"/>
                <a:ext cx="457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5306584" y="1692564"/>
                <a:ext cx="0" cy="759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5306584" y="1676400"/>
                <a:ext cx="1094216" cy="16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400800" y="1676400"/>
                <a:ext cx="0" cy="759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400800" y="2438400"/>
                <a:ext cx="2590800" cy="13187"/>
              </a:xfrm>
              <a:prstGeom prst="line">
                <a:avLst/>
              </a:prstGeom>
            </p:spPr>
            <p:style>
              <a:lnRef idx="1">
                <a:schemeClr val="accent1"/>
              </a:lnRef>
              <a:fillRef idx="0">
                <a:schemeClr val="accent1"/>
              </a:fillRef>
              <a:effectRef idx="0">
                <a:schemeClr val="accent1"/>
              </a:effectRef>
              <a:fontRef idx="minor">
                <a:schemeClr val="tx1"/>
              </a:fontRef>
            </p:style>
          </p:cxnSp>
        </p:grpSp>
        <p:sp>
          <p:nvSpPr>
            <p:cNvPr id="90" name="TextBox 89"/>
            <p:cNvSpPr txBox="1"/>
            <p:nvPr/>
          </p:nvSpPr>
          <p:spPr>
            <a:xfrm>
              <a:off x="4220038" y="2236143"/>
              <a:ext cx="525465" cy="307777"/>
            </a:xfrm>
            <a:prstGeom prst="rect">
              <a:avLst/>
            </a:prstGeom>
            <a:noFill/>
          </p:spPr>
          <p:txBody>
            <a:bodyPr wrap="none" rtlCol="0">
              <a:spAutoFit/>
            </a:bodyPr>
            <a:lstStyle/>
            <a:p>
              <a:r>
                <a:rPr lang="en-US" sz="1400" dirty="0" smtClean="0"/>
                <a:t>Data</a:t>
              </a:r>
              <a:endParaRPr lang="en-US" sz="1400" dirty="0"/>
            </a:p>
          </p:txBody>
        </p:sp>
        <p:sp>
          <p:nvSpPr>
            <p:cNvPr id="111" name="TextBox 110"/>
            <p:cNvSpPr txBox="1"/>
            <p:nvPr/>
          </p:nvSpPr>
          <p:spPr>
            <a:xfrm>
              <a:off x="5715000" y="1295400"/>
              <a:ext cx="301686" cy="369332"/>
            </a:xfrm>
            <a:prstGeom prst="rect">
              <a:avLst/>
            </a:prstGeom>
            <a:noFill/>
          </p:spPr>
          <p:txBody>
            <a:bodyPr wrap="none" rtlCol="0">
              <a:spAutoFit/>
            </a:bodyPr>
            <a:lstStyle/>
            <a:p>
              <a:r>
                <a:rPr lang="en-US" dirty="0" smtClean="0"/>
                <a:t>1</a:t>
              </a:r>
              <a:endParaRPr lang="en-US" dirty="0"/>
            </a:p>
          </p:txBody>
        </p:sp>
        <p:sp>
          <p:nvSpPr>
            <p:cNvPr id="112" name="TextBox 111"/>
            <p:cNvSpPr txBox="1"/>
            <p:nvPr/>
          </p:nvSpPr>
          <p:spPr>
            <a:xfrm>
              <a:off x="7165914" y="1334121"/>
              <a:ext cx="301686" cy="369332"/>
            </a:xfrm>
            <a:prstGeom prst="rect">
              <a:avLst/>
            </a:prstGeom>
            <a:noFill/>
          </p:spPr>
          <p:txBody>
            <a:bodyPr wrap="none" rtlCol="0">
              <a:spAutoFit/>
            </a:bodyPr>
            <a:lstStyle/>
            <a:p>
              <a:r>
                <a:rPr lang="en-US" dirty="0" smtClean="0"/>
                <a:t>0</a:t>
              </a:r>
              <a:endParaRPr lang="en-US" dirty="0"/>
            </a:p>
          </p:txBody>
        </p:sp>
        <p:sp>
          <p:nvSpPr>
            <p:cNvPr id="113" name="TextBox 112"/>
            <p:cNvSpPr txBox="1"/>
            <p:nvPr/>
          </p:nvSpPr>
          <p:spPr>
            <a:xfrm>
              <a:off x="8461314" y="1312354"/>
              <a:ext cx="301686" cy="369332"/>
            </a:xfrm>
            <a:prstGeom prst="rect">
              <a:avLst/>
            </a:prstGeom>
            <a:noFill/>
          </p:spPr>
          <p:txBody>
            <a:bodyPr wrap="none" rtlCol="0">
              <a:spAutoFit/>
            </a:bodyPr>
            <a:lstStyle/>
            <a:p>
              <a:r>
                <a:rPr lang="en-US" dirty="0" smtClean="0"/>
                <a:t>0</a:t>
              </a:r>
              <a:endParaRPr lang="en-US" dirty="0"/>
            </a:p>
          </p:txBody>
        </p:sp>
      </p:grpSp>
      <p:grpSp>
        <p:nvGrpSpPr>
          <p:cNvPr id="75" name="Group 74"/>
          <p:cNvGrpSpPr/>
          <p:nvPr/>
        </p:nvGrpSpPr>
        <p:grpSpPr>
          <a:xfrm>
            <a:off x="2929896" y="5225913"/>
            <a:ext cx="5531418" cy="1459233"/>
            <a:chOff x="2929896" y="5285025"/>
            <a:chExt cx="5531418" cy="1459233"/>
          </a:xfrm>
        </p:grpSpPr>
        <p:grpSp>
          <p:nvGrpSpPr>
            <p:cNvPr id="68" name="Group 67"/>
            <p:cNvGrpSpPr/>
            <p:nvPr/>
          </p:nvGrpSpPr>
          <p:grpSpPr>
            <a:xfrm>
              <a:off x="4138611" y="5285025"/>
              <a:ext cx="3818517" cy="1459233"/>
              <a:chOff x="4138611" y="5285025"/>
              <a:chExt cx="3818517" cy="1459233"/>
            </a:xfrm>
          </p:grpSpPr>
          <p:cxnSp>
            <p:nvCxnSpPr>
              <p:cNvPr id="8" name="Straight Connector 7"/>
              <p:cNvCxnSpPr/>
              <p:nvPr/>
            </p:nvCxnSpPr>
            <p:spPr>
              <a:xfrm>
                <a:off x="5044997" y="6671228"/>
                <a:ext cx="52164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5575900"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575900" y="6294069"/>
                <a:ext cx="4075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983435"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983435" y="6671228"/>
                <a:ext cx="4643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6447833"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447833" y="6294069"/>
                <a:ext cx="4063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854182"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854182" y="6671228"/>
                <a:ext cx="4063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7260530"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7260530" y="6294069"/>
                <a:ext cx="4063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668065"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7666879" y="6671228"/>
                <a:ext cx="2902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5044997" y="6078501"/>
                <a:ext cx="995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V="1">
                <a:off x="5144575" y="5557593"/>
                <a:ext cx="0" cy="520908"/>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V="1">
                <a:off x="5144575" y="5546500"/>
                <a:ext cx="833583" cy="11093"/>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5978158" y="5546500"/>
                <a:ext cx="0" cy="520908"/>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5978158" y="6069451"/>
                <a:ext cx="1973693" cy="9050"/>
              </a:xfrm>
              <a:prstGeom prst="line">
                <a:avLst/>
              </a:prstGeom>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5455710" y="5285025"/>
                <a:ext cx="288862" cy="338554"/>
              </a:xfrm>
              <a:prstGeom prst="rect">
                <a:avLst/>
              </a:prstGeom>
              <a:noFill/>
            </p:spPr>
            <p:txBody>
              <a:bodyPr wrap="none" rtlCol="0">
                <a:spAutoFit/>
              </a:bodyPr>
              <a:lstStyle/>
              <a:p>
                <a:r>
                  <a:rPr lang="en-US" sz="1600" dirty="0" smtClean="0"/>
                  <a:t>1</a:t>
                </a:r>
                <a:endParaRPr lang="en-US" sz="1600" dirty="0"/>
              </a:p>
            </p:txBody>
          </p:sp>
          <p:sp>
            <p:nvSpPr>
              <p:cNvPr id="85" name="TextBox 84"/>
              <p:cNvSpPr txBox="1"/>
              <p:nvPr/>
            </p:nvSpPr>
            <p:spPr>
              <a:xfrm>
                <a:off x="6315138" y="5285025"/>
                <a:ext cx="288862" cy="338554"/>
              </a:xfrm>
              <a:prstGeom prst="rect">
                <a:avLst/>
              </a:prstGeom>
              <a:noFill/>
            </p:spPr>
            <p:txBody>
              <a:bodyPr wrap="none" rtlCol="0">
                <a:spAutoFit/>
              </a:bodyPr>
              <a:lstStyle/>
              <a:p>
                <a:r>
                  <a:rPr lang="en-US" sz="1600" dirty="0" smtClean="0"/>
                  <a:t>0</a:t>
                </a:r>
                <a:endParaRPr lang="en-US" sz="1600" dirty="0"/>
              </a:p>
            </p:txBody>
          </p:sp>
          <p:sp>
            <p:nvSpPr>
              <p:cNvPr id="86" name="TextBox 85"/>
              <p:cNvSpPr txBox="1"/>
              <p:nvPr/>
            </p:nvSpPr>
            <p:spPr>
              <a:xfrm>
                <a:off x="7198029" y="5285025"/>
                <a:ext cx="288862" cy="338554"/>
              </a:xfrm>
              <a:prstGeom prst="rect">
                <a:avLst/>
              </a:prstGeom>
              <a:noFill/>
            </p:spPr>
            <p:txBody>
              <a:bodyPr wrap="none" rtlCol="0">
                <a:spAutoFit/>
              </a:bodyPr>
              <a:lstStyle/>
              <a:p>
                <a:r>
                  <a:rPr lang="en-US" sz="1600" dirty="0" smtClean="0"/>
                  <a:t>0</a:t>
                </a:r>
                <a:endParaRPr lang="en-US" sz="1600" dirty="0"/>
              </a:p>
            </p:txBody>
          </p:sp>
          <p:sp>
            <p:nvSpPr>
              <p:cNvPr id="63" name="TextBox 62"/>
              <p:cNvSpPr txBox="1"/>
              <p:nvPr/>
            </p:nvSpPr>
            <p:spPr>
              <a:xfrm>
                <a:off x="4323918" y="5774827"/>
                <a:ext cx="533929" cy="307777"/>
              </a:xfrm>
              <a:prstGeom prst="rect">
                <a:avLst/>
              </a:prstGeom>
              <a:noFill/>
            </p:spPr>
            <p:txBody>
              <a:bodyPr wrap="none" rtlCol="0">
                <a:spAutoFit/>
              </a:bodyPr>
              <a:lstStyle/>
              <a:p>
                <a:r>
                  <a:rPr lang="en-US" sz="1400" b="1" dirty="0" smtClean="0"/>
                  <a:t>Data</a:t>
                </a:r>
                <a:endParaRPr lang="en-US" sz="1400" b="1" dirty="0"/>
              </a:p>
            </p:txBody>
          </p:sp>
          <p:sp>
            <p:nvSpPr>
              <p:cNvPr id="64" name="TextBox 63"/>
              <p:cNvSpPr txBox="1"/>
              <p:nvPr/>
            </p:nvSpPr>
            <p:spPr>
              <a:xfrm>
                <a:off x="4138611" y="6221038"/>
                <a:ext cx="1004121" cy="523220"/>
              </a:xfrm>
              <a:prstGeom prst="rect">
                <a:avLst/>
              </a:prstGeom>
              <a:noFill/>
            </p:spPr>
            <p:txBody>
              <a:bodyPr wrap="none" rtlCol="0">
                <a:spAutoFit/>
              </a:bodyPr>
              <a:lstStyle/>
              <a:p>
                <a:r>
                  <a:rPr lang="en-US" sz="1400" b="1" dirty="0" smtClean="0"/>
                  <a:t>Recovered </a:t>
                </a:r>
              </a:p>
              <a:p>
                <a:r>
                  <a:rPr lang="en-US" sz="1400" b="1" dirty="0" smtClean="0"/>
                  <a:t>Clock</a:t>
                </a:r>
                <a:endParaRPr lang="en-US" sz="1400" b="1" dirty="0"/>
              </a:p>
            </p:txBody>
          </p:sp>
        </p:grpSp>
        <p:sp>
          <p:nvSpPr>
            <p:cNvPr id="69" name="Right Arrow 68"/>
            <p:cNvSpPr/>
            <p:nvPr/>
          </p:nvSpPr>
          <p:spPr>
            <a:xfrm>
              <a:off x="2929896" y="6026717"/>
              <a:ext cx="979916" cy="388642"/>
            </a:xfrm>
            <a:prstGeom prst="right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Arrow Connector 72"/>
            <p:cNvCxnSpPr/>
            <p:nvPr/>
          </p:nvCxnSpPr>
          <p:spPr>
            <a:xfrm>
              <a:off x="5044997" y="6744258"/>
              <a:ext cx="341631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74" name="TextBox 73"/>
          <p:cNvSpPr txBox="1"/>
          <p:nvPr/>
        </p:nvSpPr>
        <p:spPr>
          <a:xfrm>
            <a:off x="8459757" y="6590369"/>
            <a:ext cx="150843" cy="307777"/>
          </a:xfrm>
          <a:prstGeom prst="rect">
            <a:avLst/>
          </a:prstGeom>
          <a:noFill/>
        </p:spPr>
        <p:txBody>
          <a:bodyPr wrap="square" rtlCol="0">
            <a:spAutoFit/>
          </a:bodyPr>
          <a:lstStyle/>
          <a:p>
            <a:r>
              <a:rPr lang="en-US" sz="1400" i="1" dirty="0" smtClean="0"/>
              <a:t>t</a:t>
            </a:r>
            <a:endParaRPr lang="en-US" sz="1400" i="1" dirty="0"/>
          </a:p>
        </p:txBody>
      </p:sp>
      <p:cxnSp>
        <p:nvCxnSpPr>
          <p:cNvPr id="10" name="Straight Arrow Connector 9"/>
          <p:cNvCxnSpPr/>
          <p:nvPr/>
        </p:nvCxnSpPr>
        <p:spPr>
          <a:xfrm flipV="1">
            <a:off x="4418494" y="4419600"/>
            <a:ext cx="2074431" cy="473334"/>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7057356" y="4419600"/>
            <a:ext cx="754647" cy="6096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2500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p:cNvPicPr>
            <a:picLocks noChangeAspect="1" noChangeArrowheads="1"/>
          </p:cNvPicPr>
          <p:nvPr/>
        </p:nvPicPr>
        <p:blipFill>
          <a:blip r:embed="rId2" cstate="print"/>
          <a:srcRect/>
          <a:stretch>
            <a:fillRect/>
          </a:stretch>
        </p:blipFill>
        <p:spPr bwMode="auto">
          <a:xfrm>
            <a:off x="990600" y="1447800"/>
            <a:ext cx="4648200" cy="1972287"/>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Question</a:t>
            </a:r>
            <a:endParaRPr lang="en-US" dirty="0"/>
          </a:p>
        </p:txBody>
      </p:sp>
      <p:cxnSp>
        <p:nvCxnSpPr>
          <p:cNvPr id="33" name="Connettore 2 32"/>
          <p:cNvCxnSpPr/>
          <p:nvPr/>
        </p:nvCxnSpPr>
        <p:spPr>
          <a:xfrm flipV="1">
            <a:off x="1905000" y="3581400"/>
            <a:ext cx="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ttore 2 33"/>
          <p:cNvCxnSpPr/>
          <p:nvPr/>
        </p:nvCxnSpPr>
        <p:spPr>
          <a:xfrm flipV="1">
            <a:off x="4724400" y="3581400"/>
            <a:ext cx="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Connettore 2 34"/>
          <p:cNvCxnSpPr/>
          <p:nvPr/>
        </p:nvCxnSpPr>
        <p:spPr>
          <a:xfrm flipV="1">
            <a:off x="3352800" y="3581400"/>
            <a:ext cx="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CasellaDiTesto 36"/>
          <p:cNvSpPr txBox="1"/>
          <p:nvPr/>
        </p:nvSpPr>
        <p:spPr>
          <a:xfrm>
            <a:off x="1752600" y="4191000"/>
            <a:ext cx="301686" cy="369332"/>
          </a:xfrm>
          <a:prstGeom prst="rect">
            <a:avLst/>
          </a:prstGeom>
          <a:noFill/>
        </p:spPr>
        <p:txBody>
          <a:bodyPr wrap="none" rtlCol="0">
            <a:spAutoFit/>
          </a:bodyPr>
          <a:lstStyle/>
          <a:p>
            <a:r>
              <a:rPr lang="it-IT" b="1" dirty="0" smtClean="0"/>
              <a:t>1</a:t>
            </a:r>
            <a:endParaRPr lang="it-IT" b="1" dirty="0"/>
          </a:p>
        </p:txBody>
      </p:sp>
      <p:sp>
        <p:nvSpPr>
          <p:cNvPr id="38" name="CasellaDiTesto 37"/>
          <p:cNvSpPr txBox="1"/>
          <p:nvPr/>
        </p:nvSpPr>
        <p:spPr>
          <a:xfrm>
            <a:off x="4572000" y="4191000"/>
            <a:ext cx="301686" cy="369332"/>
          </a:xfrm>
          <a:prstGeom prst="rect">
            <a:avLst/>
          </a:prstGeom>
          <a:noFill/>
        </p:spPr>
        <p:txBody>
          <a:bodyPr wrap="square" rtlCol="0">
            <a:spAutoFit/>
          </a:bodyPr>
          <a:lstStyle/>
          <a:p>
            <a:r>
              <a:rPr lang="it-IT" b="1" dirty="0" smtClean="0">
                <a:solidFill>
                  <a:srgbClr val="FF0000"/>
                </a:solidFill>
              </a:rPr>
              <a:t>1</a:t>
            </a:r>
            <a:endParaRPr lang="it-IT" b="1" dirty="0">
              <a:solidFill>
                <a:srgbClr val="FF0000"/>
              </a:solidFill>
            </a:endParaRPr>
          </a:p>
        </p:txBody>
      </p:sp>
      <p:sp>
        <p:nvSpPr>
          <p:cNvPr id="39" name="CasellaDiTesto 38"/>
          <p:cNvSpPr txBox="1"/>
          <p:nvPr/>
        </p:nvSpPr>
        <p:spPr>
          <a:xfrm>
            <a:off x="3200400" y="4191000"/>
            <a:ext cx="301686" cy="369332"/>
          </a:xfrm>
          <a:prstGeom prst="rect">
            <a:avLst/>
          </a:prstGeom>
          <a:noFill/>
        </p:spPr>
        <p:txBody>
          <a:bodyPr wrap="none" rtlCol="0">
            <a:spAutoFit/>
          </a:bodyPr>
          <a:lstStyle/>
          <a:p>
            <a:r>
              <a:rPr lang="it-IT" b="1" dirty="0" smtClean="0"/>
              <a:t>0</a:t>
            </a:r>
            <a:endParaRPr lang="it-IT" b="1" dirty="0"/>
          </a:p>
        </p:txBody>
      </p:sp>
      <p:sp>
        <p:nvSpPr>
          <p:cNvPr id="40" name="CasellaDiTesto 39"/>
          <p:cNvSpPr txBox="1"/>
          <p:nvPr/>
        </p:nvSpPr>
        <p:spPr>
          <a:xfrm>
            <a:off x="5943600" y="1676400"/>
            <a:ext cx="2971800" cy="1477328"/>
          </a:xfrm>
          <a:prstGeom prst="rect">
            <a:avLst/>
          </a:prstGeom>
          <a:noFill/>
        </p:spPr>
        <p:txBody>
          <a:bodyPr wrap="square" rtlCol="0">
            <a:spAutoFit/>
          </a:bodyPr>
          <a:lstStyle/>
          <a:p>
            <a:r>
              <a:rPr lang="en-US" dirty="0" smtClean="0"/>
              <a:t>The presence of a glitch in correspondence of the instant of sampling may cause a misinterpretation of the signal.</a:t>
            </a:r>
          </a:p>
        </p:txBody>
      </p:sp>
      <p:sp>
        <p:nvSpPr>
          <p:cNvPr id="47" name="CasellaDiTesto 46"/>
          <p:cNvSpPr txBox="1"/>
          <p:nvPr/>
        </p:nvSpPr>
        <p:spPr>
          <a:xfrm>
            <a:off x="152400" y="3048000"/>
            <a:ext cx="964046" cy="523220"/>
          </a:xfrm>
          <a:prstGeom prst="rect">
            <a:avLst/>
          </a:prstGeom>
          <a:noFill/>
        </p:spPr>
        <p:txBody>
          <a:bodyPr wrap="none" rtlCol="0">
            <a:spAutoFit/>
          </a:bodyPr>
          <a:lstStyle/>
          <a:p>
            <a:r>
              <a:rPr lang="it-IT" sz="1400" dirty="0" smtClean="0"/>
              <a:t>Recovered</a:t>
            </a:r>
          </a:p>
          <a:p>
            <a:r>
              <a:rPr lang="it-IT" sz="1400" dirty="0" smtClean="0"/>
              <a:t>Clock</a:t>
            </a:r>
          </a:p>
        </p:txBody>
      </p:sp>
      <p:sp>
        <p:nvSpPr>
          <p:cNvPr id="49" name="CasellaDiTesto 48"/>
          <p:cNvSpPr txBox="1"/>
          <p:nvPr/>
        </p:nvSpPr>
        <p:spPr>
          <a:xfrm>
            <a:off x="304800" y="2209800"/>
            <a:ext cx="533929" cy="307777"/>
          </a:xfrm>
          <a:prstGeom prst="rect">
            <a:avLst/>
          </a:prstGeom>
          <a:noFill/>
        </p:spPr>
        <p:txBody>
          <a:bodyPr wrap="none" rtlCol="0">
            <a:spAutoFit/>
          </a:bodyPr>
          <a:lstStyle/>
          <a:p>
            <a:r>
              <a:rPr lang="it-IT" sz="1400" dirty="0" smtClean="0"/>
              <a:t>Data</a:t>
            </a:r>
            <a:endParaRPr lang="it-IT" sz="1400" dirty="0"/>
          </a:p>
        </p:txBody>
      </p:sp>
      <p:grpSp>
        <p:nvGrpSpPr>
          <p:cNvPr id="93" name="Gruppo 92"/>
          <p:cNvGrpSpPr/>
          <p:nvPr/>
        </p:nvGrpSpPr>
        <p:grpSpPr>
          <a:xfrm>
            <a:off x="533400" y="5257800"/>
            <a:ext cx="5410200" cy="685800"/>
            <a:chOff x="457200" y="5410200"/>
            <a:chExt cx="5410200" cy="685800"/>
          </a:xfrm>
        </p:grpSpPr>
        <p:sp>
          <p:nvSpPr>
            <p:cNvPr id="53" name="Rettangolo arrotondato 52"/>
            <p:cNvSpPr/>
            <p:nvPr/>
          </p:nvSpPr>
          <p:spPr>
            <a:xfrm>
              <a:off x="457200" y="5410200"/>
              <a:ext cx="5410200" cy="685800"/>
            </a:xfrm>
            <a:prstGeom prst="roundRect">
              <a:avLst/>
            </a:prstGeom>
            <a:solidFill>
              <a:schemeClr val="accent1">
                <a:lumMod val="40000"/>
                <a:lumOff val="60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1" name="CasellaDiTesto 50"/>
            <p:cNvSpPr txBox="1"/>
            <p:nvPr/>
          </p:nvSpPr>
          <p:spPr>
            <a:xfrm>
              <a:off x="609600" y="5562600"/>
              <a:ext cx="5185202" cy="369332"/>
            </a:xfrm>
            <a:prstGeom prst="rect">
              <a:avLst/>
            </a:prstGeom>
            <a:noFill/>
          </p:spPr>
          <p:txBody>
            <a:bodyPr wrap="none" rtlCol="0">
              <a:spAutoFit/>
            </a:bodyPr>
            <a:lstStyle/>
            <a:p>
              <a:r>
                <a:rPr lang="en-US" dirty="0" smtClean="0"/>
                <a:t>Could the laser cause glitch in the transmitted signal?</a:t>
              </a:r>
              <a:endParaRPr lang="it-IT" dirty="0"/>
            </a:p>
          </p:txBody>
        </p:sp>
      </p:grpSp>
      <p:cxnSp>
        <p:nvCxnSpPr>
          <p:cNvPr id="95" name="Connettore 2 94"/>
          <p:cNvCxnSpPr/>
          <p:nvPr/>
        </p:nvCxnSpPr>
        <p:spPr>
          <a:xfrm flipH="1" flipV="1">
            <a:off x="5029200" y="1828800"/>
            <a:ext cx="914400" cy="1524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2535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it-IT" smtClean="0"/>
              <a:t>Short term plan</a:t>
            </a:r>
            <a:endParaRPr lang="en-US" smtClean="0"/>
          </a:p>
        </p:txBody>
      </p:sp>
      <p:sp>
        <p:nvSpPr>
          <p:cNvPr id="30723" name="Content Placeholder 2"/>
          <p:cNvSpPr>
            <a:spLocks noGrp="1"/>
          </p:cNvSpPr>
          <p:nvPr>
            <p:ph idx="1"/>
          </p:nvPr>
        </p:nvSpPr>
        <p:spPr>
          <a:xfrm>
            <a:off x="101600" y="1371600"/>
            <a:ext cx="8915400" cy="4343400"/>
          </a:xfrm>
        </p:spPr>
        <p:txBody>
          <a:bodyPr/>
          <a:lstStyle/>
          <a:p>
            <a:r>
              <a:rPr lang="it-IT" dirty="0" smtClean="0"/>
              <a:t>Fine </a:t>
            </a:r>
            <a:r>
              <a:rPr lang="it-IT" dirty="0" err="1" smtClean="0"/>
              <a:t>tuning</a:t>
            </a:r>
            <a:r>
              <a:rPr lang="it-IT" dirty="0" smtClean="0"/>
              <a:t> of </a:t>
            </a:r>
            <a:r>
              <a:rPr lang="it-IT" dirty="0" err="1" smtClean="0"/>
              <a:t>plasmonic</a:t>
            </a:r>
            <a:r>
              <a:rPr lang="it-IT" dirty="0" smtClean="0"/>
              <a:t> </a:t>
            </a:r>
            <a:r>
              <a:rPr lang="it-IT" dirty="0" err="1" smtClean="0"/>
              <a:t>components</a:t>
            </a:r>
            <a:r>
              <a:rPr lang="it-IT" dirty="0" smtClean="0"/>
              <a:t> </a:t>
            </a:r>
            <a:r>
              <a:rPr lang="it-IT" dirty="0" err="1" smtClean="0"/>
              <a:t>models</a:t>
            </a:r>
            <a:endParaRPr lang="it-IT" dirty="0" smtClean="0"/>
          </a:p>
          <a:p>
            <a:r>
              <a:rPr lang="it-IT" dirty="0" smtClean="0"/>
              <a:t>Full </a:t>
            </a:r>
            <a:r>
              <a:rPr lang="it-IT" dirty="0" err="1" smtClean="0"/>
              <a:t>verification</a:t>
            </a:r>
            <a:r>
              <a:rPr lang="it-IT" dirty="0" smtClean="0"/>
              <a:t> of VHD building-</a:t>
            </a:r>
            <a:r>
              <a:rPr lang="it-IT" dirty="0" err="1" smtClean="0"/>
              <a:t>blocks</a:t>
            </a:r>
            <a:endParaRPr lang="it-IT" dirty="0" smtClean="0"/>
          </a:p>
          <a:p>
            <a:r>
              <a:rPr lang="it-IT" dirty="0" err="1" smtClean="0"/>
              <a:t>Sythesis</a:t>
            </a:r>
            <a:r>
              <a:rPr lang="it-IT" dirty="0" smtClean="0"/>
              <a:t> for FPGA of </a:t>
            </a:r>
            <a:r>
              <a:rPr lang="it-IT" dirty="0" err="1" smtClean="0"/>
              <a:t>all</a:t>
            </a:r>
            <a:r>
              <a:rPr lang="it-IT" dirty="0" smtClean="0"/>
              <a:t> VHDL building-</a:t>
            </a:r>
            <a:r>
              <a:rPr lang="it-IT" dirty="0" err="1" smtClean="0"/>
              <a:t>blocks</a:t>
            </a:r>
            <a:endParaRPr lang="it-IT" dirty="0" smtClean="0"/>
          </a:p>
          <a:p>
            <a:r>
              <a:rPr lang="it-IT" dirty="0" err="1" smtClean="0"/>
              <a:t>Deliverables</a:t>
            </a:r>
            <a:r>
              <a:rPr lang="it-IT" dirty="0" smtClean="0"/>
              <a:t> </a:t>
            </a:r>
            <a:r>
              <a:rPr lang="it-IT" dirty="0" smtClean="0"/>
              <a:t>(D2.4, D5.4) and </a:t>
            </a:r>
            <a:r>
              <a:rPr lang="it-IT" dirty="0" err="1" smtClean="0"/>
              <a:t>milestones</a:t>
            </a:r>
            <a:r>
              <a:rPr lang="it-IT" dirty="0" smtClean="0"/>
              <a:t> (M6, M34) </a:t>
            </a:r>
            <a:r>
              <a:rPr lang="it-IT" dirty="0" err="1" smtClean="0"/>
              <a:t>forecasted</a:t>
            </a:r>
            <a:r>
              <a:rPr lang="it-IT" dirty="0" smtClean="0"/>
              <a:t> for end of </a:t>
            </a:r>
            <a:r>
              <a:rPr lang="it-IT" dirty="0" err="1" smtClean="0"/>
              <a:t>October</a:t>
            </a:r>
            <a:r>
              <a:rPr lang="it-IT" dirty="0" smtClean="0"/>
              <a:t> </a:t>
            </a:r>
            <a:r>
              <a:rPr lang="it-IT" dirty="0" err="1" smtClean="0"/>
              <a:t>will</a:t>
            </a:r>
            <a:r>
              <a:rPr lang="it-IT" dirty="0" smtClean="0"/>
              <a:t> </a:t>
            </a:r>
            <a:r>
              <a:rPr lang="it-IT" dirty="0" err="1" smtClean="0"/>
              <a:t>suffer</a:t>
            </a:r>
            <a:r>
              <a:rPr lang="it-IT" dirty="0" smtClean="0"/>
              <a:t> of some delay.</a:t>
            </a:r>
            <a:endParaRPr lang="en-US" dirty="0" smtClean="0"/>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fld id="{33C56C64-75E7-4C53-88F6-0B81E7027A08}" type="slidenum">
              <a:rPr lang="en-US" sz="1000" smtClean="0"/>
              <a:pPr/>
              <a:t>12</a:t>
            </a:fld>
            <a:endParaRPr lang="en-US" sz="1400" smtClean="0"/>
          </a:p>
        </p:txBody>
      </p:sp>
    </p:spTree>
    <p:extLst>
      <p:ext uri="{BB962C8B-B14F-4D97-AF65-F5344CB8AC3E}">
        <p14:creationId xmlns:p14="http://schemas.microsoft.com/office/powerpoint/2010/main" val="1005890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0"/>
            <a:ext cx="9144000" cy="838200"/>
          </a:xfrm>
        </p:spPr>
        <p:txBody>
          <a:bodyPr>
            <a:normAutofit fontScale="90000"/>
          </a:bodyPr>
          <a:lstStyle/>
          <a:p>
            <a:r>
              <a:rPr lang="it-IT" smtClean="0"/>
              <a:t>NAVOLCHI demonstrator implementation</a:t>
            </a:r>
            <a:endParaRPr lang="en-US" smtClean="0"/>
          </a:p>
        </p:txBody>
      </p:sp>
      <p:grpSp>
        <p:nvGrpSpPr>
          <p:cNvPr id="22531" name="Group 67"/>
          <p:cNvGrpSpPr>
            <a:grpSpLocks/>
          </p:cNvGrpSpPr>
          <p:nvPr/>
        </p:nvGrpSpPr>
        <p:grpSpPr bwMode="auto">
          <a:xfrm>
            <a:off x="304800" y="1905000"/>
            <a:ext cx="8610600" cy="3048000"/>
            <a:chOff x="304800" y="1905000"/>
            <a:chExt cx="8610600" cy="3048000"/>
          </a:xfrm>
        </p:grpSpPr>
        <p:sp>
          <p:nvSpPr>
            <p:cNvPr id="94" name="Rounded Rectangle 93"/>
            <p:cNvSpPr/>
            <p:nvPr/>
          </p:nvSpPr>
          <p:spPr>
            <a:xfrm>
              <a:off x="304800" y="2263775"/>
              <a:ext cx="4038600" cy="238442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defRPr/>
              </a:pPr>
              <a:endParaRPr lang="en-US"/>
            </a:p>
          </p:txBody>
        </p:sp>
        <p:sp>
          <p:nvSpPr>
            <p:cNvPr id="12" name="Trapezoid 11"/>
            <p:cNvSpPr/>
            <p:nvPr/>
          </p:nvSpPr>
          <p:spPr>
            <a:xfrm rot="5400000">
              <a:off x="2778919" y="3317081"/>
              <a:ext cx="914400" cy="376238"/>
            </a:xfrm>
            <a:prstGeom prst="trapezoid">
              <a:avLst>
                <a:gd name="adj" fmla="val 81992"/>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defRPr/>
              </a:pPr>
              <a:endParaRPr lang="en-US"/>
            </a:p>
          </p:txBody>
        </p:sp>
        <p:sp>
          <p:nvSpPr>
            <p:cNvPr id="13" name="Rectangle 12"/>
            <p:cNvSpPr/>
            <p:nvPr/>
          </p:nvSpPr>
          <p:spPr>
            <a:xfrm>
              <a:off x="685800" y="3048000"/>
              <a:ext cx="1219200" cy="9144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defRPr/>
              </a:pPr>
              <a:endParaRPr lang="en-US"/>
            </a:p>
          </p:txBody>
        </p:sp>
        <p:cxnSp>
          <p:nvCxnSpPr>
            <p:cNvPr id="65" name="Straight Arrow Connector 64"/>
            <p:cNvCxnSpPr/>
            <p:nvPr/>
          </p:nvCxnSpPr>
          <p:spPr>
            <a:xfrm>
              <a:off x="2743200" y="3505200"/>
              <a:ext cx="3048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304800" y="3505200"/>
              <a:ext cx="381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648200" y="3352800"/>
              <a:ext cx="1143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V="1">
              <a:off x="2819400" y="3352800"/>
              <a:ext cx="1143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381000" y="3352800"/>
              <a:ext cx="1143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541" name="TextBox 17"/>
            <p:cNvSpPr txBox="1">
              <a:spLocks noChangeArrowheads="1"/>
            </p:cNvSpPr>
            <p:nvPr/>
          </p:nvSpPr>
          <p:spPr bwMode="auto">
            <a:xfrm>
              <a:off x="685800" y="3200400"/>
              <a:ext cx="1208315"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Bi-synchronous FIFO</a:t>
              </a:r>
              <a:endParaRPr lang="en-US" sz="1200" b="1"/>
            </a:p>
          </p:txBody>
        </p:sp>
        <p:sp>
          <p:nvSpPr>
            <p:cNvPr id="22542" name="TextBox 21"/>
            <p:cNvSpPr txBox="1">
              <a:spLocks noChangeArrowheads="1"/>
            </p:cNvSpPr>
            <p:nvPr/>
          </p:nvSpPr>
          <p:spPr bwMode="auto">
            <a:xfrm>
              <a:off x="2743200" y="3657600"/>
              <a:ext cx="492578"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90</a:t>
              </a:r>
              <a:endParaRPr lang="en-US" sz="1200" b="1"/>
            </a:p>
          </p:txBody>
        </p:sp>
        <p:sp>
          <p:nvSpPr>
            <p:cNvPr id="22543" name="TextBox 76"/>
            <p:cNvSpPr txBox="1">
              <a:spLocks noChangeArrowheads="1"/>
            </p:cNvSpPr>
            <p:nvPr/>
          </p:nvSpPr>
          <p:spPr bwMode="auto">
            <a:xfrm>
              <a:off x="304800" y="3657600"/>
              <a:ext cx="38100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89</a:t>
              </a:r>
              <a:endParaRPr lang="en-US" sz="1200" b="1"/>
            </a:p>
          </p:txBody>
        </p:sp>
        <p:sp>
          <p:nvSpPr>
            <p:cNvPr id="22544" name="TextBox 77"/>
            <p:cNvSpPr txBox="1">
              <a:spLocks noChangeArrowheads="1"/>
            </p:cNvSpPr>
            <p:nvPr/>
          </p:nvSpPr>
          <p:spPr bwMode="auto">
            <a:xfrm>
              <a:off x="4572000" y="3657600"/>
              <a:ext cx="34290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4</a:t>
              </a:r>
              <a:endParaRPr lang="en-US" sz="1200" b="1"/>
            </a:p>
          </p:txBody>
        </p:sp>
        <p:sp>
          <p:nvSpPr>
            <p:cNvPr id="22545" name="TextBox 78"/>
            <p:cNvSpPr txBox="1">
              <a:spLocks noChangeArrowheads="1"/>
            </p:cNvSpPr>
            <p:nvPr/>
          </p:nvSpPr>
          <p:spPr bwMode="auto">
            <a:xfrm>
              <a:off x="3006904" y="3358792"/>
              <a:ext cx="45720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Ser</a:t>
              </a:r>
              <a:endParaRPr lang="en-US" sz="1200" b="1"/>
            </a:p>
          </p:txBody>
        </p:sp>
        <p:sp>
          <p:nvSpPr>
            <p:cNvPr id="22546" name="TextBox 128"/>
            <p:cNvSpPr txBox="1">
              <a:spLocks noChangeArrowheads="1"/>
            </p:cNvSpPr>
            <p:nvPr/>
          </p:nvSpPr>
          <p:spPr bwMode="auto">
            <a:xfrm>
              <a:off x="1907720" y="2310396"/>
              <a:ext cx="114028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a:t>FPGA</a:t>
              </a:r>
              <a:endParaRPr lang="en-US"/>
            </a:p>
          </p:txBody>
        </p:sp>
        <p:grpSp>
          <p:nvGrpSpPr>
            <p:cNvPr id="22547" name="Group 37"/>
            <p:cNvGrpSpPr>
              <a:grpSpLocks/>
            </p:cNvGrpSpPr>
            <p:nvPr/>
          </p:nvGrpSpPr>
          <p:grpSpPr bwMode="auto">
            <a:xfrm>
              <a:off x="4953000" y="1905000"/>
              <a:ext cx="3962400" cy="3048000"/>
              <a:chOff x="3962400" y="1905000"/>
              <a:chExt cx="3962400" cy="3048000"/>
            </a:xfrm>
          </p:grpSpPr>
          <p:sp>
            <p:nvSpPr>
              <p:cNvPr id="95" name="Rectangle 94"/>
              <p:cNvSpPr/>
              <p:nvPr/>
            </p:nvSpPr>
            <p:spPr>
              <a:xfrm>
                <a:off x="3962400" y="1905000"/>
                <a:ext cx="3962400" cy="3048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defRPr/>
                </a:pPr>
                <a:endParaRPr lang="en-US"/>
              </a:p>
            </p:txBody>
          </p:sp>
          <p:sp>
            <p:nvSpPr>
              <p:cNvPr id="25" name="Rectangle 24"/>
              <p:cNvSpPr/>
              <p:nvPr/>
            </p:nvSpPr>
            <p:spPr>
              <a:xfrm>
                <a:off x="4267200" y="3287713"/>
                <a:ext cx="762000" cy="461962"/>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defRPr/>
                </a:pPr>
                <a:endParaRPr lang="en-US"/>
              </a:p>
            </p:txBody>
          </p:sp>
          <p:sp>
            <p:nvSpPr>
              <p:cNvPr id="22561" name="TextBox 25"/>
              <p:cNvSpPr txBox="1">
                <a:spLocks noChangeArrowheads="1"/>
              </p:cNvSpPr>
              <p:nvPr/>
            </p:nvSpPr>
            <p:spPr bwMode="auto">
              <a:xfrm>
                <a:off x="4343400" y="3380601"/>
                <a:ext cx="627095"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Driver</a:t>
                </a:r>
                <a:endParaRPr lang="en-US" sz="1200" b="1"/>
              </a:p>
            </p:txBody>
          </p:sp>
          <p:cxnSp>
            <p:nvCxnSpPr>
              <p:cNvPr id="80" name="Straight Arrow Connector 79"/>
              <p:cNvCxnSpPr/>
              <p:nvPr/>
            </p:nvCxnSpPr>
            <p:spPr>
              <a:xfrm>
                <a:off x="5029200" y="3516313"/>
                <a:ext cx="381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V="1">
                <a:off x="5105400" y="3352800"/>
                <a:ext cx="1143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564" name="TextBox 81"/>
              <p:cNvSpPr txBox="1">
                <a:spLocks noChangeArrowheads="1"/>
              </p:cNvSpPr>
              <p:nvPr/>
            </p:nvSpPr>
            <p:spPr bwMode="auto">
              <a:xfrm>
                <a:off x="4991100" y="3685400"/>
                <a:ext cx="34290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4</a:t>
                </a:r>
                <a:endParaRPr lang="en-US" sz="1200" b="1"/>
              </a:p>
            </p:txBody>
          </p:sp>
          <p:sp>
            <p:nvSpPr>
              <p:cNvPr id="83" name="Rectangle 82"/>
              <p:cNvSpPr/>
              <p:nvPr/>
            </p:nvSpPr>
            <p:spPr>
              <a:xfrm>
                <a:off x="5410200" y="3287713"/>
                <a:ext cx="914400" cy="46196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defRPr/>
                </a:pPr>
                <a:endParaRPr lang="en-US"/>
              </a:p>
            </p:txBody>
          </p:sp>
          <p:sp>
            <p:nvSpPr>
              <p:cNvPr id="22566" name="TextBox 83"/>
              <p:cNvSpPr txBox="1">
                <a:spLocks noChangeArrowheads="1"/>
              </p:cNvSpPr>
              <p:nvPr/>
            </p:nvSpPr>
            <p:spPr bwMode="auto">
              <a:xfrm>
                <a:off x="5373926" y="3276600"/>
                <a:ext cx="106892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Plasmonic modulators</a:t>
                </a:r>
                <a:endParaRPr lang="en-US" sz="1200" b="1"/>
              </a:p>
            </p:txBody>
          </p:sp>
          <p:cxnSp>
            <p:nvCxnSpPr>
              <p:cNvPr id="85" name="Straight Arrow Connector 84"/>
              <p:cNvCxnSpPr/>
              <p:nvPr/>
            </p:nvCxnSpPr>
            <p:spPr>
              <a:xfrm>
                <a:off x="6329363" y="3516313"/>
                <a:ext cx="381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V="1">
                <a:off x="6405563" y="3352800"/>
                <a:ext cx="1143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569" name="TextBox 86"/>
              <p:cNvSpPr txBox="1">
                <a:spLocks noChangeArrowheads="1"/>
              </p:cNvSpPr>
              <p:nvPr/>
            </p:nvSpPr>
            <p:spPr bwMode="auto">
              <a:xfrm>
                <a:off x="6291944" y="3685400"/>
                <a:ext cx="34290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4</a:t>
                </a:r>
                <a:endParaRPr lang="en-US" sz="1200" b="1"/>
              </a:p>
            </p:txBody>
          </p:sp>
          <p:grpSp>
            <p:nvGrpSpPr>
              <p:cNvPr id="22570" name="Group 92"/>
              <p:cNvGrpSpPr>
                <a:grpSpLocks/>
              </p:cNvGrpSpPr>
              <p:nvPr/>
            </p:nvGrpSpPr>
            <p:grpSpPr bwMode="auto">
              <a:xfrm>
                <a:off x="6858000" y="2725895"/>
                <a:ext cx="457200" cy="1600200"/>
                <a:chOff x="6858000" y="838200"/>
                <a:chExt cx="457200" cy="2133600"/>
              </a:xfrm>
            </p:grpSpPr>
            <p:cxnSp>
              <p:nvCxnSpPr>
                <p:cNvPr id="31" name="Straight Arrow Connector 30"/>
                <p:cNvCxnSpPr/>
                <p:nvPr/>
              </p:nvCxnSpPr>
              <p:spPr>
                <a:xfrm>
                  <a:off x="6858000" y="837991"/>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7010400" y="837991"/>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7162800" y="837991"/>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a:off x="7315200" y="837991"/>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22571" name="TextBox 34"/>
              <p:cNvSpPr txBox="1">
                <a:spLocks noChangeArrowheads="1"/>
              </p:cNvSpPr>
              <p:nvPr/>
            </p:nvSpPr>
            <p:spPr bwMode="auto">
              <a:xfrm>
                <a:off x="6634844" y="4402295"/>
                <a:ext cx="1091966"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Light beams</a:t>
                </a:r>
                <a:endParaRPr lang="en-US" sz="1200" b="1"/>
              </a:p>
            </p:txBody>
          </p:sp>
          <p:sp>
            <p:nvSpPr>
              <p:cNvPr id="91" name="Rectangle 90"/>
              <p:cNvSpPr/>
              <p:nvPr/>
            </p:nvSpPr>
            <p:spPr>
              <a:xfrm>
                <a:off x="6629400" y="2263775"/>
                <a:ext cx="914400" cy="46196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defRPr/>
                </a:pPr>
                <a:endParaRPr lang="en-US"/>
              </a:p>
            </p:txBody>
          </p:sp>
          <p:sp>
            <p:nvSpPr>
              <p:cNvPr id="22573" name="TextBox 91"/>
              <p:cNvSpPr txBox="1">
                <a:spLocks noChangeArrowheads="1"/>
              </p:cNvSpPr>
              <p:nvPr/>
            </p:nvSpPr>
            <p:spPr bwMode="auto">
              <a:xfrm>
                <a:off x="6644530" y="2264230"/>
                <a:ext cx="97547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Plasmonic LASERs</a:t>
                </a:r>
                <a:endParaRPr lang="en-US" sz="1200" b="1"/>
              </a:p>
            </p:txBody>
          </p:sp>
          <p:sp>
            <p:nvSpPr>
              <p:cNvPr id="22574" name="TextBox 129"/>
              <p:cNvSpPr txBox="1">
                <a:spLocks noChangeArrowheads="1"/>
              </p:cNvSpPr>
              <p:nvPr/>
            </p:nvSpPr>
            <p:spPr bwMode="auto">
              <a:xfrm>
                <a:off x="4082794" y="1941064"/>
                <a:ext cx="1136906"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a:t>Board</a:t>
                </a:r>
                <a:endParaRPr lang="en-US"/>
              </a:p>
            </p:txBody>
          </p:sp>
        </p:grpSp>
        <p:cxnSp>
          <p:nvCxnSpPr>
            <p:cNvPr id="70" name="Straight Arrow Connector 69"/>
            <p:cNvCxnSpPr>
              <a:stCxn id="41" idx="3"/>
              <a:endCxn id="25" idx="1"/>
            </p:cNvCxnSpPr>
            <p:nvPr/>
          </p:nvCxnSpPr>
          <p:spPr>
            <a:xfrm>
              <a:off x="4191000" y="3505200"/>
              <a:ext cx="1066800" cy="127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2209800" y="3048000"/>
              <a:ext cx="533400" cy="9144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defRPr/>
              </a:pPr>
              <a:endParaRPr lang="en-US"/>
            </a:p>
          </p:txBody>
        </p:sp>
        <p:sp>
          <p:nvSpPr>
            <p:cNvPr id="22550" name="TextBox 39"/>
            <p:cNvSpPr txBox="1">
              <a:spLocks noChangeArrowheads="1"/>
            </p:cNvSpPr>
            <p:nvPr/>
          </p:nvSpPr>
          <p:spPr bwMode="auto">
            <a:xfrm>
              <a:off x="2209800" y="3200400"/>
              <a:ext cx="53340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OBI  Enc</a:t>
              </a:r>
              <a:endParaRPr lang="en-US" sz="1200" b="1"/>
            </a:p>
          </p:txBody>
        </p:sp>
        <p:sp>
          <p:nvSpPr>
            <p:cNvPr id="41" name="Rectangle 40"/>
            <p:cNvSpPr/>
            <p:nvPr/>
          </p:nvSpPr>
          <p:spPr>
            <a:xfrm>
              <a:off x="3733800" y="3048000"/>
              <a:ext cx="457200" cy="9144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None/>
                <a:defRPr/>
              </a:pPr>
              <a:endParaRPr lang="en-US"/>
            </a:p>
          </p:txBody>
        </p:sp>
        <p:sp>
          <p:nvSpPr>
            <p:cNvPr id="22552" name="TextBox 41"/>
            <p:cNvSpPr txBox="1">
              <a:spLocks noChangeArrowheads="1"/>
            </p:cNvSpPr>
            <p:nvPr/>
          </p:nvSpPr>
          <p:spPr bwMode="auto">
            <a:xfrm>
              <a:off x="3733800" y="3200400"/>
              <a:ext cx="60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BI</a:t>
              </a:r>
            </a:p>
            <a:p>
              <a:pPr eaLnBrk="1" hangingPunct="1">
                <a:buFont typeface="Wingdings" pitchFamily="2" charset="2"/>
                <a:buNone/>
              </a:pPr>
              <a:r>
                <a:rPr lang="it-IT" sz="1200" b="1"/>
                <a:t>Enc</a:t>
              </a:r>
              <a:endParaRPr lang="en-US" sz="1200" b="1"/>
            </a:p>
          </p:txBody>
        </p:sp>
        <p:cxnSp>
          <p:nvCxnSpPr>
            <p:cNvPr id="44" name="Straight Arrow Connector 43"/>
            <p:cNvCxnSpPr/>
            <p:nvPr/>
          </p:nvCxnSpPr>
          <p:spPr>
            <a:xfrm>
              <a:off x="1905000" y="3505200"/>
              <a:ext cx="3048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12" idx="0"/>
              <a:endCxn id="41" idx="1"/>
            </p:cNvCxnSpPr>
            <p:nvPr/>
          </p:nvCxnSpPr>
          <p:spPr>
            <a:xfrm>
              <a:off x="3424238" y="3505200"/>
              <a:ext cx="30956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3505200" y="3352800"/>
              <a:ext cx="1143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556" name="TextBox 61"/>
            <p:cNvSpPr txBox="1">
              <a:spLocks noChangeArrowheads="1"/>
            </p:cNvSpPr>
            <p:nvPr/>
          </p:nvSpPr>
          <p:spPr bwMode="auto">
            <a:xfrm>
              <a:off x="3390900" y="3657600"/>
              <a:ext cx="34290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3</a:t>
              </a:r>
              <a:endParaRPr lang="en-US" sz="1200" b="1"/>
            </a:p>
          </p:txBody>
        </p:sp>
        <p:cxnSp>
          <p:nvCxnSpPr>
            <p:cNvPr id="66" name="Straight Connector 65"/>
            <p:cNvCxnSpPr/>
            <p:nvPr/>
          </p:nvCxnSpPr>
          <p:spPr>
            <a:xfrm flipV="1">
              <a:off x="1981200" y="3352800"/>
              <a:ext cx="1143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558" name="TextBox 66"/>
            <p:cNvSpPr txBox="1">
              <a:spLocks noChangeArrowheads="1"/>
            </p:cNvSpPr>
            <p:nvPr/>
          </p:nvSpPr>
          <p:spPr bwMode="auto">
            <a:xfrm>
              <a:off x="1905000" y="3657600"/>
              <a:ext cx="41910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buFont typeface="Wingdings" pitchFamily="2" charset="2"/>
                <a:buNone/>
              </a:pPr>
              <a:r>
                <a:rPr lang="it-IT" sz="1200" b="1"/>
                <a:t>89</a:t>
              </a:r>
              <a:endParaRPr lang="en-US" sz="1200" b="1"/>
            </a:p>
          </p:txBody>
        </p:sp>
      </p:grpSp>
      <p:sp>
        <p:nvSpPr>
          <p:cNvPr id="22532" name="TextBox 1"/>
          <p:cNvSpPr txBox="1">
            <a:spLocks noChangeArrowheads="1"/>
          </p:cNvSpPr>
          <p:nvPr/>
        </p:nvSpPr>
        <p:spPr bwMode="auto">
          <a:xfrm>
            <a:off x="342900" y="4800600"/>
            <a:ext cx="4000500" cy="149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pPr eaLnBrk="1" hangingPunct="1"/>
            <a:r>
              <a:rPr lang="en-US" sz="1400"/>
              <a:t> Optical Bus Inverter (OBI) Encoder minimizes the number of ones in 89 bits data word in order to reduce the number of LASERs turned on</a:t>
            </a:r>
          </a:p>
          <a:p>
            <a:pPr eaLnBrk="1" hangingPunct="1"/>
            <a:r>
              <a:rPr lang="en-US" sz="1400"/>
              <a:t> Bus inverter (BI) encoder minimizes the Hamming distance between back to back 4 bits data words in order to minimize the switching activity of each LASER</a:t>
            </a:r>
          </a:p>
        </p:txBody>
      </p:sp>
    </p:spTree>
    <p:extLst>
      <p:ext uri="{BB962C8B-B14F-4D97-AF65-F5344CB8AC3E}">
        <p14:creationId xmlns:p14="http://schemas.microsoft.com/office/powerpoint/2010/main" val="190581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Results</a:t>
            </a:r>
            <a:endParaRPr lang="en-US" dirty="0"/>
          </a:p>
        </p:txBody>
      </p:sp>
      <p:sp>
        <p:nvSpPr>
          <p:cNvPr id="3" name="Content Placeholder 2"/>
          <p:cNvSpPr>
            <a:spLocks noGrp="1"/>
          </p:cNvSpPr>
          <p:nvPr>
            <p:ph idx="1"/>
          </p:nvPr>
        </p:nvSpPr>
        <p:spPr>
          <a:xfrm>
            <a:off x="457200" y="1524000"/>
            <a:ext cx="8229600" cy="1523999"/>
          </a:xfrm>
        </p:spPr>
        <p:txBody>
          <a:bodyPr>
            <a:normAutofit fontScale="85000" lnSpcReduction="10000"/>
          </a:bodyPr>
          <a:lstStyle/>
          <a:p>
            <a:pPr marL="0" indent="0" algn="just">
              <a:buNone/>
            </a:pPr>
            <a:r>
              <a:rPr lang="en-US" sz="1900" dirty="0"/>
              <a:t>We </a:t>
            </a:r>
            <a:r>
              <a:rPr lang="en-US" sz="1900" dirty="0" smtClean="0"/>
              <a:t>carried out several </a:t>
            </a:r>
            <a:r>
              <a:rPr lang="en-US" sz="1900" dirty="0"/>
              <a:t>tests </a:t>
            </a:r>
            <a:r>
              <a:rPr lang="en-US" sz="1900" dirty="0" smtClean="0"/>
              <a:t>placing </a:t>
            </a:r>
            <a:r>
              <a:rPr lang="en-US" sz="1900" dirty="0"/>
              <a:t>the </a:t>
            </a:r>
            <a:r>
              <a:rPr lang="en-US" sz="1900" i="1" dirty="0" smtClean="0">
                <a:solidFill>
                  <a:srgbClr val="FF0000"/>
                </a:solidFill>
              </a:rPr>
              <a:t>C language model </a:t>
            </a:r>
            <a:r>
              <a:rPr lang="en-US" sz="1900" dirty="0"/>
              <a:t>of the blocks </a:t>
            </a:r>
            <a:r>
              <a:rPr lang="en-US" sz="1900" dirty="0" smtClean="0"/>
              <a:t>OBI_Enc, </a:t>
            </a:r>
            <a:r>
              <a:rPr lang="en-US" sz="1900" dirty="0"/>
              <a:t>SER and </a:t>
            </a:r>
            <a:r>
              <a:rPr lang="en-US" sz="1900" dirty="0" smtClean="0"/>
              <a:t>BI_Enc </a:t>
            </a:r>
            <a:r>
              <a:rPr lang="en-US" sz="1900" dirty="0"/>
              <a:t>alternately in a different </a:t>
            </a:r>
            <a:r>
              <a:rPr lang="en-US" sz="1900" dirty="0" smtClean="0"/>
              <a:t>sequence; </a:t>
            </a:r>
            <a:r>
              <a:rPr lang="en-US" sz="1900" dirty="0"/>
              <a:t>in each one we </a:t>
            </a:r>
            <a:r>
              <a:rPr lang="en-US" sz="1900" dirty="0" smtClean="0"/>
              <a:t>used </a:t>
            </a:r>
            <a:r>
              <a:rPr lang="en-US" sz="1900" dirty="0"/>
              <a:t>the same input vectors and </a:t>
            </a:r>
            <a:r>
              <a:rPr lang="en-US" sz="1900" dirty="0" smtClean="0"/>
              <a:t>verified </a:t>
            </a:r>
            <a:r>
              <a:rPr lang="en-US" sz="1900" dirty="0"/>
              <a:t>that the best arrangement is </a:t>
            </a:r>
            <a:r>
              <a:rPr lang="en-US" sz="1900" dirty="0" smtClean="0"/>
              <a:t>OBI_Enc-SER-BI_Enc in </a:t>
            </a:r>
            <a:r>
              <a:rPr lang="en-US" sz="1900" dirty="0"/>
              <a:t>terms of minimization of the number of ‘1’ and transactions between two back-to-back data </a:t>
            </a:r>
            <a:r>
              <a:rPr lang="en-US" sz="1900" dirty="0" smtClean="0"/>
              <a:t>words.  </a:t>
            </a:r>
          </a:p>
          <a:p>
            <a:pPr marL="0" indent="0" algn="just">
              <a:buNone/>
            </a:pPr>
            <a:r>
              <a:rPr lang="en-US" sz="1900" dirty="0" smtClean="0"/>
              <a:t>The analysis results and the characterization of the different arrangements in terms of area occupation, latency and power consumption are shown </a:t>
            </a:r>
            <a:r>
              <a:rPr lang="en-US" sz="1900" dirty="0"/>
              <a:t>in the </a:t>
            </a:r>
            <a:r>
              <a:rPr lang="en-US" sz="1900" dirty="0" smtClean="0"/>
              <a:t>following table</a:t>
            </a:r>
            <a:r>
              <a:rPr lang="en-US" sz="1900" dirty="0"/>
              <a:t>.</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86495228"/>
              </p:ext>
            </p:extLst>
          </p:nvPr>
        </p:nvGraphicFramePr>
        <p:xfrm>
          <a:off x="457200" y="3200400"/>
          <a:ext cx="8229600" cy="2861992"/>
        </p:xfrm>
        <a:graphic>
          <a:graphicData uri="http://schemas.openxmlformats.org/drawingml/2006/table">
            <a:tbl>
              <a:tblPr firstRow="1" bandRow="1">
                <a:effectLst>
                  <a:outerShdw blurRad="50800" dist="38100" dir="8100000" algn="tr" rotWithShape="0">
                    <a:prstClr val="black">
                      <a:alpha val="40000"/>
                    </a:prstClr>
                  </a:outerShdw>
                </a:effectLst>
                <a:tableStyleId>{5C22544A-7EE6-4342-B048-85BDC9FD1C3A}</a:tableStyleId>
              </a:tblPr>
              <a:tblGrid>
                <a:gridCol w="2007219"/>
                <a:gridCol w="1405054"/>
                <a:gridCol w="1405054"/>
                <a:gridCol w="1706137"/>
                <a:gridCol w="1706136"/>
              </a:tblGrid>
              <a:tr h="617242">
                <a:tc>
                  <a:txBody>
                    <a:bodyPr/>
                    <a:lstStyle/>
                    <a:p>
                      <a:pPr algn="ctr"/>
                      <a:r>
                        <a:rPr lang="en-US" sz="1400" dirty="0" smtClean="0"/>
                        <a:t>Arrangement</a:t>
                      </a:r>
                      <a:endParaRPr lang="en-US" sz="1400" dirty="0"/>
                    </a:p>
                  </a:txBody>
                  <a:tcPr/>
                </a:tc>
                <a:tc>
                  <a:txBody>
                    <a:bodyPr/>
                    <a:lstStyle/>
                    <a:p>
                      <a:pPr algn="ctr"/>
                      <a:r>
                        <a:rPr lang="en-US" sz="1400" dirty="0" smtClean="0"/>
                        <a:t>Average Gain %</a:t>
                      </a:r>
                      <a:endParaRPr lang="en-US" sz="1400" dirty="0"/>
                    </a:p>
                  </a:txBody>
                  <a:tcPr/>
                </a:tc>
                <a:tc>
                  <a:txBody>
                    <a:bodyPr/>
                    <a:lstStyle/>
                    <a:p>
                      <a:pPr marL="0" algn="ctr" defTabSz="914400" rtl="0" eaLnBrk="1" latinLnBrk="0" hangingPunct="1"/>
                      <a:endParaRPr lang="en-US" sz="1400" b="1" kern="1200" dirty="0">
                        <a:solidFill>
                          <a:schemeClr val="lt1"/>
                        </a:solidFill>
                        <a:latin typeface="+mn-lt"/>
                        <a:ea typeface="+mn-ea"/>
                        <a:cs typeface="+mn-cs"/>
                      </a:endParaRPr>
                    </a:p>
                  </a:txBody>
                  <a:tcPr>
                    <a:blipFill rotWithShape="1">
                      <a:blip r:embed="rId2"/>
                      <a:stretch>
                        <a:fillRect l="-243478" t="-990" r="-243478" b="-380198"/>
                      </a:stretch>
                    </a:blipFill>
                  </a:tcPr>
                </a:tc>
                <a:tc>
                  <a:txBody>
                    <a:bodyPr/>
                    <a:lstStyle/>
                    <a:p>
                      <a:pPr algn="ctr"/>
                      <a:r>
                        <a:rPr lang="en-US" sz="1400" dirty="0" smtClean="0"/>
                        <a:t>Latency</a:t>
                      </a:r>
                    </a:p>
                    <a:p>
                      <a:pPr algn="ctr"/>
                      <a:endParaRPr lang="en-US" sz="1400" dirty="0"/>
                    </a:p>
                  </a:txBody>
                  <a:tcPr/>
                </a:tc>
                <a:tc>
                  <a:txBody>
                    <a:bodyPr/>
                    <a:lstStyle/>
                    <a:p>
                      <a:pPr algn="ctr"/>
                      <a:endParaRPr lang="en-US" dirty="0"/>
                    </a:p>
                  </a:txBody>
                  <a:tcPr>
                    <a:blipFill rotWithShape="1">
                      <a:blip r:embed="rId2"/>
                      <a:stretch>
                        <a:fillRect l="-382143" t="-990" b="-380198"/>
                      </a:stretch>
                    </a:blipFill>
                  </a:tcPr>
                </a:tc>
              </a:tr>
              <a:tr h="304800">
                <a:tc>
                  <a:txBody>
                    <a:bodyPr/>
                    <a:lstStyle/>
                    <a:p>
                      <a:pPr algn="ctr"/>
                      <a:r>
                        <a:rPr lang="en-US" sz="1200" dirty="0" smtClean="0">
                          <a:solidFill>
                            <a:schemeClr val="tx1"/>
                          </a:solidFill>
                        </a:rPr>
                        <a:t>OBI_Enc – SER – BI_Enc</a:t>
                      </a:r>
                    </a:p>
                  </a:txBody>
                  <a:tcPr/>
                </a:tc>
                <a:tc>
                  <a:txBody>
                    <a:bodyPr/>
                    <a:lstStyle/>
                    <a:p>
                      <a:pPr algn="ctr"/>
                      <a:r>
                        <a:rPr lang="en-US" sz="1400" dirty="0" smtClean="0">
                          <a:solidFill>
                            <a:schemeClr val="tx1"/>
                          </a:solidFill>
                        </a:rPr>
                        <a:t>60</a:t>
                      </a:r>
                      <a:endParaRPr lang="en-US" sz="1400" dirty="0">
                        <a:solidFill>
                          <a:schemeClr val="tx1"/>
                        </a:solidFill>
                      </a:endParaRPr>
                    </a:p>
                  </a:txBody>
                  <a:tcPr/>
                </a:tc>
                <a:tc>
                  <a:txBody>
                    <a:bodyPr/>
                    <a:lstStyle/>
                    <a:p>
                      <a:pPr algn="ctr"/>
                      <a:r>
                        <a:rPr lang="en-US" sz="1200" dirty="0" smtClean="0"/>
                        <a:t>4320,39</a:t>
                      </a:r>
                      <a:endParaRPr lang="en-US" sz="1200" dirty="0"/>
                    </a:p>
                  </a:txBody>
                  <a:tcPr/>
                </a:tc>
                <a:tc>
                  <a:txBody>
                    <a:bodyPr/>
                    <a:lstStyle/>
                    <a:p>
                      <a:pPr algn="ctr"/>
                      <a:r>
                        <a:rPr lang="en-US" sz="1200" dirty="0" smtClean="0"/>
                        <a:t>4</a:t>
                      </a:r>
                      <a:endParaRPr lang="en-US" sz="1200" dirty="0"/>
                    </a:p>
                  </a:txBody>
                  <a:tcPr/>
                </a:tc>
                <a:tc>
                  <a:txBody>
                    <a:bodyPr/>
                    <a:lstStyle/>
                    <a:p>
                      <a:pPr algn="ctr"/>
                      <a:r>
                        <a:rPr lang="en-US" sz="1200" dirty="0" smtClean="0"/>
                        <a:t>2,183</a:t>
                      </a:r>
                      <a:endParaRPr lang="en-US" sz="1200" dirty="0"/>
                    </a:p>
                  </a:txBody>
                  <a:tcPr/>
                </a:tc>
              </a:tr>
              <a:tr h="304800">
                <a:tc>
                  <a:txBody>
                    <a:bodyPr/>
                    <a:lstStyle/>
                    <a:p>
                      <a:pPr algn="ctr"/>
                      <a:r>
                        <a:rPr lang="en-US" sz="1200" dirty="0" smtClean="0"/>
                        <a:t>SER – OBI_Enc</a:t>
                      </a:r>
                      <a:endParaRPr lang="en-US" sz="1200" dirty="0"/>
                    </a:p>
                  </a:txBody>
                  <a:tcPr/>
                </a:tc>
                <a:tc>
                  <a:txBody>
                    <a:bodyPr/>
                    <a:lstStyle/>
                    <a:p>
                      <a:pPr algn="ctr"/>
                      <a:r>
                        <a:rPr lang="en-US" sz="1400" dirty="0" smtClean="0"/>
                        <a:t>41</a:t>
                      </a:r>
                      <a:endParaRPr lang="en-US" sz="1400" dirty="0"/>
                    </a:p>
                  </a:txBody>
                  <a:tcPr/>
                </a:tc>
                <a:tc>
                  <a:txBody>
                    <a:bodyPr/>
                    <a:lstStyle/>
                    <a:p>
                      <a:pPr algn="ctr"/>
                      <a:r>
                        <a:rPr lang="en-US" sz="1200" dirty="0" smtClean="0"/>
                        <a:t>4244,01</a:t>
                      </a:r>
                    </a:p>
                  </a:txBody>
                  <a:tcPr/>
                </a:tc>
                <a:tc>
                  <a:txBody>
                    <a:bodyPr/>
                    <a:lstStyle/>
                    <a:p>
                      <a:pPr algn="ctr"/>
                      <a:r>
                        <a:rPr lang="en-US" sz="1200" dirty="0" smtClean="0"/>
                        <a:t>2</a:t>
                      </a:r>
                      <a:endParaRPr lang="en-US" sz="1200" dirty="0"/>
                    </a:p>
                  </a:txBody>
                  <a:tcPr/>
                </a:tc>
                <a:tc>
                  <a:txBody>
                    <a:bodyPr/>
                    <a:lstStyle/>
                    <a:p>
                      <a:pPr algn="ctr"/>
                      <a:r>
                        <a:rPr lang="en-US" sz="1200" dirty="0" smtClean="0"/>
                        <a:t>2,137</a:t>
                      </a:r>
                      <a:endParaRPr lang="en-US" sz="1200" dirty="0"/>
                    </a:p>
                  </a:txBody>
                  <a:tcPr/>
                </a:tc>
              </a:tr>
              <a:tr h="304800">
                <a:tc>
                  <a:txBody>
                    <a:bodyPr/>
                    <a:lstStyle/>
                    <a:p>
                      <a:pPr algn="ctr"/>
                      <a:r>
                        <a:rPr lang="en-US" sz="1200" dirty="0" smtClean="0"/>
                        <a:t>SER – BI_Enc</a:t>
                      </a:r>
                      <a:endParaRPr lang="en-US" sz="1200" dirty="0"/>
                    </a:p>
                  </a:txBody>
                  <a:tcPr/>
                </a:tc>
                <a:tc>
                  <a:txBody>
                    <a:bodyPr/>
                    <a:lstStyle/>
                    <a:p>
                      <a:pPr algn="ctr"/>
                      <a:r>
                        <a:rPr lang="en-US" sz="1400" dirty="0" smtClean="0"/>
                        <a:t>38</a:t>
                      </a:r>
                      <a:endParaRPr lang="en-US" sz="1400" dirty="0"/>
                    </a:p>
                  </a:txBody>
                  <a:tcPr/>
                </a:tc>
                <a:tc>
                  <a:txBody>
                    <a:bodyPr/>
                    <a:lstStyle/>
                    <a:p>
                      <a:pPr algn="ctr"/>
                      <a:r>
                        <a:rPr lang="en-US" sz="1200" dirty="0" smtClean="0"/>
                        <a:t>1350,97</a:t>
                      </a:r>
                    </a:p>
                  </a:txBody>
                  <a:tcPr/>
                </a:tc>
                <a:tc>
                  <a:txBody>
                    <a:bodyPr/>
                    <a:lstStyle/>
                    <a:p>
                      <a:pPr algn="ctr"/>
                      <a:r>
                        <a:rPr lang="en-US" sz="1200" dirty="0" smtClean="0"/>
                        <a:t>2</a:t>
                      </a:r>
                      <a:endParaRPr lang="en-US" sz="1200" dirty="0"/>
                    </a:p>
                  </a:txBody>
                  <a:tcPr/>
                </a:tc>
                <a:tc>
                  <a:txBody>
                    <a:bodyPr/>
                    <a:lstStyle/>
                    <a:p>
                      <a:pPr algn="ctr"/>
                      <a:r>
                        <a:rPr lang="en-US" sz="1200" dirty="0" smtClean="0"/>
                        <a:t>0,406</a:t>
                      </a:r>
                      <a:endParaRPr lang="en-US" sz="1200" dirty="0"/>
                    </a:p>
                  </a:txBody>
                  <a:tcPr/>
                </a:tc>
              </a:tr>
              <a:tr h="304800">
                <a:tc>
                  <a:txBody>
                    <a:bodyPr/>
                    <a:lstStyle/>
                    <a:p>
                      <a:pPr algn="ctr"/>
                      <a:r>
                        <a:rPr lang="en-US" sz="1200" dirty="0" smtClean="0"/>
                        <a:t>OBI_Enc – SER </a:t>
                      </a:r>
                      <a:endParaRPr lang="en-US" sz="1200" dirty="0"/>
                    </a:p>
                  </a:txBody>
                  <a:tcPr/>
                </a:tc>
                <a:tc>
                  <a:txBody>
                    <a:bodyPr/>
                    <a:lstStyle/>
                    <a:p>
                      <a:pPr algn="ctr"/>
                      <a:r>
                        <a:rPr lang="en-US" sz="1400" dirty="0" smtClean="0"/>
                        <a:t>23</a:t>
                      </a:r>
                      <a:endParaRPr lang="en-US" sz="1400" dirty="0"/>
                    </a:p>
                  </a:txBody>
                  <a:tcPr/>
                </a:tc>
                <a:tc>
                  <a:txBody>
                    <a:bodyPr/>
                    <a:lstStyle/>
                    <a:p>
                      <a:pPr algn="ctr"/>
                      <a:r>
                        <a:rPr lang="en-US" sz="1200" dirty="0" smtClean="0"/>
                        <a:t>4244,01</a:t>
                      </a:r>
                      <a:endParaRPr lang="en-US" sz="1200" dirty="0"/>
                    </a:p>
                  </a:txBody>
                  <a:tcPr/>
                </a:tc>
                <a:tc>
                  <a:txBody>
                    <a:bodyPr/>
                    <a:lstStyle/>
                    <a:p>
                      <a:pPr algn="ctr"/>
                      <a:r>
                        <a:rPr lang="en-US" sz="1200" dirty="0" smtClean="0"/>
                        <a:t>3</a:t>
                      </a:r>
                      <a:endParaRPr lang="en-US" sz="1200" dirty="0"/>
                    </a:p>
                  </a:txBody>
                  <a:tcPr/>
                </a:tc>
                <a:tc>
                  <a:txBody>
                    <a:bodyPr/>
                    <a:lstStyle/>
                    <a:p>
                      <a:pPr algn="ctr"/>
                      <a:r>
                        <a:rPr lang="en-US" sz="1200" dirty="0" smtClean="0"/>
                        <a:t>2,137</a:t>
                      </a:r>
                      <a:endParaRPr lang="en-US" sz="1200" dirty="0"/>
                    </a:p>
                  </a:txBody>
                  <a:tcPr/>
                </a:tc>
              </a:tr>
              <a:tr h="357006">
                <a:tc>
                  <a:txBody>
                    <a:bodyPr/>
                    <a:lstStyle/>
                    <a:p>
                      <a:pPr algn="ctr"/>
                      <a:r>
                        <a:rPr lang="en-US" sz="1200" dirty="0" smtClean="0"/>
                        <a:t>BI_Enc – SER – OBI_Enc</a:t>
                      </a:r>
                    </a:p>
                  </a:txBody>
                  <a:tcPr/>
                </a:tc>
                <a:tc>
                  <a:txBody>
                    <a:bodyPr/>
                    <a:lstStyle/>
                    <a:p>
                      <a:pPr algn="ctr"/>
                      <a:r>
                        <a:rPr lang="en-US" sz="1400" dirty="0" smtClean="0"/>
                        <a:t>20</a:t>
                      </a:r>
                      <a:endParaRPr lang="en-US" sz="1400" dirty="0"/>
                    </a:p>
                  </a:txBody>
                  <a:tcPr/>
                </a:tc>
                <a:tc>
                  <a:txBody>
                    <a:bodyPr/>
                    <a:lstStyle/>
                    <a:p>
                      <a:pPr algn="ctr"/>
                      <a:r>
                        <a:rPr lang="en-US" sz="1200" dirty="0" smtClean="0"/>
                        <a:t>4320,39</a:t>
                      </a:r>
                    </a:p>
                  </a:txBody>
                  <a:tcPr/>
                </a:tc>
                <a:tc>
                  <a:txBody>
                    <a:bodyPr/>
                    <a:lstStyle/>
                    <a:p>
                      <a:pPr algn="ctr"/>
                      <a:r>
                        <a:rPr lang="en-US" sz="1200" dirty="0" smtClean="0"/>
                        <a:t>4</a:t>
                      </a:r>
                      <a:endParaRPr lang="en-US" sz="1200" dirty="0"/>
                    </a:p>
                  </a:txBody>
                  <a:tcPr/>
                </a:tc>
                <a:tc>
                  <a:txBody>
                    <a:bodyPr/>
                    <a:lstStyle/>
                    <a:p>
                      <a:pPr algn="ctr"/>
                      <a:r>
                        <a:rPr lang="en-US" sz="1200" dirty="0" smtClean="0"/>
                        <a:t>2,183</a:t>
                      </a:r>
                      <a:endParaRPr lang="en-US" sz="1200" dirty="0"/>
                    </a:p>
                  </a:txBody>
                  <a:tcPr/>
                </a:tc>
              </a:tr>
              <a:tr h="334272">
                <a:tc>
                  <a:txBody>
                    <a:bodyPr/>
                    <a:lstStyle/>
                    <a:p>
                      <a:pPr algn="ctr"/>
                      <a:r>
                        <a:rPr lang="en-US" sz="1200" dirty="0" smtClean="0"/>
                        <a:t>BI_Enc – SER </a:t>
                      </a:r>
                      <a:endParaRPr lang="en-US" sz="1200" dirty="0"/>
                    </a:p>
                  </a:txBody>
                  <a:tcPr/>
                </a:tc>
                <a:tc>
                  <a:txBody>
                    <a:bodyPr/>
                    <a:lstStyle/>
                    <a:p>
                      <a:pPr algn="ctr"/>
                      <a:r>
                        <a:rPr lang="en-US" sz="1400" dirty="0" smtClean="0"/>
                        <a:t>9</a:t>
                      </a:r>
                      <a:endParaRPr lang="en-US" sz="1400" dirty="0"/>
                    </a:p>
                  </a:txBody>
                  <a:tcPr/>
                </a:tc>
                <a:tc>
                  <a:txBody>
                    <a:bodyPr/>
                    <a:lstStyle/>
                    <a:p>
                      <a:pPr algn="ctr"/>
                      <a:r>
                        <a:rPr lang="en-US" sz="1200" dirty="0" smtClean="0"/>
                        <a:t>1350,97</a:t>
                      </a:r>
                      <a:endParaRPr lang="en-US" sz="1200" dirty="0"/>
                    </a:p>
                  </a:txBody>
                  <a:tcPr/>
                </a:tc>
                <a:tc>
                  <a:txBody>
                    <a:bodyPr/>
                    <a:lstStyle/>
                    <a:p>
                      <a:pPr algn="ctr"/>
                      <a:r>
                        <a:rPr lang="en-US" sz="1200" dirty="0" smtClean="0"/>
                        <a:t>3</a:t>
                      </a:r>
                      <a:endParaRPr lang="en-US" sz="1200" dirty="0"/>
                    </a:p>
                  </a:txBody>
                  <a:tcPr/>
                </a:tc>
                <a:tc>
                  <a:txBody>
                    <a:bodyPr/>
                    <a:lstStyle/>
                    <a:p>
                      <a:pPr algn="ctr"/>
                      <a:r>
                        <a:rPr lang="en-US" sz="1200" dirty="0" smtClean="0"/>
                        <a:t>0,406</a:t>
                      </a:r>
                      <a:endParaRPr lang="en-US" sz="1200" dirty="0"/>
                    </a:p>
                  </a:txBody>
                  <a:tcPr/>
                </a:tc>
              </a:tr>
              <a:tr h="334272">
                <a:tc>
                  <a:txBody>
                    <a:bodyPr/>
                    <a:lstStyle/>
                    <a:p>
                      <a:pPr algn="ctr"/>
                      <a:r>
                        <a:rPr lang="en-US" sz="1200" dirty="0" smtClean="0"/>
                        <a:t>SER</a:t>
                      </a:r>
                      <a:endParaRPr lang="en-US" sz="1200" dirty="0"/>
                    </a:p>
                  </a:txBody>
                  <a:tcPr/>
                </a:tc>
                <a:tc>
                  <a:txBody>
                    <a:bodyPr/>
                    <a:lstStyle/>
                    <a:p>
                      <a:pPr algn="ctr"/>
                      <a:r>
                        <a:rPr lang="en-US" sz="1400" dirty="0" smtClean="0"/>
                        <a:t>0</a:t>
                      </a:r>
                      <a:endParaRPr lang="en-US" sz="1400" dirty="0"/>
                    </a:p>
                  </a:txBody>
                  <a:tcPr/>
                </a:tc>
                <a:tc>
                  <a:txBody>
                    <a:bodyPr/>
                    <a:lstStyle/>
                    <a:p>
                      <a:pPr algn="ctr"/>
                      <a:r>
                        <a:rPr lang="en-US" sz="1200" dirty="0" smtClean="0"/>
                        <a:t>1274,59</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0,360</a:t>
                      </a:r>
                      <a:endParaRPr lang="en-US" sz="1200" dirty="0"/>
                    </a:p>
                  </a:txBody>
                  <a:tcPr/>
                </a:tc>
              </a:tr>
            </a:tbl>
          </a:graphicData>
        </a:graphic>
      </p:graphicFrame>
      <p:cxnSp>
        <p:nvCxnSpPr>
          <p:cNvPr id="6" name="Straight Arrow Connector 5"/>
          <p:cNvCxnSpPr/>
          <p:nvPr/>
        </p:nvCxnSpPr>
        <p:spPr>
          <a:xfrm>
            <a:off x="152400" y="3962400"/>
            <a:ext cx="457200" cy="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2819400" y="3810000"/>
            <a:ext cx="685800" cy="304800"/>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3921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arrotondato 6"/>
          <p:cNvSpPr/>
          <p:nvPr/>
        </p:nvSpPr>
        <p:spPr>
          <a:xfrm>
            <a:off x="228600" y="2133600"/>
            <a:ext cx="8610600" cy="2971800"/>
          </a:xfrm>
          <a:prstGeom prst="roundRect">
            <a:avLst/>
          </a:prstGeom>
          <a:solidFill>
            <a:schemeClr val="tx2">
              <a:lumMod val="20000"/>
              <a:lumOff val="80000"/>
            </a:schemeClr>
          </a:solidFill>
          <a:ln>
            <a:solidFill>
              <a:schemeClr val="accent1">
                <a:lumMod val="40000"/>
                <a:lumOff val="60000"/>
              </a:schemeClr>
            </a:solidFill>
          </a:ln>
          <a:effectLst>
            <a:outerShdw blurRad="50800" dist="38100" dir="8100000" algn="tr" rotWithShape="0">
              <a:prstClr val="black">
                <a:alpha val="40000"/>
              </a:prst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title"/>
          </p:nvPr>
        </p:nvSpPr>
        <p:spPr/>
        <p:txBody>
          <a:bodyPr/>
          <a:lstStyle/>
          <a:p>
            <a:r>
              <a:rPr lang="en-US" dirty="0" smtClean="0"/>
              <a:t>Analysis Result</a:t>
            </a:r>
            <a:endParaRPr lang="en-US" dirty="0"/>
          </a:p>
        </p:txBody>
      </p:sp>
      <p:sp>
        <p:nvSpPr>
          <p:cNvPr id="4" name="TextBox 3"/>
          <p:cNvSpPr txBox="1"/>
          <p:nvPr/>
        </p:nvSpPr>
        <p:spPr>
          <a:xfrm>
            <a:off x="304800" y="2362200"/>
            <a:ext cx="8458200" cy="2557623"/>
          </a:xfrm>
          <a:prstGeom prst="rect">
            <a:avLst/>
          </a:prstGeom>
          <a:noFill/>
          <a:ln>
            <a:noFill/>
          </a:ln>
          <a:effectLst/>
          <a:scene3d>
            <a:camera prst="orthographicFront"/>
            <a:lightRig rig="threePt" dir="t"/>
          </a:scene3d>
          <a:sp3d>
            <a:bevelT/>
          </a:sp3d>
        </p:spPr>
        <p:txBody>
          <a:bodyPr wrap="square" rtlCol="0">
            <a:spAutoFit/>
          </a:bodyPr>
          <a:lstStyle/>
          <a:p>
            <a:pPr algn="just">
              <a:lnSpc>
                <a:spcPct val="90000"/>
              </a:lnSpc>
              <a:spcBef>
                <a:spcPct val="20000"/>
              </a:spcBef>
            </a:pPr>
            <a:r>
              <a:rPr lang="en-US" dirty="0" smtClean="0"/>
              <a:t>The </a:t>
            </a:r>
            <a:r>
              <a:rPr lang="en-US" b="1" i="1" dirty="0" smtClean="0"/>
              <a:t>Average Gain %</a:t>
            </a:r>
            <a:r>
              <a:rPr lang="en-US" dirty="0" smtClean="0"/>
              <a:t>, shown in the table on the previous slide, is the arithmetic mean of the percentage gains obtained for each bit vector taken as input sample. </a:t>
            </a:r>
          </a:p>
          <a:p>
            <a:pPr algn="just">
              <a:lnSpc>
                <a:spcPct val="90000"/>
              </a:lnSpc>
              <a:spcBef>
                <a:spcPct val="20000"/>
              </a:spcBef>
            </a:pPr>
            <a:endParaRPr lang="en-US" dirty="0" smtClean="0"/>
          </a:p>
          <a:p>
            <a:pPr algn="just">
              <a:lnSpc>
                <a:spcPct val="90000"/>
              </a:lnSpc>
              <a:spcBef>
                <a:spcPct val="20000"/>
              </a:spcBef>
            </a:pPr>
            <a:r>
              <a:rPr lang="en-US" dirty="0" smtClean="0"/>
              <a:t>This gain was calculated as the ratio between the percentage of '0 'obtained in output compared to that present at the input. </a:t>
            </a:r>
          </a:p>
          <a:p>
            <a:pPr algn="just">
              <a:lnSpc>
                <a:spcPct val="90000"/>
              </a:lnSpc>
              <a:spcBef>
                <a:spcPct val="20000"/>
              </a:spcBef>
            </a:pPr>
            <a:endParaRPr lang="en-US" dirty="0" smtClean="0"/>
          </a:p>
          <a:p>
            <a:pPr algn="just">
              <a:lnSpc>
                <a:spcPct val="90000"/>
              </a:lnSpc>
              <a:spcBef>
                <a:spcPct val="20000"/>
              </a:spcBef>
            </a:pPr>
            <a:r>
              <a:rPr lang="en-US" dirty="0" smtClean="0"/>
              <a:t>Input vectors consisting of all ‘1’ or all ‘0’ have been excluded from the tests, because they represent two limiting cases of zero and infinite gain, regardless of the arrangement of the blocks.</a:t>
            </a:r>
          </a:p>
        </p:txBody>
      </p:sp>
    </p:spTree>
    <p:extLst>
      <p:ext uri="{BB962C8B-B14F-4D97-AF65-F5344CB8AC3E}">
        <p14:creationId xmlns:p14="http://schemas.microsoft.com/office/powerpoint/2010/main" val="3495310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VHDL Models of Plasmonic Devices </a:t>
            </a:r>
            <a:endParaRPr lang="it-IT" dirty="0"/>
          </a:p>
        </p:txBody>
      </p:sp>
      <p:grpSp>
        <p:nvGrpSpPr>
          <p:cNvPr id="3" name="Group 2"/>
          <p:cNvGrpSpPr/>
          <p:nvPr/>
        </p:nvGrpSpPr>
        <p:grpSpPr>
          <a:xfrm>
            <a:off x="0" y="2530759"/>
            <a:ext cx="8839200" cy="2344626"/>
            <a:chOff x="0" y="2530759"/>
            <a:chExt cx="8839200" cy="2344626"/>
          </a:xfrm>
        </p:grpSpPr>
        <p:sp>
          <p:nvSpPr>
            <p:cNvPr id="8" name="Rectangle 7"/>
            <p:cNvSpPr/>
            <p:nvPr/>
          </p:nvSpPr>
          <p:spPr>
            <a:xfrm>
              <a:off x="7467600" y="2539998"/>
              <a:ext cx="828964" cy="1355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TIA</a:t>
              </a:r>
              <a:endParaRPr lang="en-US" dirty="0"/>
            </a:p>
          </p:txBody>
        </p:sp>
        <p:sp>
          <p:nvSpPr>
            <p:cNvPr id="9" name="Rectangle 8"/>
            <p:cNvSpPr/>
            <p:nvPr/>
          </p:nvSpPr>
          <p:spPr>
            <a:xfrm>
              <a:off x="5791200" y="2530760"/>
              <a:ext cx="1066800" cy="1355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Plasmonic Photodetector</a:t>
              </a:r>
              <a:endParaRPr lang="en-US" sz="1100" dirty="0"/>
            </a:p>
          </p:txBody>
        </p:sp>
        <p:sp>
          <p:nvSpPr>
            <p:cNvPr id="10" name="Rectangle 9"/>
            <p:cNvSpPr/>
            <p:nvPr/>
          </p:nvSpPr>
          <p:spPr>
            <a:xfrm>
              <a:off x="3352800" y="2530759"/>
              <a:ext cx="914400" cy="1355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Plasmonic Waveguide</a:t>
              </a:r>
              <a:endParaRPr lang="en-US" sz="1100" dirty="0"/>
            </a:p>
          </p:txBody>
        </p:sp>
        <p:sp>
          <p:nvSpPr>
            <p:cNvPr id="11" name="Rectangle 10"/>
            <p:cNvSpPr/>
            <p:nvPr/>
          </p:nvSpPr>
          <p:spPr>
            <a:xfrm>
              <a:off x="1891145" y="2550250"/>
              <a:ext cx="838200" cy="1355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Laser</a:t>
              </a:r>
              <a:endParaRPr lang="en-US" sz="1200" dirty="0"/>
            </a:p>
          </p:txBody>
        </p:sp>
        <p:sp>
          <p:nvSpPr>
            <p:cNvPr id="12" name="Rectangle 11"/>
            <p:cNvSpPr/>
            <p:nvPr/>
          </p:nvSpPr>
          <p:spPr>
            <a:xfrm>
              <a:off x="457200" y="2565398"/>
              <a:ext cx="838200" cy="1355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ModulatorDriver</a:t>
              </a:r>
              <a:endParaRPr lang="en-US" sz="1100" dirty="0"/>
            </a:p>
          </p:txBody>
        </p:sp>
        <p:sp>
          <p:nvSpPr>
            <p:cNvPr id="13" name="Isosceles Triangle 12"/>
            <p:cNvSpPr/>
            <p:nvPr/>
          </p:nvSpPr>
          <p:spPr>
            <a:xfrm>
              <a:off x="4607791" y="2819400"/>
              <a:ext cx="838200" cy="682340"/>
            </a:xfrm>
            <a:prstGeom prst="triangle">
              <a:avLst/>
            </a:prstGeom>
            <a:scene3d>
              <a:camera prst="orthographicFront">
                <a:rot lat="0" lon="0" rev="1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Arrow Connector 16"/>
            <p:cNvCxnSpPr>
              <a:endCxn id="12" idx="1"/>
            </p:cNvCxnSpPr>
            <p:nvPr/>
          </p:nvCxnSpPr>
          <p:spPr>
            <a:xfrm>
              <a:off x="76200" y="3243116"/>
              <a:ext cx="381000"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2" idx="3"/>
              <a:endCxn id="11" idx="1"/>
            </p:cNvCxnSpPr>
            <p:nvPr/>
          </p:nvCxnSpPr>
          <p:spPr>
            <a:xfrm flipV="1">
              <a:off x="1295400" y="3227969"/>
              <a:ext cx="595745" cy="1514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9" idx="3"/>
              <a:endCxn id="8" idx="1"/>
            </p:cNvCxnSpPr>
            <p:nvPr/>
          </p:nvCxnSpPr>
          <p:spPr>
            <a:xfrm>
              <a:off x="6858000" y="3208479"/>
              <a:ext cx="609600" cy="923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562600" y="3239651"/>
              <a:ext cx="2286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4267200" y="3268514"/>
              <a:ext cx="593436"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727036" y="3271979"/>
              <a:ext cx="593436"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787084" y="3045822"/>
              <a:ext cx="793807" cy="430887"/>
            </a:xfrm>
            <a:prstGeom prst="rect">
              <a:avLst/>
            </a:prstGeom>
            <a:ln>
              <a:noFill/>
            </a:ln>
          </p:spPr>
          <p:txBody>
            <a:bodyPr wrap="none">
              <a:spAutoFit/>
            </a:bodyPr>
            <a:lstStyle/>
            <a:p>
              <a:r>
                <a:rPr lang="en-US" sz="1100" dirty="0">
                  <a:solidFill>
                    <a:schemeClr val="bg1"/>
                  </a:solidFill>
                </a:rPr>
                <a:t>Plasmonic </a:t>
              </a:r>
              <a:endParaRPr lang="en-US" sz="1100" dirty="0" smtClean="0">
                <a:solidFill>
                  <a:schemeClr val="bg1"/>
                </a:solidFill>
              </a:endParaRPr>
            </a:p>
            <a:p>
              <a:r>
                <a:rPr lang="en-US" sz="1100" dirty="0" smtClean="0">
                  <a:solidFill>
                    <a:schemeClr val="bg1"/>
                  </a:solidFill>
                </a:rPr>
                <a:t>Amplifier</a:t>
              </a:r>
              <a:endParaRPr lang="en-US" sz="1100" dirty="0">
                <a:solidFill>
                  <a:schemeClr val="bg1"/>
                </a:solidFill>
              </a:endParaRPr>
            </a:p>
          </p:txBody>
        </p:sp>
        <p:cxnSp>
          <p:nvCxnSpPr>
            <p:cNvPr id="37" name="Straight Arrow Connector 36"/>
            <p:cNvCxnSpPr/>
            <p:nvPr/>
          </p:nvCxnSpPr>
          <p:spPr>
            <a:xfrm flipV="1">
              <a:off x="8305800" y="3208477"/>
              <a:ext cx="533400" cy="924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0" y="2743200"/>
              <a:ext cx="537327" cy="430887"/>
            </a:xfrm>
            <a:prstGeom prst="rect">
              <a:avLst/>
            </a:prstGeom>
            <a:noFill/>
          </p:spPr>
          <p:txBody>
            <a:bodyPr wrap="none" rtlCol="0">
              <a:spAutoFit/>
            </a:bodyPr>
            <a:lstStyle/>
            <a:p>
              <a:r>
                <a:rPr lang="en-US" sz="1100" dirty="0" smtClean="0"/>
                <a:t>CMOS</a:t>
              </a:r>
            </a:p>
            <a:p>
              <a:r>
                <a:rPr lang="en-US" sz="1100" dirty="0" smtClean="0"/>
                <a:t>0/1</a:t>
              </a:r>
              <a:endParaRPr lang="en-US" sz="1100" dirty="0"/>
            </a:p>
          </p:txBody>
        </p:sp>
        <p:sp>
          <p:nvSpPr>
            <p:cNvPr id="51" name="TextBox 50"/>
            <p:cNvSpPr txBox="1"/>
            <p:nvPr/>
          </p:nvSpPr>
          <p:spPr>
            <a:xfrm>
              <a:off x="1264624" y="2674905"/>
              <a:ext cx="657296" cy="276999"/>
            </a:xfrm>
            <a:prstGeom prst="rect">
              <a:avLst/>
            </a:prstGeom>
            <a:noFill/>
          </p:spPr>
          <p:txBody>
            <a:bodyPr wrap="none" rtlCol="0">
              <a:spAutoFit/>
            </a:bodyPr>
            <a:lstStyle/>
            <a:p>
              <a:r>
                <a:rPr lang="en-US" sz="1200" dirty="0" smtClean="0"/>
                <a:t>Current</a:t>
              </a:r>
              <a:endParaRPr lang="en-US" sz="1200" dirty="0"/>
            </a:p>
          </p:txBody>
        </p:sp>
        <p:sp>
          <p:nvSpPr>
            <p:cNvPr id="53" name="TextBox 52"/>
            <p:cNvSpPr txBox="1"/>
            <p:nvPr/>
          </p:nvSpPr>
          <p:spPr>
            <a:xfrm>
              <a:off x="2713640" y="2613942"/>
              <a:ext cx="701795" cy="523220"/>
            </a:xfrm>
            <a:prstGeom prst="rect">
              <a:avLst/>
            </a:prstGeom>
            <a:noFill/>
          </p:spPr>
          <p:txBody>
            <a:bodyPr wrap="none" rtlCol="0">
              <a:spAutoFit/>
            </a:bodyPr>
            <a:lstStyle/>
            <a:p>
              <a:r>
                <a:rPr lang="en-US" sz="1400" dirty="0" smtClean="0"/>
                <a:t>Optical</a:t>
              </a:r>
            </a:p>
            <a:p>
              <a:r>
                <a:rPr lang="en-US" sz="1400" dirty="0" smtClean="0"/>
                <a:t>Power</a:t>
              </a:r>
              <a:endParaRPr lang="en-US" sz="1400" dirty="0"/>
            </a:p>
          </p:txBody>
        </p:sp>
        <p:sp>
          <p:nvSpPr>
            <p:cNvPr id="54" name="TextBox 53"/>
            <p:cNvSpPr txBox="1"/>
            <p:nvPr/>
          </p:nvSpPr>
          <p:spPr>
            <a:xfrm>
              <a:off x="4213020" y="2606571"/>
              <a:ext cx="701795" cy="523220"/>
            </a:xfrm>
            <a:prstGeom prst="rect">
              <a:avLst/>
            </a:prstGeom>
            <a:noFill/>
          </p:spPr>
          <p:txBody>
            <a:bodyPr wrap="none" rtlCol="0">
              <a:spAutoFit/>
            </a:bodyPr>
            <a:lstStyle/>
            <a:p>
              <a:r>
                <a:rPr lang="en-US" sz="1400" dirty="0" smtClean="0"/>
                <a:t>Optical</a:t>
              </a:r>
            </a:p>
            <a:p>
              <a:r>
                <a:rPr lang="en-US" sz="1400" dirty="0" smtClean="0"/>
                <a:t>Power</a:t>
              </a:r>
              <a:endParaRPr lang="en-US" sz="1400" dirty="0"/>
            </a:p>
          </p:txBody>
        </p:sp>
        <p:sp>
          <p:nvSpPr>
            <p:cNvPr id="55" name="TextBox 54"/>
            <p:cNvSpPr txBox="1"/>
            <p:nvPr/>
          </p:nvSpPr>
          <p:spPr>
            <a:xfrm>
              <a:off x="5147036" y="2582058"/>
              <a:ext cx="701795" cy="523220"/>
            </a:xfrm>
            <a:prstGeom prst="rect">
              <a:avLst/>
            </a:prstGeom>
            <a:noFill/>
          </p:spPr>
          <p:txBody>
            <a:bodyPr wrap="none" rtlCol="0">
              <a:spAutoFit/>
            </a:bodyPr>
            <a:lstStyle/>
            <a:p>
              <a:r>
                <a:rPr lang="en-US" sz="1400" dirty="0" smtClean="0"/>
                <a:t>Optical</a:t>
              </a:r>
            </a:p>
            <a:p>
              <a:r>
                <a:rPr lang="en-US" sz="1400" dirty="0" smtClean="0"/>
                <a:t>Power</a:t>
              </a:r>
              <a:endParaRPr lang="en-US" sz="1400" dirty="0"/>
            </a:p>
          </p:txBody>
        </p:sp>
        <p:sp>
          <p:nvSpPr>
            <p:cNvPr id="56" name="TextBox 55"/>
            <p:cNvSpPr txBox="1"/>
            <p:nvPr/>
          </p:nvSpPr>
          <p:spPr>
            <a:xfrm>
              <a:off x="6858000" y="2810362"/>
              <a:ext cx="657296" cy="276999"/>
            </a:xfrm>
            <a:prstGeom prst="rect">
              <a:avLst/>
            </a:prstGeom>
            <a:noFill/>
          </p:spPr>
          <p:txBody>
            <a:bodyPr wrap="none" rtlCol="0">
              <a:spAutoFit/>
            </a:bodyPr>
            <a:lstStyle/>
            <a:p>
              <a:r>
                <a:rPr lang="en-US" sz="1200" dirty="0" smtClean="0"/>
                <a:t>Current</a:t>
              </a:r>
              <a:endParaRPr lang="en-US" sz="1200" dirty="0"/>
            </a:p>
          </p:txBody>
        </p:sp>
        <p:sp>
          <p:nvSpPr>
            <p:cNvPr id="59" name="TextBox 58"/>
            <p:cNvSpPr txBox="1"/>
            <p:nvPr/>
          </p:nvSpPr>
          <p:spPr>
            <a:xfrm>
              <a:off x="8333509" y="2883571"/>
              <a:ext cx="401072" cy="276999"/>
            </a:xfrm>
            <a:prstGeom prst="rect">
              <a:avLst/>
            </a:prstGeom>
            <a:noFill/>
          </p:spPr>
          <p:txBody>
            <a:bodyPr wrap="none" rtlCol="0">
              <a:spAutoFit/>
            </a:bodyPr>
            <a:lstStyle/>
            <a:p>
              <a:r>
                <a:rPr lang="en-US" sz="1200" dirty="0" smtClean="0"/>
                <a:t>0/1</a:t>
              </a:r>
              <a:endParaRPr lang="en-US" sz="1200" dirty="0"/>
            </a:p>
          </p:txBody>
        </p:sp>
        <p:cxnSp>
          <p:nvCxnSpPr>
            <p:cNvPr id="61" name="Straight Connector 60"/>
            <p:cNvCxnSpPr>
              <a:stCxn id="70" idx="1"/>
              <a:endCxn id="38" idx="2"/>
            </p:cNvCxnSpPr>
            <p:nvPr/>
          </p:nvCxnSpPr>
          <p:spPr>
            <a:xfrm flipV="1">
              <a:off x="171286" y="3174087"/>
              <a:ext cx="97378" cy="16412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7122015" y="3091891"/>
              <a:ext cx="81569" cy="215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5576425" y="3145180"/>
              <a:ext cx="81569" cy="215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4482349" y="3152816"/>
              <a:ext cx="81569" cy="215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2982969" y="3153446"/>
              <a:ext cx="81569" cy="215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1551333" y="3160570"/>
              <a:ext cx="81569" cy="215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8477826" y="3105278"/>
              <a:ext cx="81569" cy="215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171286" y="3199710"/>
              <a:ext cx="263214" cy="276999"/>
            </a:xfrm>
            <a:prstGeom prst="rect">
              <a:avLst/>
            </a:prstGeom>
            <a:noFill/>
          </p:spPr>
          <p:txBody>
            <a:bodyPr wrap="none" rtlCol="0">
              <a:spAutoFit/>
            </a:bodyPr>
            <a:lstStyle/>
            <a:p>
              <a:r>
                <a:rPr lang="en-US" sz="1200" dirty="0" smtClean="0"/>
                <a:t>4</a:t>
              </a:r>
              <a:endParaRPr lang="en-US" sz="1200" dirty="0"/>
            </a:p>
          </p:txBody>
        </p:sp>
        <p:sp>
          <p:nvSpPr>
            <p:cNvPr id="71" name="TextBox 70"/>
            <p:cNvSpPr txBox="1"/>
            <p:nvPr/>
          </p:nvSpPr>
          <p:spPr>
            <a:xfrm>
              <a:off x="8496299" y="3214496"/>
              <a:ext cx="263214" cy="276999"/>
            </a:xfrm>
            <a:prstGeom prst="rect">
              <a:avLst/>
            </a:prstGeom>
            <a:noFill/>
          </p:spPr>
          <p:txBody>
            <a:bodyPr wrap="none" rtlCol="0">
              <a:spAutoFit/>
            </a:bodyPr>
            <a:lstStyle/>
            <a:p>
              <a:r>
                <a:rPr lang="en-US" sz="1200" dirty="0" smtClean="0"/>
                <a:t>4</a:t>
              </a:r>
              <a:endParaRPr lang="en-US" sz="1200" dirty="0"/>
            </a:p>
          </p:txBody>
        </p:sp>
        <p:sp>
          <p:nvSpPr>
            <p:cNvPr id="72" name="TextBox 71"/>
            <p:cNvSpPr txBox="1"/>
            <p:nvPr/>
          </p:nvSpPr>
          <p:spPr>
            <a:xfrm>
              <a:off x="7094306" y="3227969"/>
              <a:ext cx="263214" cy="276999"/>
            </a:xfrm>
            <a:prstGeom prst="rect">
              <a:avLst/>
            </a:prstGeom>
            <a:noFill/>
          </p:spPr>
          <p:txBody>
            <a:bodyPr wrap="none" rtlCol="0">
              <a:spAutoFit/>
            </a:bodyPr>
            <a:lstStyle/>
            <a:p>
              <a:r>
                <a:rPr lang="en-US" sz="1200" dirty="0" smtClean="0"/>
                <a:t>4</a:t>
              </a:r>
              <a:endParaRPr lang="en-US" sz="1200" dirty="0"/>
            </a:p>
          </p:txBody>
        </p:sp>
        <p:sp>
          <p:nvSpPr>
            <p:cNvPr id="73" name="TextBox 72"/>
            <p:cNvSpPr txBox="1"/>
            <p:nvPr/>
          </p:nvSpPr>
          <p:spPr>
            <a:xfrm>
              <a:off x="5497934" y="3298489"/>
              <a:ext cx="263214" cy="276999"/>
            </a:xfrm>
            <a:prstGeom prst="rect">
              <a:avLst/>
            </a:prstGeom>
            <a:noFill/>
          </p:spPr>
          <p:txBody>
            <a:bodyPr wrap="none" rtlCol="0">
              <a:spAutoFit/>
            </a:bodyPr>
            <a:lstStyle/>
            <a:p>
              <a:r>
                <a:rPr lang="en-US" sz="1200" dirty="0" smtClean="0"/>
                <a:t>4</a:t>
              </a:r>
              <a:endParaRPr lang="en-US" sz="1200" dirty="0"/>
            </a:p>
          </p:txBody>
        </p:sp>
        <p:sp>
          <p:nvSpPr>
            <p:cNvPr id="74" name="TextBox 73"/>
            <p:cNvSpPr txBox="1"/>
            <p:nvPr/>
          </p:nvSpPr>
          <p:spPr>
            <a:xfrm>
              <a:off x="4482349" y="3255054"/>
              <a:ext cx="263214" cy="276999"/>
            </a:xfrm>
            <a:prstGeom prst="rect">
              <a:avLst/>
            </a:prstGeom>
            <a:noFill/>
          </p:spPr>
          <p:txBody>
            <a:bodyPr wrap="none" rtlCol="0">
              <a:spAutoFit/>
            </a:bodyPr>
            <a:lstStyle/>
            <a:p>
              <a:r>
                <a:rPr lang="en-US" sz="1200" dirty="0" smtClean="0"/>
                <a:t>4</a:t>
              </a:r>
              <a:endParaRPr lang="en-US" sz="1200" dirty="0"/>
            </a:p>
          </p:txBody>
        </p:sp>
        <p:sp>
          <p:nvSpPr>
            <p:cNvPr id="75" name="TextBox 74"/>
            <p:cNvSpPr txBox="1"/>
            <p:nvPr/>
          </p:nvSpPr>
          <p:spPr>
            <a:xfrm>
              <a:off x="2921160" y="3268711"/>
              <a:ext cx="263214" cy="276999"/>
            </a:xfrm>
            <a:prstGeom prst="rect">
              <a:avLst/>
            </a:prstGeom>
            <a:noFill/>
          </p:spPr>
          <p:txBody>
            <a:bodyPr wrap="none" rtlCol="0">
              <a:spAutoFit/>
            </a:bodyPr>
            <a:lstStyle/>
            <a:p>
              <a:r>
                <a:rPr lang="en-US" sz="1200" dirty="0" smtClean="0"/>
                <a:t>4</a:t>
              </a:r>
              <a:endParaRPr lang="en-US" sz="1200" dirty="0"/>
            </a:p>
          </p:txBody>
        </p:sp>
        <p:sp>
          <p:nvSpPr>
            <p:cNvPr id="76" name="TextBox 75"/>
            <p:cNvSpPr txBox="1"/>
            <p:nvPr/>
          </p:nvSpPr>
          <p:spPr>
            <a:xfrm>
              <a:off x="1534004" y="3229953"/>
              <a:ext cx="263214" cy="276999"/>
            </a:xfrm>
            <a:prstGeom prst="rect">
              <a:avLst/>
            </a:prstGeom>
            <a:noFill/>
          </p:spPr>
          <p:txBody>
            <a:bodyPr wrap="none" rtlCol="0">
              <a:spAutoFit/>
            </a:bodyPr>
            <a:lstStyle/>
            <a:p>
              <a:r>
                <a:rPr lang="en-US" sz="1200" dirty="0" smtClean="0"/>
                <a:t>4</a:t>
              </a:r>
              <a:endParaRPr lang="en-US" sz="1200" dirty="0"/>
            </a:p>
          </p:txBody>
        </p:sp>
        <mc:AlternateContent xmlns:mc="http://schemas.openxmlformats.org/markup-compatibility/2006" xmlns:a14="http://schemas.microsoft.com/office/drawing/2010/main">
          <mc:Choice Requires="a14">
            <p:sp>
              <p:nvSpPr>
                <p:cNvPr id="78" name="TextBox 77"/>
                <p:cNvSpPr txBox="1"/>
                <p:nvPr/>
              </p:nvSpPr>
              <p:spPr>
                <a:xfrm>
                  <a:off x="421021" y="3982320"/>
                  <a:ext cx="910558" cy="62408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050" b="0" i="0" smtClean="0">
                            <a:latin typeface="Cambria Math"/>
                          </a:rPr>
                          <m:t>′1′</m:t>
                        </m:r>
                        <m:r>
                          <a:rPr lang="en-US" sz="1050" i="1" smtClean="0">
                            <a:latin typeface="Cambria Math"/>
                            <a:ea typeface="Cambria Math"/>
                          </a:rPr>
                          <m:t>⟹</m:t>
                        </m:r>
                        <m:sSub>
                          <m:sSubPr>
                            <m:ctrlPr>
                              <a:rPr lang="en-US" sz="1100" i="1">
                                <a:latin typeface="Cambria Math"/>
                              </a:rPr>
                            </m:ctrlPr>
                          </m:sSubPr>
                          <m:e>
                            <m:r>
                              <m:rPr>
                                <m:sty m:val="p"/>
                              </m:rPr>
                              <a:rPr lang="en-US" sz="1100">
                                <a:latin typeface="Cambria Math"/>
                              </a:rPr>
                              <m:t>I</m:t>
                            </m:r>
                          </m:e>
                          <m:sub>
                            <m:r>
                              <m:rPr>
                                <m:sty m:val="p"/>
                              </m:rPr>
                              <a:rPr lang="en-US" sz="1100" b="0" i="0" smtClean="0">
                                <a:latin typeface="Cambria Math"/>
                              </a:rPr>
                              <m:t>high</m:t>
                            </m:r>
                          </m:sub>
                        </m:sSub>
                      </m:oMath>
                    </m:oMathPara>
                  </a14:m>
                  <a:endParaRPr lang="en-US" sz="1100" dirty="0" smtClean="0">
                    <a:latin typeface="Cambria Math"/>
                  </a:endParaRPr>
                </a:p>
                <a:p>
                  <a:pPr/>
                  <a14:m>
                    <m:oMathPara xmlns:m="http://schemas.openxmlformats.org/officeDocument/2006/math">
                      <m:oMathParaPr>
                        <m:jc m:val="centerGroup"/>
                      </m:oMathParaPr>
                      <m:oMath xmlns:m="http://schemas.openxmlformats.org/officeDocument/2006/math">
                        <m:r>
                          <a:rPr lang="en-US" sz="1100" b="0" i="0" smtClean="0">
                            <a:latin typeface="Cambria Math"/>
                          </a:rPr>
                          <m:t>′0</m:t>
                        </m:r>
                        <m:r>
                          <a:rPr lang="en-US" sz="1100">
                            <a:latin typeface="Cambria Math"/>
                          </a:rPr>
                          <m:t>′</m:t>
                        </m:r>
                        <m:r>
                          <a:rPr lang="en-US" sz="1100" i="1">
                            <a:latin typeface="Cambria Math"/>
                            <a:ea typeface="Cambria Math"/>
                          </a:rPr>
                          <m:t>⟹</m:t>
                        </m:r>
                        <m:sSub>
                          <m:sSubPr>
                            <m:ctrlPr>
                              <a:rPr lang="en-US" sz="1200" i="1">
                                <a:latin typeface="Cambria Math"/>
                              </a:rPr>
                            </m:ctrlPr>
                          </m:sSubPr>
                          <m:e>
                            <m:r>
                              <m:rPr>
                                <m:sty m:val="p"/>
                              </m:rPr>
                              <a:rPr lang="en-US" sz="1200">
                                <a:latin typeface="Cambria Math"/>
                              </a:rPr>
                              <m:t>I</m:t>
                            </m:r>
                          </m:e>
                          <m:sub>
                            <m:r>
                              <m:rPr>
                                <m:sty m:val="p"/>
                              </m:rPr>
                              <a:rPr lang="en-US" sz="1200" b="0" i="0" smtClean="0">
                                <a:latin typeface="Cambria Math"/>
                              </a:rPr>
                              <m:t>low</m:t>
                            </m:r>
                          </m:sub>
                        </m:sSub>
                      </m:oMath>
                    </m:oMathPara>
                  </a14:m>
                  <a:endParaRPr lang="en-US" dirty="0" smtClean="0"/>
                </a:p>
                <a:p>
                  <a:r>
                    <a:rPr lang="en-US" sz="1100" b="0" dirty="0" smtClean="0"/>
                    <a:t>‘</a:t>
                  </a:r>
                  <a14:m>
                    <m:oMath xmlns:m="http://schemas.openxmlformats.org/officeDocument/2006/math">
                      <m:r>
                        <m:rPr>
                          <m:sty m:val="p"/>
                        </m:rPr>
                        <a:rPr lang="en-US" sz="1100">
                          <a:latin typeface="Cambria Math"/>
                        </a:rPr>
                        <m:t>U</m:t>
                      </m:r>
                      <m:r>
                        <a:rPr lang="en-US" sz="1100">
                          <a:latin typeface="Cambria Math"/>
                        </a:rPr>
                        <m:t>′⟹</m:t>
                      </m:r>
                      <m:sSub>
                        <m:sSubPr>
                          <m:ctrlPr>
                            <a:rPr lang="en-US" sz="1100" i="1">
                              <a:latin typeface="Cambria Math"/>
                            </a:rPr>
                          </m:ctrlPr>
                        </m:sSubPr>
                        <m:e>
                          <m:r>
                            <m:rPr>
                              <m:sty m:val="p"/>
                            </m:rPr>
                            <a:rPr lang="en-US" sz="1100">
                              <a:latin typeface="Cambria Math"/>
                            </a:rPr>
                            <m:t>I</m:t>
                          </m:r>
                        </m:e>
                        <m:sub>
                          <m:r>
                            <m:rPr>
                              <m:sty m:val="p"/>
                            </m:rPr>
                            <a:rPr lang="en-US" sz="1100" b="0" i="0" smtClean="0">
                              <a:latin typeface="Cambria Math"/>
                            </a:rPr>
                            <m:t>dark</m:t>
                          </m:r>
                        </m:sub>
                      </m:sSub>
                    </m:oMath>
                  </a14:m>
                  <a:endParaRPr lang="en-US" sz="1100" dirty="0">
                    <a:latin typeface="Cambria Math"/>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421021" y="3982320"/>
                  <a:ext cx="910558" cy="624082"/>
                </a:xfrm>
                <a:prstGeom prst="rect">
                  <a:avLst/>
                </a:prstGeom>
                <a:blipFill rotWithShape="1">
                  <a:blip r:embed="rId2" cstate="print"/>
                  <a:stretch>
                    <a:fillRect b="-58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9" name="Rectangle 78"/>
                <p:cNvSpPr/>
                <p:nvPr/>
              </p:nvSpPr>
              <p:spPr>
                <a:xfrm>
                  <a:off x="1563038" y="3982320"/>
                  <a:ext cx="1537450" cy="893065"/>
                </a:xfrm>
                <a:prstGeom prst="rect">
                  <a:avLst/>
                </a:prstGeom>
              </p:spPr>
              <p:txBody>
                <a:bodyPr wrap="square">
                  <a:spAutoFit/>
                </a:bodyPr>
                <a:lstStyle/>
                <a:p>
                  <a:pPr algn="ctr"/>
                  <a14:m>
                    <m:oMath xmlns:m="http://schemas.openxmlformats.org/officeDocument/2006/math">
                      <m:sSub>
                        <m:sSubPr>
                          <m:ctrlPr>
                            <a:rPr lang="en-US" sz="1050" i="1" smtClean="0">
                              <a:latin typeface="Cambria Math"/>
                            </a:rPr>
                          </m:ctrlPr>
                        </m:sSubPr>
                        <m:e>
                          <m:r>
                            <m:rPr>
                              <m:sty m:val="p"/>
                            </m:rPr>
                            <a:rPr lang="en-US" sz="1050" b="0" i="0" smtClean="0">
                              <a:latin typeface="Cambria Math"/>
                            </a:rPr>
                            <m:t>I</m:t>
                          </m:r>
                          <m:r>
                            <a:rPr lang="en-US" sz="1050" b="0" i="0" smtClean="0">
                              <a:latin typeface="Cambria Math"/>
                            </a:rPr>
                            <m:t>≥</m:t>
                          </m:r>
                          <m:r>
                            <m:rPr>
                              <m:sty m:val="p"/>
                            </m:rPr>
                            <a:rPr lang="en-US" sz="1050" i="0">
                              <a:latin typeface="Cambria Math"/>
                            </a:rPr>
                            <m:t>I</m:t>
                          </m:r>
                        </m:e>
                        <m:sub>
                          <m:r>
                            <m:rPr>
                              <m:sty m:val="p"/>
                            </m:rPr>
                            <a:rPr lang="en-US" sz="1050" b="0" i="0" smtClean="0">
                              <a:latin typeface="Cambria Math"/>
                            </a:rPr>
                            <m:t>h</m:t>
                          </m:r>
                        </m:sub>
                      </m:sSub>
                      <m:r>
                        <a:rPr lang="en-US" sz="1000" i="0">
                          <a:latin typeface="Cambria Math"/>
                          <a:ea typeface="Cambria Math"/>
                        </a:rPr>
                        <m:t>⟹</m:t>
                      </m:r>
                    </m:oMath>
                  </a14:m>
                  <a:r>
                    <a:rPr lang="en-US" sz="1100" dirty="0"/>
                    <a:t> </a:t>
                  </a:r>
                  <a14:m>
                    <m:oMath xmlns:m="http://schemas.openxmlformats.org/officeDocument/2006/math">
                      <m:sSub>
                        <m:sSubPr>
                          <m:ctrlPr>
                            <a:rPr lang="en-US" sz="1100" i="1">
                              <a:latin typeface="Cambria Math"/>
                            </a:rPr>
                          </m:ctrlPr>
                        </m:sSubPr>
                        <m:e>
                          <m:r>
                            <m:rPr>
                              <m:sty m:val="p"/>
                            </m:rPr>
                            <a:rPr lang="en-US" sz="1100" b="0" i="0" smtClean="0">
                              <a:latin typeface="Cambria Math"/>
                            </a:rPr>
                            <m:t>P</m:t>
                          </m:r>
                        </m:e>
                        <m:sub>
                          <m:r>
                            <m:rPr>
                              <m:sty m:val="p"/>
                            </m:rPr>
                            <a:rPr lang="en-US" sz="1100" i="0">
                              <a:latin typeface="Cambria Math"/>
                            </a:rPr>
                            <m:t>high</m:t>
                          </m:r>
                        </m:sub>
                      </m:sSub>
                    </m:oMath>
                  </a14:m>
                  <a:endParaRPr lang="en-US" sz="1100" dirty="0" smtClean="0">
                    <a:latin typeface="Cambria Math"/>
                  </a:endParaRPr>
                </a:p>
                <a:p>
                  <a:pPr algn="ctr"/>
                  <a14:m>
                    <m:oMathPara xmlns:m="http://schemas.openxmlformats.org/officeDocument/2006/math">
                      <m:oMathParaPr>
                        <m:jc m:val="centerGroup"/>
                      </m:oMathParaPr>
                      <m:oMath xmlns:m="http://schemas.openxmlformats.org/officeDocument/2006/math">
                        <m:r>
                          <a:rPr lang="en-US" sz="1100" i="0">
                            <a:latin typeface="Cambria Math"/>
                          </a:rPr>
                          <m:t> </m:t>
                        </m:r>
                        <m:sSub>
                          <m:sSubPr>
                            <m:ctrlPr>
                              <a:rPr lang="en-US" sz="1100" i="1">
                                <a:latin typeface="Cambria Math"/>
                              </a:rPr>
                            </m:ctrlPr>
                          </m:sSubPr>
                          <m:e>
                            <m:r>
                              <m:rPr>
                                <m:sty m:val="p"/>
                              </m:rPr>
                              <a:rPr lang="en-US" sz="1100" b="0" i="0" smtClean="0">
                                <a:latin typeface="Cambria Math"/>
                              </a:rPr>
                              <m:t>I</m:t>
                            </m:r>
                            <m:r>
                              <a:rPr lang="en-US" sz="1100" b="0" i="0" smtClean="0">
                                <a:latin typeface="Cambria Math"/>
                              </a:rPr>
                              <m:t>&gt;</m:t>
                            </m:r>
                            <m:r>
                              <m:rPr>
                                <m:sty m:val="p"/>
                              </m:rPr>
                              <a:rPr lang="en-US" sz="1100" i="0">
                                <a:latin typeface="Cambria Math"/>
                              </a:rPr>
                              <m:t>I</m:t>
                            </m:r>
                          </m:e>
                          <m:sub>
                            <m:r>
                              <m:rPr>
                                <m:sty m:val="p"/>
                              </m:rPr>
                              <a:rPr lang="en-US" sz="1100" b="0" i="0" smtClean="0">
                                <a:latin typeface="Cambria Math"/>
                              </a:rPr>
                              <m:t>d</m:t>
                            </m:r>
                          </m:sub>
                        </m:sSub>
                        <m:r>
                          <a:rPr lang="en-US" sz="1100" i="0">
                            <a:latin typeface="Cambria Math"/>
                            <a:ea typeface="Cambria Math"/>
                          </a:rPr>
                          <m:t>⟹</m:t>
                        </m:r>
                        <m:sSub>
                          <m:sSubPr>
                            <m:ctrlPr>
                              <a:rPr lang="en-US" sz="1100" i="1">
                                <a:latin typeface="Cambria Math"/>
                              </a:rPr>
                            </m:ctrlPr>
                          </m:sSubPr>
                          <m:e>
                            <m:r>
                              <m:rPr>
                                <m:sty m:val="p"/>
                              </m:rPr>
                              <a:rPr lang="en-US" sz="1100" i="0">
                                <a:latin typeface="Cambria Math"/>
                              </a:rPr>
                              <m:t>P</m:t>
                            </m:r>
                          </m:e>
                          <m:sub>
                            <m:r>
                              <m:rPr>
                                <m:sty m:val="p"/>
                              </m:rPr>
                              <a:rPr lang="en-US" sz="1100" b="0" i="0" smtClean="0">
                                <a:latin typeface="Cambria Math"/>
                              </a:rPr>
                              <m:t>low</m:t>
                            </m:r>
                          </m:sub>
                        </m:sSub>
                      </m:oMath>
                    </m:oMathPara>
                  </a14:m>
                  <a:endParaRPr lang="en-US" sz="1100" dirty="0" smtClean="0">
                    <a:latin typeface="Cambria Math"/>
                  </a:endParaRPr>
                </a:p>
                <a:p>
                  <a:pPr algn="ctr"/>
                  <a14:m>
                    <m:oMathPara xmlns:m="http://schemas.openxmlformats.org/officeDocument/2006/math">
                      <m:oMathParaPr>
                        <m:jc m:val="centerGroup"/>
                      </m:oMathParaPr>
                      <m:oMath xmlns:m="http://schemas.openxmlformats.org/officeDocument/2006/math">
                        <m:sSub>
                          <m:sSubPr>
                            <m:ctrlPr>
                              <a:rPr lang="en-US" sz="1100" i="1">
                                <a:latin typeface="Cambria Math"/>
                              </a:rPr>
                            </m:ctrlPr>
                          </m:sSubPr>
                          <m:e>
                            <m:r>
                              <m:rPr>
                                <m:sty m:val="p"/>
                              </m:rPr>
                              <a:rPr lang="en-US" sz="1100">
                                <a:latin typeface="Cambria Math"/>
                              </a:rPr>
                              <m:t>I</m:t>
                            </m:r>
                            <m:r>
                              <a:rPr lang="en-US" sz="1100" b="0" i="0" smtClean="0">
                                <a:latin typeface="Cambria Math"/>
                              </a:rPr>
                              <m:t>≤</m:t>
                            </m:r>
                            <m:r>
                              <m:rPr>
                                <m:sty m:val="p"/>
                              </m:rPr>
                              <a:rPr lang="en-US" sz="1100">
                                <a:latin typeface="Cambria Math"/>
                              </a:rPr>
                              <m:t>I</m:t>
                            </m:r>
                          </m:e>
                          <m:sub>
                            <m:r>
                              <m:rPr>
                                <m:sty m:val="p"/>
                              </m:rPr>
                              <a:rPr lang="en-US" sz="1100">
                                <a:latin typeface="Cambria Math"/>
                              </a:rPr>
                              <m:t>d</m:t>
                            </m:r>
                          </m:sub>
                        </m:sSub>
                        <m:r>
                          <a:rPr lang="en-US" sz="1100">
                            <a:latin typeface="Cambria Math"/>
                            <a:ea typeface="Cambria Math"/>
                          </a:rPr>
                          <m:t>⟹</m:t>
                        </m:r>
                        <m:sSub>
                          <m:sSubPr>
                            <m:ctrlPr>
                              <a:rPr lang="en-US" sz="1100" i="1">
                                <a:latin typeface="Cambria Math"/>
                              </a:rPr>
                            </m:ctrlPr>
                          </m:sSubPr>
                          <m:e>
                            <m:r>
                              <m:rPr>
                                <m:sty m:val="p"/>
                              </m:rPr>
                              <a:rPr lang="en-US" sz="1100">
                                <a:latin typeface="Cambria Math"/>
                              </a:rPr>
                              <m:t>P</m:t>
                            </m:r>
                          </m:e>
                          <m:sub>
                            <m:r>
                              <m:rPr>
                                <m:sty m:val="p"/>
                              </m:rPr>
                              <a:rPr lang="en-US" sz="1100" b="0" i="0" smtClean="0">
                                <a:latin typeface="Cambria Math"/>
                              </a:rPr>
                              <m:t>off</m:t>
                            </m:r>
                          </m:sub>
                        </m:sSub>
                        <m:r>
                          <a:rPr lang="en-US" sz="1100" i="0">
                            <a:latin typeface="Cambria Math"/>
                          </a:rPr>
                          <m:t> </m:t>
                        </m:r>
                      </m:oMath>
                    </m:oMathPara>
                  </a14:m>
                  <a:endParaRPr lang="en-US" dirty="0">
                    <a:latin typeface="Cambria Math"/>
                  </a:endParaRPr>
                </a:p>
                <a:p>
                  <a:endParaRPr lang="en-US" dirty="0"/>
                </a:p>
              </p:txBody>
            </p:sp>
          </mc:Choice>
          <mc:Fallback xmlns="">
            <p:sp>
              <p:nvSpPr>
                <p:cNvPr id="79" name="Rectangle 78"/>
                <p:cNvSpPr>
                  <a:spLocks noRot="1" noChangeAspect="1" noMove="1" noResize="1" noEditPoints="1" noAdjustHandles="1" noChangeArrowheads="1" noChangeShapeType="1" noTextEdit="1"/>
                </p:cNvSpPr>
                <p:nvPr/>
              </p:nvSpPr>
              <p:spPr>
                <a:xfrm>
                  <a:off x="1563038" y="3982320"/>
                  <a:ext cx="1537450" cy="893065"/>
                </a:xfrm>
                <a:prstGeom prst="rect">
                  <a:avLst/>
                </a:prstGeom>
                <a:blipFill rotWithShape="1">
                  <a:blip r:embed="rId3" cstate="print"/>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3377128" y="3468057"/>
                  <a:ext cx="1161877" cy="369332"/>
                </a:xfrm>
                <a:prstGeom prst="rect">
                  <a:avLst/>
                </a:prstGeom>
                <a:noFill/>
              </p:spPr>
              <p:txBody>
                <a:bodyPr wrap="square" rtlCol="0">
                  <a:spAutoFit/>
                </a:bodyPr>
                <a:lstStyle/>
                <a:p>
                  <a14:m>
                    <m:oMath xmlns:m="http://schemas.openxmlformats.org/officeDocument/2006/math">
                      <m:r>
                        <a:rPr lang="en-US" b="0" i="0" smtClean="0">
                          <a:latin typeface="Cambria Math"/>
                        </a:rPr>
                        <m:t>𝞃</m:t>
                      </m:r>
                    </m:oMath>
                  </a14:m>
                  <a:r>
                    <a:rPr lang="en-US" dirty="0" smtClean="0"/>
                    <a:t>,G(&lt;1)</a:t>
                  </a:r>
                  <a:endParaRPr lang="en-US" dirty="0"/>
                </a:p>
              </p:txBody>
            </p:sp>
          </mc:Choice>
          <mc:Fallback xmlns="">
            <p:sp>
              <p:nvSpPr>
                <p:cNvPr id="81" name="TextBox 80"/>
                <p:cNvSpPr txBox="1">
                  <a:spLocks noRot="1" noChangeAspect="1" noMove="1" noResize="1" noEditPoints="1" noAdjustHandles="1" noChangeArrowheads="1" noChangeShapeType="1" noTextEdit="1"/>
                </p:cNvSpPr>
                <p:nvPr/>
              </p:nvSpPr>
              <p:spPr>
                <a:xfrm>
                  <a:off x="3377128" y="3468057"/>
                  <a:ext cx="1161877" cy="369332"/>
                </a:xfrm>
                <a:prstGeom prst="rect">
                  <a:avLst/>
                </a:prstGeom>
                <a:blipFill rotWithShape="1">
                  <a:blip r:embed="rId4" cstate="print"/>
                  <a:stretch>
                    <a:fillRect t="-8333" b="-26667"/>
                  </a:stretch>
                </a:blipFill>
              </p:spPr>
              <p:txBody>
                <a:bodyPr/>
                <a:lstStyle/>
                <a:p>
                  <a:r>
                    <a:rPr lang="en-US">
                      <a:noFill/>
                    </a:rPr>
                    <a:t> </a:t>
                  </a:r>
                </a:p>
              </p:txBody>
            </p:sp>
          </mc:Fallback>
        </mc:AlternateContent>
        <p:sp>
          <p:nvSpPr>
            <p:cNvPr id="82" name="TextBox 81"/>
            <p:cNvSpPr txBox="1"/>
            <p:nvPr/>
          </p:nvSpPr>
          <p:spPr>
            <a:xfrm>
              <a:off x="4970273" y="3444155"/>
              <a:ext cx="588623" cy="307777"/>
            </a:xfrm>
            <a:prstGeom prst="rect">
              <a:avLst/>
            </a:prstGeom>
            <a:noFill/>
          </p:spPr>
          <p:txBody>
            <a:bodyPr wrap="none" rtlCol="0">
              <a:spAutoFit/>
            </a:bodyPr>
            <a:lstStyle/>
            <a:p>
              <a:r>
                <a:rPr lang="en-US" sz="1400" b="1" dirty="0" smtClean="0"/>
                <a:t>G(&gt;1)</a:t>
              </a:r>
              <a:endParaRPr lang="en-US" sz="1400" b="1" dirty="0"/>
            </a:p>
          </p:txBody>
        </p:sp>
        <mc:AlternateContent xmlns:mc="http://schemas.openxmlformats.org/markup-compatibility/2006" xmlns:a14="http://schemas.microsoft.com/office/drawing/2010/main">
          <mc:Choice Requires="a14">
            <p:sp>
              <p:nvSpPr>
                <p:cNvPr id="83" name="Rectangle 82"/>
                <p:cNvSpPr/>
                <p:nvPr/>
              </p:nvSpPr>
              <p:spPr>
                <a:xfrm>
                  <a:off x="5657994" y="3928905"/>
                  <a:ext cx="1327888" cy="616066"/>
                </a:xfrm>
                <a:prstGeom prst="rect">
                  <a:avLst/>
                </a:prstGeom>
              </p:spPr>
              <p:txBody>
                <a:bodyPr wrap="square">
                  <a:spAutoFit/>
                </a:bodyPr>
                <a:lstStyle/>
                <a:p>
                  <a:pPr algn="ctr"/>
                  <a14:m>
                    <m:oMath xmlns:m="http://schemas.openxmlformats.org/officeDocument/2006/math">
                      <m:sSub>
                        <m:sSubPr>
                          <m:ctrlPr>
                            <a:rPr lang="en-US" sz="1050" i="1" smtClean="0">
                              <a:latin typeface="Cambria Math"/>
                            </a:rPr>
                          </m:ctrlPr>
                        </m:sSubPr>
                        <m:e>
                          <m:r>
                            <m:rPr>
                              <m:sty m:val="p"/>
                            </m:rPr>
                            <a:rPr lang="en-US" sz="1050" b="0" i="0" smtClean="0">
                              <a:latin typeface="Cambria Math"/>
                            </a:rPr>
                            <m:t>P</m:t>
                          </m:r>
                          <m:r>
                            <a:rPr lang="en-US" sz="1050" i="0">
                              <a:latin typeface="Cambria Math"/>
                            </a:rPr>
                            <m:t>≥</m:t>
                          </m:r>
                          <m:r>
                            <m:rPr>
                              <m:sty m:val="p"/>
                            </m:rPr>
                            <a:rPr lang="en-US" sz="1050" b="0" i="0" smtClean="0">
                              <a:latin typeface="Cambria Math"/>
                            </a:rPr>
                            <m:t>P</m:t>
                          </m:r>
                        </m:e>
                        <m:sub>
                          <m:r>
                            <m:rPr>
                              <m:sty m:val="p"/>
                            </m:rPr>
                            <a:rPr lang="en-US" sz="1050" i="0">
                              <a:latin typeface="Cambria Math"/>
                            </a:rPr>
                            <m:t>h</m:t>
                          </m:r>
                        </m:sub>
                      </m:sSub>
                      <m:r>
                        <a:rPr lang="en-US" sz="1000" i="0">
                          <a:latin typeface="Cambria Math"/>
                          <a:ea typeface="Cambria Math"/>
                        </a:rPr>
                        <m:t>⟹</m:t>
                      </m:r>
                    </m:oMath>
                  </a14:m>
                  <a:r>
                    <a:rPr lang="en-US" sz="1100" dirty="0"/>
                    <a:t> </a:t>
                  </a:r>
                  <a14:m>
                    <m:oMath xmlns:m="http://schemas.openxmlformats.org/officeDocument/2006/math">
                      <m:sSub>
                        <m:sSubPr>
                          <m:ctrlPr>
                            <a:rPr lang="en-US" sz="1100" i="1">
                              <a:latin typeface="Cambria Math"/>
                            </a:rPr>
                          </m:ctrlPr>
                        </m:sSubPr>
                        <m:e>
                          <m:r>
                            <m:rPr>
                              <m:sty m:val="p"/>
                            </m:rPr>
                            <a:rPr lang="en-US" sz="1100" b="0" i="0" smtClean="0">
                              <a:latin typeface="Cambria Math"/>
                            </a:rPr>
                            <m:t>I</m:t>
                          </m:r>
                        </m:e>
                        <m:sub>
                          <m:r>
                            <m:rPr>
                              <m:sty m:val="p"/>
                            </m:rPr>
                            <a:rPr lang="en-US" sz="1100" i="0">
                              <a:latin typeface="Cambria Math"/>
                            </a:rPr>
                            <m:t>high</m:t>
                          </m:r>
                        </m:sub>
                      </m:sSub>
                    </m:oMath>
                  </a14:m>
                  <a:endParaRPr lang="en-US" sz="1100" dirty="0">
                    <a:latin typeface="Cambria Math"/>
                  </a:endParaRPr>
                </a:p>
                <a:p>
                  <a:pPr algn="ctr"/>
                  <a14:m>
                    <m:oMathPara xmlns:m="http://schemas.openxmlformats.org/officeDocument/2006/math">
                      <m:oMathParaPr>
                        <m:jc m:val="centerGroup"/>
                      </m:oMathParaPr>
                      <m:oMath xmlns:m="http://schemas.openxmlformats.org/officeDocument/2006/math">
                        <m:r>
                          <a:rPr lang="en-US" sz="1100" i="0">
                            <a:latin typeface="Cambria Math"/>
                          </a:rPr>
                          <m:t> </m:t>
                        </m:r>
                        <m:sSub>
                          <m:sSubPr>
                            <m:ctrlPr>
                              <a:rPr lang="en-US" sz="1100" i="1">
                                <a:latin typeface="Cambria Math"/>
                              </a:rPr>
                            </m:ctrlPr>
                          </m:sSubPr>
                          <m:e>
                            <m:r>
                              <m:rPr>
                                <m:sty m:val="p"/>
                              </m:rPr>
                              <a:rPr lang="en-US" sz="1100" b="0" i="0" smtClean="0">
                                <a:latin typeface="Cambria Math"/>
                              </a:rPr>
                              <m:t>P</m:t>
                            </m:r>
                            <m:r>
                              <a:rPr lang="en-US" sz="1100" i="0">
                                <a:latin typeface="Cambria Math"/>
                              </a:rPr>
                              <m:t>&gt;</m:t>
                            </m:r>
                            <m:r>
                              <m:rPr>
                                <m:sty m:val="p"/>
                              </m:rPr>
                              <a:rPr lang="en-US" sz="1100" b="0" i="0" smtClean="0">
                                <a:latin typeface="Cambria Math"/>
                              </a:rPr>
                              <m:t>P</m:t>
                            </m:r>
                          </m:e>
                          <m:sub>
                            <m:r>
                              <m:rPr>
                                <m:sty m:val="p"/>
                              </m:rPr>
                              <a:rPr lang="en-US" sz="1100" i="0">
                                <a:latin typeface="Cambria Math"/>
                              </a:rPr>
                              <m:t>d</m:t>
                            </m:r>
                          </m:sub>
                        </m:sSub>
                        <m:r>
                          <a:rPr lang="en-US" sz="1100" i="0">
                            <a:latin typeface="Cambria Math"/>
                            <a:ea typeface="Cambria Math"/>
                          </a:rPr>
                          <m:t>⟹</m:t>
                        </m:r>
                        <m:sSub>
                          <m:sSubPr>
                            <m:ctrlPr>
                              <a:rPr lang="en-US" sz="1100" i="1">
                                <a:latin typeface="Cambria Math"/>
                              </a:rPr>
                            </m:ctrlPr>
                          </m:sSubPr>
                          <m:e>
                            <m:r>
                              <m:rPr>
                                <m:sty m:val="p"/>
                              </m:rPr>
                              <a:rPr lang="en-US" sz="1100" b="0" i="0" smtClean="0">
                                <a:latin typeface="Cambria Math"/>
                              </a:rPr>
                              <m:t>I</m:t>
                            </m:r>
                          </m:e>
                          <m:sub>
                            <m:r>
                              <m:rPr>
                                <m:sty m:val="p"/>
                              </m:rPr>
                              <a:rPr lang="en-US" sz="1100" b="0" i="0" smtClean="0">
                                <a:latin typeface="Cambria Math"/>
                              </a:rPr>
                              <m:t>low</m:t>
                            </m:r>
                          </m:sub>
                        </m:sSub>
                      </m:oMath>
                    </m:oMathPara>
                  </a14:m>
                  <a:endParaRPr lang="en-US" dirty="0" smtClean="0"/>
                </a:p>
                <a:p>
                  <a:pPr algn="ctr"/>
                  <a14:m>
                    <m:oMathPara xmlns:m="http://schemas.openxmlformats.org/officeDocument/2006/math">
                      <m:oMathParaPr>
                        <m:jc m:val="centerGroup"/>
                      </m:oMathParaPr>
                      <m:oMath xmlns:m="http://schemas.openxmlformats.org/officeDocument/2006/math">
                        <m:sSub>
                          <m:sSubPr>
                            <m:ctrlPr>
                              <a:rPr lang="en-US" sz="1100" i="1">
                                <a:latin typeface="Cambria Math"/>
                              </a:rPr>
                            </m:ctrlPr>
                          </m:sSubPr>
                          <m:e>
                            <m:r>
                              <m:rPr>
                                <m:sty m:val="p"/>
                              </m:rPr>
                              <a:rPr lang="en-US" sz="1100">
                                <a:latin typeface="Cambria Math"/>
                              </a:rPr>
                              <m:t>P</m:t>
                            </m:r>
                            <m:r>
                              <a:rPr lang="en-US" sz="1100" b="0" i="0" smtClean="0">
                                <a:latin typeface="Cambria Math"/>
                              </a:rPr>
                              <m:t>≤</m:t>
                            </m:r>
                            <m:r>
                              <m:rPr>
                                <m:sty m:val="p"/>
                              </m:rPr>
                              <a:rPr lang="en-US" sz="1100">
                                <a:latin typeface="Cambria Math"/>
                              </a:rPr>
                              <m:t>P</m:t>
                            </m:r>
                          </m:e>
                          <m:sub>
                            <m:r>
                              <m:rPr>
                                <m:sty m:val="p"/>
                              </m:rPr>
                              <a:rPr lang="en-US" sz="1100">
                                <a:latin typeface="Cambria Math"/>
                              </a:rPr>
                              <m:t>d</m:t>
                            </m:r>
                          </m:sub>
                        </m:sSub>
                        <m:r>
                          <a:rPr lang="en-US" sz="1100">
                            <a:latin typeface="Cambria Math"/>
                          </a:rPr>
                          <m:t>⟹</m:t>
                        </m:r>
                        <m:sSub>
                          <m:sSubPr>
                            <m:ctrlPr>
                              <a:rPr lang="en-US" sz="1100" i="1">
                                <a:latin typeface="Cambria Math"/>
                              </a:rPr>
                            </m:ctrlPr>
                          </m:sSubPr>
                          <m:e>
                            <m:r>
                              <m:rPr>
                                <m:sty m:val="p"/>
                              </m:rPr>
                              <a:rPr lang="en-US" sz="1100">
                                <a:latin typeface="Cambria Math"/>
                              </a:rPr>
                              <m:t>I</m:t>
                            </m:r>
                          </m:e>
                          <m:sub>
                            <m:r>
                              <m:rPr>
                                <m:sty m:val="p"/>
                              </m:rPr>
                              <a:rPr lang="en-US" sz="1100" b="0" i="0" smtClean="0">
                                <a:latin typeface="Cambria Math"/>
                              </a:rPr>
                              <m:t>dark</m:t>
                            </m:r>
                          </m:sub>
                        </m:sSub>
                      </m:oMath>
                    </m:oMathPara>
                  </a14:m>
                  <a:endParaRPr lang="en-US" sz="1100" dirty="0">
                    <a:latin typeface="Cambria Math"/>
                  </a:endParaRPr>
                </a:p>
              </p:txBody>
            </p:sp>
          </mc:Choice>
          <mc:Fallback xmlns="">
            <p:sp>
              <p:nvSpPr>
                <p:cNvPr id="83" name="Rectangle 82"/>
                <p:cNvSpPr>
                  <a:spLocks noRot="1" noChangeAspect="1" noMove="1" noResize="1" noEditPoints="1" noAdjustHandles="1" noChangeArrowheads="1" noChangeShapeType="1" noTextEdit="1"/>
                </p:cNvSpPr>
                <p:nvPr/>
              </p:nvSpPr>
              <p:spPr>
                <a:xfrm>
                  <a:off x="5657994" y="3928905"/>
                  <a:ext cx="1327888" cy="616066"/>
                </a:xfrm>
                <a:prstGeom prst="rect">
                  <a:avLst/>
                </a:prstGeom>
                <a:blipFill rotWithShape="1">
                  <a:blip r:embed="rId5" cstate="print"/>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Rectangle 83"/>
                <p:cNvSpPr/>
                <p:nvPr/>
              </p:nvSpPr>
              <p:spPr>
                <a:xfrm>
                  <a:off x="7451062" y="3915050"/>
                  <a:ext cx="1121438" cy="646844"/>
                </a:xfrm>
                <a:prstGeom prst="rect">
                  <a:avLst/>
                </a:prstGeom>
              </p:spPr>
              <p:txBody>
                <a:bodyPr wrap="square">
                  <a:spAutoFit/>
                </a:bodyPr>
                <a:lstStyle/>
                <a:p>
                  <a:pPr algn="ctr"/>
                  <a14:m>
                    <m:oMath xmlns:m="http://schemas.openxmlformats.org/officeDocument/2006/math">
                      <m:sSub>
                        <m:sSubPr>
                          <m:ctrlPr>
                            <a:rPr lang="en-US" sz="1100" i="1" smtClean="0">
                              <a:latin typeface="Cambria Math"/>
                            </a:rPr>
                          </m:ctrlPr>
                        </m:sSubPr>
                        <m:e>
                          <m:r>
                            <m:rPr>
                              <m:sty m:val="p"/>
                            </m:rPr>
                            <a:rPr lang="en-US" sz="1100">
                              <a:latin typeface="Cambria Math"/>
                            </a:rPr>
                            <m:t>I</m:t>
                          </m:r>
                        </m:e>
                        <m:sub>
                          <m:r>
                            <m:rPr>
                              <m:sty m:val="p"/>
                            </m:rPr>
                            <a:rPr lang="en-US" sz="1100">
                              <a:latin typeface="Cambria Math"/>
                            </a:rPr>
                            <m:t>high</m:t>
                          </m:r>
                        </m:sub>
                      </m:sSub>
                      <m:r>
                        <a:rPr lang="en-US" sz="1050" i="1">
                          <a:latin typeface="Cambria Math"/>
                          <a:ea typeface="Cambria Math"/>
                        </a:rPr>
                        <m:t>⟹</m:t>
                      </m:r>
                    </m:oMath>
                  </a14:m>
                  <a:r>
                    <a:rPr lang="en-US" sz="1200" dirty="0" smtClean="0">
                      <a:latin typeface="Cambria Math"/>
                    </a:rPr>
                    <a:t>’1’</a:t>
                  </a:r>
                  <a:endParaRPr lang="en-US" sz="1200" dirty="0">
                    <a:latin typeface="Cambria Math"/>
                  </a:endParaRPr>
                </a:p>
                <a:p>
                  <a:pPr algn="ctr"/>
                  <a14:m>
                    <m:oMath xmlns:m="http://schemas.openxmlformats.org/officeDocument/2006/math">
                      <m:sSub>
                        <m:sSubPr>
                          <m:ctrlPr>
                            <a:rPr lang="en-US" sz="1200" i="1">
                              <a:latin typeface="Cambria Math"/>
                            </a:rPr>
                          </m:ctrlPr>
                        </m:sSubPr>
                        <m:e>
                          <m:r>
                            <m:rPr>
                              <m:sty m:val="p"/>
                            </m:rPr>
                            <a:rPr lang="en-US" sz="1200">
                              <a:latin typeface="Cambria Math"/>
                            </a:rPr>
                            <m:t>I</m:t>
                          </m:r>
                        </m:e>
                        <m:sub>
                          <m:r>
                            <m:rPr>
                              <m:sty m:val="p"/>
                            </m:rPr>
                            <a:rPr lang="en-US" sz="1200">
                              <a:latin typeface="Cambria Math"/>
                            </a:rPr>
                            <m:t>low</m:t>
                          </m:r>
                        </m:sub>
                      </m:sSub>
                      <m:r>
                        <a:rPr lang="en-US" sz="1200" i="1">
                          <a:latin typeface="Cambria Math"/>
                          <a:ea typeface="Cambria Math"/>
                        </a:rPr>
                        <m:t>⟹</m:t>
                      </m:r>
                    </m:oMath>
                  </a14:m>
                  <a:r>
                    <a:rPr lang="en-US" sz="1200" dirty="0" smtClean="0"/>
                    <a:t>’0’</a:t>
                  </a:r>
                </a:p>
                <a:p>
                  <a:pPr algn="ctr"/>
                  <a14:m>
                    <m:oMath xmlns:m="http://schemas.openxmlformats.org/officeDocument/2006/math">
                      <m:sSub>
                        <m:sSubPr>
                          <m:ctrlPr>
                            <a:rPr lang="en-US" sz="1200" i="1">
                              <a:latin typeface="Cambria Math"/>
                            </a:rPr>
                          </m:ctrlPr>
                        </m:sSubPr>
                        <m:e>
                          <m:r>
                            <m:rPr>
                              <m:sty m:val="p"/>
                            </m:rPr>
                            <a:rPr lang="en-US" sz="1200" i="1">
                              <a:latin typeface="Cambria Math"/>
                            </a:rPr>
                            <m:t>I</m:t>
                          </m:r>
                        </m:e>
                        <m:sub>
                          <m:r>
                            <m:rPr>
                              <m:sty m:val="p"/>
                            </m:rPr>
                            <a:rPr lang="en-US" sz="1200" i="1">
                              <a:latin typeface="Cambria Math"/>
                            </a:rPr>
                            <m:t>dark</m:t>
                          </m:r>
                        </m:sub>
                      </m:sSub>
                      <m:r>
                        <a:rPr lang="en-US" sz="1200" i="1">
                          <a:latin typeface="Cambria Math"/>
                        </a:rPr>
                        <m:t>⟹</m:t>
                      </m:r>
                    </m:oMath>
                  </a14:m>
                  <a:r>
                    <a:rPr lang="en-US" sz="1200" dirty="0" smtClean="0">
                      <a:latin typeface="Cambria Math"/>
                    </a:rPr>
                    <a:t>’U’</a:t>
                  </a:r>
                  <a:endParaRPr lang="en-US" sz="1600" dirty="0"/>
                </a:p>
              </p:txBody>
            </p:sp>
          </mc:Choice>
          <mc:Fallback xmlns="">
            <p:sp>
              <p:nvSpPr>
                <p:cNvPr id="84" name="Rectangle 83"/>
                <p:cNvSpPr>
                  <a:spLocks noRot="1" noChangeAspect="1" noMove="1" noResize="1" noEditPoints="1" noAdjustHandles="1" noChangeArrowheads="1" noChangeShapeType="1" noTextEdit="1"/>
                </p:cNvSpPr>
                <p:nvPr/>
              </p:nvSpPr>
              <p:spPr>
                <a:xfrm>
                  <a:off x="7451062" y="3915050"/>
                  <a:ext cx="1121438" cy="646844"/>
                </a:xfrm>
                <a:prstGeom prst="rect">
                  <a:avLst/>
                </a:prstGeom>
                <a:blipFill rotWithShape="1">
                  <a:blip r:embed="rId6" cstate="print"/>
                  <a:stretch>
                    <a:fillRect t="-1887" b="-6604"/>
                  </a:stretch>
                </a:blipFill>
              </p:spPr>
              <p:txBody>
                <a:bodyPr/>
                <a:lstStyle/>
                <a:p>
                  <a:r>
                    <a:rPr lang="en-US">
                      <a:noFill/>
                    </a:rPr>
                    <a:t> </a:t>
                  </a:r>
                </a:p>
              </p:txBody>
            </p:sp>
          </mc:Fallback>
        </mc:AlternateContent>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srcRect/>
          <a:stretch>
            <a:fillRect/>
          </a:stretch>
        </p:blipFill>
        <p:spPr bwMode="auto">
          <a:xfrm>
            <a:off x="4114800" y="1828800"/>
            <a:ext cx="4295775" cy="2428875"/>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Digital Clock Recovery</a:t>
            </a:r>
            <a:endParaRPr lang="en-US" dirty="0"/>
          </a:p>
        </p:txBody>
      </p:sp>
      <p:sp>
        <p:nvSpPr>
          <p:cNvPr id="58" name="TextBox 57"/>
          <p:cNvSpPr txBox="1"/>
          <p:nvPr/>
        </p:nvSpPr>
        <p:spPr>
          <a:xfrm>
            <a:off x="466436" y="1524000"/>
            <a:ext cx="4267200" cy="923330"/>
          </a:xfrm>
          <a:prstGeom prst="rect">
            <a:avLst/>
          </a:prstGeom>
          <a:noFill/>
        </p:spPr>
        <p:txBody>
          <a:bodyPr wrap="square" rtlCol="0">
            <a:spAutoFit/>
          </a:bodyPr>
          <a:lstStyle/>
          <a:p>
            <a:r>
              <a:rPr lang="en-US" dirty="0" smtClean="0"/>
              <a:t>Serial data stream could have multiple interpretations in the Receiver as shown in the next figure</a:t>
            </a:r>
          </a:p>
        </p:txBody>
      </p:sp>
      <p:grpSp>
        <p:nvGrpSpPr>
          <p:cNvPr id="50" name="Gruppo 49"/>
          <p:cNvGrpSpPr/>
          <p:nvPr/>
        </p:nvGrpSpPr>
        <p:grpSpPr>
          <a:xfrm>
            <a:off x="533400" y="2895600"/>
            <a:ext cx="3521364" cy="1066800"/>
            <a:chOff x="496903" y="2546295"/>
            <a:chExt cx="3521364" cy="1066800"/>
          </a:xfrm>
        </p:grpSpPr>
        <p:sp>
          <p:nvSpPr>
            <p:cNvPr id="60" name="Rectangle 59"/>
            <p:cNvSpPr/>
            <p:nvPr/>
          </p:nvSpPr>
          <p:spPr>
            <a:xfrm>
              <a:off x="1182703" y="2546295"/>
              <a:ext cx="1600200" cy="1066800"/>
            </a:xfrm>
            <a:prstGeom prst="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TIAs</a:t>
              </a:r>
              <a:endParaRPr lang="en-US" sz="2800" dirty="0">
                <a:solidFill>
                  <a:schemeClr val="tx1"/>
                </a:solidFill>
              </a:endParaRPr>
            </a:p>
          </p:txBody>
        </p:sp>
        <p:cxnSp>
          <p:nvCxnSpPr>
            <p:cNvPr id="61" name="Straight Arrow Connector 60"/>
            <p:cNvCxnSpPr/>
            <p:nvPr/>
          </p:nvCxnSpPr>
          <p:spPr>
            <a:xfrm>
              <a:off x="2799067" y="3079695"/>
              <a:ext cx="1219200" cy="314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endCxn id="60" idx="1"/>
            </p:cNvCxnSpPr>
            <p:nvPr/>
          </p:nvCxnSpPr>
          <p:spPr>
            <a:xfrm>
              <a:off x="496903" y="3079695"/>
              <a:ext cx="6858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602963" y="2943335"/>
              <a:ext cx="236840" cy="29149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V="1">
              <a:off x="3117563" y="2930033"/>
              <a:ext cx="236840" cy="29149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3175826" y="3082433"/>
              <a:ext cx="276038" cy="307777"/>
            </a:xfrm>
            <a:prstGeom prst="rect">
              <a:avLst/>
            </a:prstGeom>
            <a:noFill/>
          </p:spPr>
          <p:txBody>
            <a:bodyPr wrap="none" rtlCol="0">
              <a:spAutoFit/>
            </a:bodyPr>
            <a:lstStyle/>
            <a:p>
              <a:r>
                <a:rPr lang="en-US" sz="1400" dirty="0" smtClean="0"/>
                <a:t>4</a:t>
              </a:r>
              <a:endParaRPr lang="en-US" sz="1400" dirty="0"/>
            </a:p>
          </p:txBody>
        </p:sp>
        <p:sp>
          <p:nvSpPr>
            <p:cNvPr id="83" name="TextBox 82"/>
            <p:cNvSpPr txBox="1"/>
            <p:nvPr/>
          </p:nvSpPr>
          <p:spPr>
            <a:xfrm>
              <a:off x="672539" y="3020839"/>
              <a:ext cx="276038" cy="307777"/>
            </a:xfrm>
            <a:prstGeom prst="rect">
              <a:avLst/>
            </a:prstGeom>
            <a:noFill/>
          </p:spPr>
          <p:txBody>
            <a:bodyPr wrap="none" rtlCol="0">
              <a:spAutoFit/>
            </a:bodyPr>
            <a:lstStyle/>
            <a:p>
              <a:r>
                <a:rPr lang="en-US" sz="1400" dirty="0" smtClean="0"/>
                <a:t>4</a:t>
              </a:r>
              <a:endParaRPr lang="en-US" sz="1400" dirty="0"/>
            </a:p>
          </p:txBody>
        </p:sp>
      </p:grpSp>
      <p:sp>
        <p:nvSpPr>
          <p:cNvPr id="100" name="TextBox 99"/>
          <p:cNvSpPr txBox="1"/>
          <p:nvPr/>
        </p:nvSpPr>
        <p:spPr>
          <a:xfrm>
            <a:off x="457200" y="4876800"/>
            <a:ext cx="8025705" cy="1200329"/>
          </a:xfrm>
          <a:prstGeom prst="rect">
            <a:avLst/>
          </a:prstGeom>
          <a:noFill/>
        </p:spPr>
        <p:txBody>
          <a:bodyPr wrap="square" rtlCol="0">
            <a:spAutoFit/>
          </a:bodyPr>
          <a:lstStyle/>
          <a:p>
            <a:r>
              <a:rPr lang="en-US" dirty="0" smtClean="0"/>
              <a:t>There is need to </a:t>
            </a:r>
            <a:r>
              <a:rPr lang="en-US" dirty="0"/>
              <a:t>recover the clock from the </a:t>
            </a:r>
            <a:r>
              <a:rPr lang="en-US" dirty="0" smtClean="0"/>
              <a:t>data stream and to use </a:t>
            </a:r>
            <a:r>
              <a:rPr lang="en-US" dirty="0"/>
              <a:t>it </a:t>
            </a:r>
            <a:r>
              <a:rPr lang="en-US" dirty="0" smtClean="0"/>
              <a:t>to sample the data to extract the individual data bits. </a:t>
            </a:r>
          </a:p>
          <a:p>
            <a:r>
              <a:rPr lang="en-US" dirty="0" smtClean="0"/>
              <a:t>This task is carried out by a </a:t>
            </a:r>
            <a:r>
              <a:rPr lang="en-US" i="1" dirty="0" smtClean="0">
                <a:solidFill>
                  <a:srgbClr val="FF0000"/>
                </a:solidFill>
              </a:rPr>
              <a:t>Clock Recovery Circuit</a:t>
            </a:r>
            <a:r>
              <a:rPr lang="en-US" dirty="0" smtClean="0"/>
              <a:t>.</a:t>
            </a:r>
          </a:p>
          <a:p>
            <a:endParaRPr lang="en-US" dirty="0"/>
          </a:p>
        </p:txBody>
      </p:sp>
    </p:spTree>
    <p:extLst>
      <p:ext uri="{BB962C8B-B14F-4D97-AF65-F5344CB8AC3E}">
        <p14:creationId xmlns:p14="http://schemas.microsoft.com/office/powerpoint/2010/main" val="1462037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Clock Recovery</a:t>
            </a:r>
            <a:endParaRPr lang="en-US" dirty="0"/>
          </a:p>
        </p:txBody>
      </p:sp>
      <p:sp>
        <p:nvSpPr>
          <p:cNvPr id="28" name="TextBox 27"/>
          <p:cNvSpPr txBox="1"/>
          <p:nvPr/>
        </p:nvSpPr>
        <p:spPr>
          <a:xfrm>
            <a:off x="719852" y="4971365"/>
            <a:ext cx="7136711" cy="646331"/>
          </a:xfrm>
          <a:prstGeom prst="rect">
            <a:avLst/>
          </a:prstGeom>
          <a:noFill/>
        </p:spPr>
        <p:txBody>
          <a:bodyPr wrap="square" rtlCol="0">
            <a:spAutoFit/>
          </a:bodyPr>
          <a:lstStyle/>
          <a:p>
            <a:pPr lvl="0"/>
            <a:r>
              <a:rPr lang="en-US" i="1" dirty="0">
                <a:solidFill>
                  <a:prstClr val="black"/>
                </a:solidFill>
              </a:rPr>
              <a:t>Clock Recovery Circuit </a:t>
            </a:r>
            <a:r>
              <a:rPr lang="en-US" dirty="0">
                <a:solidFill>
                  <a:prstClr val="black"/>
                </a:solidFill>
              </a:rPr>
              <a:t>allows </a:t>
            </a:r>
            <a:r>
              <a:rPr lang="en-US" dirty="0" smtClean="0">
                <a:solidFill>
                  <a:prstClr val="black"/>
                </a:solidFill>
              </a:rPr>
              <a:t>the Receiver to </a:t>
            </a:r>
            <a:r>
              <a:rPr lang="en-US" dirty="0">
                <a:solidFill>
                  <a:prstClr val="black"/>
                </a:solidFill>
              </a:rPr>
              <a:t>regenerate </a:t>
            </a:r>
            <a:r>
              <a:rPr lang="en-US" dirty="0" smtClean="0">
                <a:solidFill>
                  <a:prstClr val="black"/>
                </a:solidFill>
              </a:rPr>
              <a:t>serial data with </a:t>
            </a:r>
            <a:r>
              <a:rPr lang="en-US" dirty="0">
                <a:solidFill>
                  <a:prstClr val="black"/>
                </a:solidFill>
              </a:rPr>
              <a:t>the fewest bit </a:t>
            </a:r>
            <a:r>
              <a:rPr lang="en-US" dirty="0" smtClean="0">
                <a:solidFill>
                  <a:prstClr val="black"/>
                </a:solidFill>
              </a:rPr>
              <a:t>errors and to obtain a correct interpretation of itself. </a:t>
            </a:r>
            <a:endParaRPr lang="en-US" dirty="0">
              <a:solidFill>
                <a:prstClr val="black"/>
              </a:solidFill>
            </a:endParaRPr>
          </a:p>
        </p:txBody>
      </p:sp>
      <p:sp>
        <p:nvSpPr>
          <p:cNvPr id="31" name="Rectangle 30"/>
          <p:cNvSpPr/>
          <p:nvPr/>
        </p:nvSpPr>
        <p:spPr>
          <a:xfrm>
            <a:off x="1143000" y="2481613"/>
            <a:ext cx="1600200" cy="1066800"/>
          </a:xfrm>
          <a:prstGeom prst="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TIAs</a:t>
            </a:r>
            <a:endParaRPr lang="en-US" sz="2800" dirty="0">
              <a:solidFill>
                <a:schemeClr val="tx1"/>
              </a:solidFill>
            </a:endParaRPr>
          </a:p>
        </p:txBody>
      </p:sp>
      <p:cxnSp>
        <p:nvCxnSpPr>
          <p:cNvPr id="33" name="Straight Arrow Connector 32"/>
          <p:cNvCxnSpPr/>
          <p:nvPr/>
        </p:nvCxnSpPr>
        <p:spPr>
          <a:xfrm>
            <a:off x="2759364" y="3015013"/>
            <a:ext cx="1219200" cy="314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3003442" y="2917041"/>
            <a:ext cx="261534"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endCxn id="31" idx="1"/>
          </p:cNvCxnSpPr>
          <p:nvPr/>
        </p:nvCxnSpPr>
        <p:spPr>
          <a:xfrm>
            <a:off x="457200" y="3015013"/>
            <a:ext cx="6858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609600" y="2917041"/>
            <a:ext cx="19050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17848" y="2993241"/>
            <a:ext cx="276038" cy="307777"/>
          </a:xfrm>
          <a:prstGeom prst="rect">
            <a:avLst/>
          </a:prstGeom>
          <a:noFill/>
        </p:spPr>
        <p:txBody>
          <a:bodyPr wrap="none" rtlCol="0">
            <a:spAutoFit/>
          </a:bodyPr>
          <a:lstStyle/>
          <a:p>
            <a:r>
              <a:rPr lang="en-US" sz="1400" dirty="0" smtClean="0"/>
              <a:t>4</a:t>
            </a:r>
            <a:endParaRPr lang="en-US" sz="1400" dirty="0"/>
          </a:p>
        </p:txBody>
      </p:sp>
      <p:sp>
        <p:nvSpPr>
          <p:cNvPr id="41" name="TextBox 40"/>
          <p:cNvSpPr txBox="1"/>
          <p:nvPr/>
        </p:nvSpPr>
        <p:spPr>
          <a:xfrm>
            <a:off x="3048000" y="2993241"/>
            <a:ext cx="276038" cy="307777"/>
          </a:xfrm>
          <a:prstGeom prst="rect">
            <a:avLst/>
          </a:prstGeom>
          <a:noFill/>
        </p:spPr>
        <p:txBody>
          <a:bodyPr wrap="none" rtlCol="0">
            <a:spAutoFit/>
          </a:bodyPr>
          <a:lstStyle/>
          <a:p>
            <a:r>
              <a:rPr lang="en-US" sz="1400" dirty="0" smtClean="0"/>
              <a:t>4</a:t>
            </a:r>
            <a:endParaRPr lang="en-US" sz="1400" dirty="0"/>
          </a:p>
        </p:txBody>
      </p:sp>
      <p:grpSp>
        <p:nvGrpSpPr>
          <p:cNvPr id="7" name="Group 6"/>
          <p:cNvGrpSpPr/>
          <p:nvPr/>
        </p:nvGrpSpPr>
        <p:grpSpPr>
          <a:xfrm>
            <a:off x="2827700" y="2649570"/>
            <a:ext cx="992675" cy="164878"/>
            <a:chOff x="2834849" y="2552147"/>
            <a:chExt cx="992675" cy="164878"/>
          </a:xfrm>
        </p:grpSpPr>
        <p:cxnSp>
          <p:nvCxnSpPr>
            <p:cNvPr id="16" name="Elbow Connector 15"/>
            <p:cNvCxnSpPr/>
            <p:nvPr/>
          </p:nvCxnSpPr>
          <p:spPr>
            <a:xfrm>
              <a:off x="2951402" y="2552774"/>
              <a:ext cx="198107" cy="157742"/>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a:off x="3149509" y="2552147"/>
              <a:ext cx="497708" cy="158285"/>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21" name="Elbow Connector 20"/>
            <p:cNvCxnSpPr/>
            <p:nvPr/>
          </p:nvCxnSpPr>
          <p:spPr>
            <a:xfrm>
              <a:off x="3649110" y="2552231"/>
              <a:ext cx="178414" cy="158201"/>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3649110" y="2552147"/>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3149509" y="2552231"/>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954016" y="2552147"/>
              <a:ext cx="0" cy="164568"/>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2834849" y="2717025"/>
              <a:ext cx="12049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50" name="TextBox 149"/>
          <p:cNvSpPr txBox="1"/>
          <p:nvPr/>
        </p:nvSpPr>
        <p:spPr>
          <a:xfrm>
            <a:off x="2834849" y="3245953"/>
            <a:ext cx="1143715" cy="276999"/>
          </a:xfrm>
          <a:prstGeom prst="rect">
            <a:avLst/>
          </a:prstGeom>
          <a:noFill/>
        </p:spPr>
        <p:txBody>
          <a:bodyPr wrap="square" rtlCol="0">
            <a:spAutoFit/>
          </a:bodyPr>
          <a:lstStyle/>
          <a:p>
            <a:r>
              <a:rPr lang="en-US" sz="1200" dirty="0" smtClean="0"/>
              <a:t>Incoming data</a:t>
            </a:r>
            <a:endParaRPr lang="en-US" sz="1200" dirty="0"/>
          </a:p>
        </p:txBody>
      </p:sp>
      <p:sp>
        <p:nvSpPr>
          <p:cNvPr id="132" name="Rounded Rectangle 131"/>
          <p:cNvSpPr/>
          <p:nvPr/>
        </p:nvSpPr>
        <p:spPr>
          <a:xfrm>
            <a:off x="4002895" y="1872013"/>
            <a:ext cx="4129678" cy="2286000"/>
          </a:xfrm>
          <a:prstGeom prst="roundRect">
            <a:avLst/>
          </a:prstGeom>
          <a:solidFill>
            <a:schemeClr val="bg2">
              <a:lumMod val="9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TextBox 126"/>
          <p:cNvSpPr txBox="1"/>
          <p:nvPr/>
        </p:nvSpPr>
        <p:spPr>
          <a:xfrm>
            <a:off x="5072604" y="2261957"/>
            <a:ext cx="184731" cy="369332"/>
          </a:xfrm>
          <a:prstGeom prst="rect">
            <a:avLst/>
          </a:prstGeom>
          <a:noFill/>
        </p:spPr>
        <p:txBody>
          <a:bodyPr wrap="none" rtlCol="0">
            <a:spAutoFit/>
          </a:bodyPr>
          <a:lstStyle/>
          <a:p>
            <a:endParaRPr lang="en-US" dirty="0"/>
          </a:p>
        </p:txBody>
      </p:sp>
      <p:sp>
        <p:nvSpPr>
          <p:cNvPr id="129" name="Rectangle 128"/>
          <p:cNvSpPr/>
          <p:nvPr/>
        </p:nvSpPr>
        <p:spPr>
          <a:xfrm>
            <a:off x="4414523" y="3101768"/>
            <a:ext cx="914399" cy="936172"/>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Clock Recovery Circuit</a:t>
            </a:r>
            <a:endParaRPr lang="en-US" sz="1400" dirty="0">
              <a:solidFill>
                <a:schemeClr val="tx1"/>
              </a:solidFill>
            </a:endParaRPr>
          </a:p>
        </p:txBody>
      </p:sp>
      <p:cxnSp>
        <p:nvCxnSpPr>
          <p:cNvPr id="134" name="Straight Connector 133"/>
          <p:cNvCxnSpPr>
            <a:stCxn id="132" idx="1"/>
          </p:cNvCxnSpPr>
          <p:nvPr/>
        </p:nvCxnSpPr>
        <p:spPr>
          <a:xfrm>
            <a:off x="4002895" y="3015013"/>
            <a:ext cx="15233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4155232" y="3015013"/>
            <a:ext cx="0" cy="55484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a:off x="4155232" y="3569854"/>
            <a:ext cx="25209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9" name="Rectangle 138"/>
          <p:cNvSpPr/>
          <p:nvPr/>
        </p:nvSpPr>
        <p:spPr>
          <a:xfrm>
            <a:off x="5712461" y="2013527"/>
            <a:ext cx="914399" cy="936172"/>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 Decision Making </a:t>
            </a:r>
            <a:r>
              <a:rPr lang="en-US" sz="1400" dirty="0">
                <a:solidFill>
                  <a:schemeClr val="tx1"/>
                </a:solidFill>
              </a:rPr>
              <a:t>C</a:t>
            </a:r>
            <a:r>
              <a:rPr lang="en-US" sz="1400" dirty="0" smtClean="0">
                <a:solidFill>
                  <a:schemeClr val="tx1"/>
                </a:solidFill>
              </a:rPr>
              <a:t>ircuit</a:t>
            </a:r>
            <a:endParaRPr lang="en-US" sz="1400" dirty="0">
              <a:solidFill>
                <a:schemeClr val="tx1"/>
              </a:solidFill>
            </a:endParaRPr>
          </a:p>
        </p:txBody>
      </p:sp>
      <p:cxnSp>
        <p:nvCxnSpPr>
          <p:cNvPr id="141" name="Straight Connector 140"/>
          <p:cNvCxnSpPr/>
          <p:nvPr/>
        </p:nvCxnSpPr>
        <p:spPr>
          <a:xfrm flipV="1">
            <a:off x="4155232" y="2460500"/>
            <a:ext cx="0" cy="55451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Arrow Connector 144"/>
          <p:cNvCxnSpPr/>
          <p:nvPr/>
        </p:nvCxnSpPr>
        <p:spPr>
          <a:xfrm>
            <a:off x="5328922" y="3602841"/>
            <a:ext cx="1681478"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p:nvPr/>
        </p:nvCxnSpPr>
        <p:spPr>
          <a:xfrm flipV="1">
            <a:off x="6169661" y="2983014"/>
            <a:ext cx="0" cy="61982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p:nvPr/>
        </p:nvCxnSpPr>
        <p:spPr>
          <a:xfrm>
            <a:off x="4155232" y="2446623"/>
            <a:ext cx="1557229"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1" name="TextBox 150"/>
          <p:cNvSpPr txBox="1"/>
          <p:nvPr/>
        </p:nvSpPr>
        <p:spPr>
          <a:xfrm>
            <a:off x="5909813" y="3621361"/>
            <a:ext cx="519694" cy="276999"/>
          </a:xfrm>
          <a:prstGeom prst="rect">
            <a:avLst/>
          </a:prstGeom>
          <a:noFill/>
        </p:spPr>
        <p:txBody>
          <a:bodyPr wrap="none" rtlCol="0">
            <a:spAutoFit/>
          </a:bodyPr>
          <a:lstStyle/>
          <a:p>
            <a:r>
              <a:rPr lang="en-US" sz="1200" dirty="0" smtClean="0"/>
              <a:t>Clock</a:t>
            </a:r>
            <a:endParaRPr lang="en-US" sz="1200" dirty="0"/>
          </a:p>
        </p:txBody>
      </p:sp>
      <p:sp>
        <p:nvSpPr>
          <p:cNvPr id="152" name="TextBox 151"/>
          <p:cNvSpPr txBox="1"/>
          <p:nvPr/>
        </p:nvSpPr>
        <p:spPr>
          <a:xfrm>
            <a:off x="7024255" y="3313585"/>
            <a:ext cx="1108317" cy="584775"/>
          </a:xfrm>
          <a:prstGeom prst="rect">
            <a:avLst/>
          </a:prstGeom>
          <a:noFill/>
        </p:spPr>
        <p:txBody>
          <a:bodyPr wrap="none" rtlCol="0">
            <a:spAutoFit/>
          </a:bodyPr>
          <a:lstStyle/>
          <a:p>
            <a:r>
              <a:rPr lang="en-US" sz="1600" dirty="0" smtClean="0"/>
              <a:t>Recovered </a:t>
            </a:r>
          </a:p>
          <a:p>
            <a:r>
              <a:rPr lang="en-US" sz="1600" dirty="0" smtClean="0"/>
              <a:t>Clock</a:t>
            </a:r>
            <a:endParaRPr lang="en-US" sz="1600" dirty="0"/>
          </a:p>
        </p:txBody>
      </p:sp>
      <p:sp>
        <p:nvSpPr>
          <p:cNvPr id="153" name="TextBox 152"/>
          <p:cNvSpPr txBox="1"/>
          <p:nvPr/>
        </p:nvSpPr>
        <p:spPr>
          <a:xfrm>
            <a:off x="7086600" y="2046514"/>
            <a:ext cx="571375" cy="584775"/>
          </a:xfrm>
          <a:prstGeom prst="rect">
            <a:avLst/>
          </a:prstGeom>
          <a:noFill/>
        </p:spPr>
        <p:txBody>
          <a:bodyPr wrap="none" rtlCol="0">
            <a:spAutoFit/>
          </a:bodyPr>
          <a:lstStyle/>
          <a:p>
            <a:r>
              <a:rPr lang="en-US" sz="1600" dirty="0" smtClean="0"/>
              <a:t> </a:t>
            </a:r>
          </a:p>
          <a:p>
            <a:r>
              <a:rPr lang="en-US" sz="1600" dirty="0" smtClean="0"/>
              <a:t>Data</a:t>
            </a:r>
            <a:endParaRPr lang="en-US" sz="1600" dirty="0"/>
          </a:p>
        </p:txBody>
      </p:sp>
      <p:cxnSp>
        <p:nvCxnSpPr>
          <p:cNvPr id="155" name="Straight Arrow Connector 154"/>
          <p:cNvCxnSpPr/>
          <p:nvPr/>
        </p:nvCxnSpPr>
        <p:spPr>
          <a:xfrm>
            <a:off x="6626860" y="2460500"/>
            <a:ext cx="40196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69132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Clock Recovery</a:t>
            </a:r>
            <a:endParaRPr lang="en-US" dirty="0"/>
          </a:p>
        </p:txBody>
      </p:sp>
      <p:sp>
        <p:nvSpPr>
          <p:cNvPr id="3" name="TextBox 2"/>
          <p:cNvSpPr txBox="1"/>
          <p:nvPr/>
        </p:nvSpPr>
        <p:spPr>
          <a:xfrm>
            <a:off x="516921" y="3581400"/>
            <a:ext cx="8284102" cy="3416320"/>
          </a:xfrm>
          <a:prstGeom prst="rect">
            <a:avLst/>
          </a:prstGeom>
          <a:noFill/>
        </p:spPr>
        <p:txBody>
          <a:bodyPr wrap="square" rtlCol="0">
            <a:spAutoFit/>
          </a:bodyPr>
          <a:lstStyle/>
          <a:p>
            <a:r>
              <a:rPr lang="en-US" dirty="0" smtClean="0"/>
              <a:t>The implemented Digital Clock Recovery Circuit consists of two main blocks:</a:t>
            </a:r>
          </a:p>
          <a:p>
            <a:pPr marL="285750" indent="-285750">
              <a:buFont typeface="Wingdings" panose="05000000000000000000" pitchFamily="2" charset="2"/>
              <a:buChar char="Ø"/>
            </a:pPr>
            <a:r>
              <a:rPr lang="en-US" dirty="0"/>
              <a:t>a</a:t>
            </a:r>
            <a:r>
              <a:rPr lang="en-US" dirty="0" smtClean="0"/>
              <a:t>n Edge Detection Circuit </a:t>
            </a:r>
          </a:p>
          <a:p>
            <a:pPr marL="285750" indent="-285750">
              <a:buFont typeface="Wingdings" panose="05000000000000000000" pitchFamily="2" charset="2"/>
              <a:buChar char="Ø"/>
            </a:pPr>
            <a:r>
              <a:rPr lang="en-US" dirty="0" smtClean="0"/>
              <a:t>a Sampling Circuit</a:t>
            </a:r>
          </a:p>
          <a:p>
            <a:r>
              <a:rPr lang="en-US" dirty="0" smtClean="0"/>
              <a:t>The </a:t>
            </a:r>
            <a:r>
              <a:rPr lang="en-US" dirty="0"/>
              <a:t>first </a:t>
            </a:r>
            <a:r>
              <a:rPr lang="en-US" dirty="0" smtClean="0"/>
              <a:t>generates </a:t>
            </a:r>
            <a:r>
              <a:rPr lang="en-US" dirty="0"/>
              <a:t>a pulse </a:t>
            </a:r>
            <a:r>
              <a:rPr lang="en-US" dirty="0" smtClean="0"/>
              <a:t>when ‘0’ to ‘1’ or ‘1’ to ‘0’ transition of the incoming data occurs; the second contains a 3 bit counter whose clock signal is approximately 8 times the data rate and the MBS of its output is used as the Sampling Point of data. This is approximately in the </a:t>
            </a:r>
            <a:r>
              <a:rPr lang="en-US" dirty="0" err="1" smtClean="0"/>
              <a:t>centre</a:t>
            </a:r>
            <a:r>
              <a:rPr lang="en-US" dirty="0" smtClean="0"/>
              <a:t> of the data bit. Moreover, an input transition gets reset the counter; then the output of Sampling Circuit is the clock signal for a D-flip flop to regenerate the real content of the data.</a:t>
            </a:r>
          </a:p>
          <a:p>
            <a:endParaRPr lang="en-US" dirty="0" smtClean="0"/>
          </a:p>
          <a:p>
            <a:r>
              <a:rPr lang="en-US" dirty="0" smtClean="0"/>
              <a:t> </a:t>
            </a:r>
            <a:endParaRPr lang="en-US" dirty="0"/>
          </a:p>
          <a:p>
            <a:endParaRPr lang="en-US" dirty="0" smtClean="0"/>
          </a:p>
        </p:txBody>
      </p:sp>
      <p:grpSp>
        <p:nvGrpSpPr>
          <p:cNvPr id="47" name="Gruppo 46"/>
          <p:cNvGrpSpPr/>
          <p:nvPr/>
        </p:nvGrpSpPr>
        <p:grpSpPr>
          <a:xfrm>
            <a:off x="303743" y="1617537"/>
            <a:ext cx="8607905" cy="1494528"/>
            <a:chOff x="303743" y="1617537"/>
            <a:chExt cx="8607905" cy="1494528"/>
          </a:xfrm>
        </p:grpSpPr>
        <p:sp>
          <p:nvSpPr>
            <p:cNvPr id="127" name="TextBox 126"/>
            <p:cNvSpPr txBox="1"/>
            <p:nvPr/>
          </p:nvSpPr>
          <p:spPr>
            <a:xfrm>
              <a:off x="4760371" y="1707114"/>
              <a:ext cx="184731" cy="369332"/>
            </a:xfrm>
            <a:prstGeom prst="rect">
              <a:avLst/>
            </a:prstGeom>
            <a:noFill/>
          </p:spPr>
          <p:txBody>
            <a:bodyPr wrap="none" rtlCol="0">
              <a:spAutoFit/>
            </a:bodyPr>
            <a:lstStyle/>
            <a:p>
              <a:endParaRPr lang="en-US" dirty="0"/>
            </a:p>
          </p:txBody>
        </p:sp>
        <p:grpSp>
          <p:nvGrpSpPr>
            <p:cNvPr id="15" name="Group 14"/>
            <p:cNvGrpSpPr/>
            <p:nvPr/>
          </p:nvGrpSpPr>
          <p:grpSpPr>
            <a:xfrm>
              <a:off x="303743" y="2348269"/>
              <a:ext cx="992675" cy="164878"/>
              <a:chOff x="319907" y="2025879"/>
              <a:chExt cx="992675" cy="164878"/>
            </a:xfrm>
          </p:grpSpPr>
          <p:cxnSp>
            <p:nvCxnSpPr>
              <p:cNvPr id="16" name="Elbow Connector 15"/>
              <p:cNvCxnSpPr/>
              <p:nvPr/>
            </p:nvCxnSpPr>
            <p:spPr>
              <a:xfrm>
                <a:off x="436460" y="2026506"/>
                <a:ext cx="198107" cy="157742"/>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a:off x="634567" y="2025879"/>
                <a:ext cx="497708" cy="158285"/>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21" name="Elbow Connector 20"/>
              <p:cNvCxnSpPr/>
              <p:nvPr/>
            </p:nvCxnSpPr>
            <p:spPr>
              <a:xfrm>
                <a:off x="1134168" y="2025963"/>
                <a:ext cx="178414" cy="158201"/>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1134168" y="2025879"/>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634567" y="2025963"/>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39074" y="2025879"/>
                <a:ext cx="0" cy="164568"/>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319907" y="2190757"/>
                <a:ext cx="12049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50" name="TextBox 149"/>
            <p:cNvSpPr txBox="1"/>
            <p:nvPr/>
          </p:nvSpPr>
          <p:spPr>
            <a:xfrm>
              <a:off x="345518" y="2568766"/>
              <a:ext cx="1004226" cy="276999"/>
            </a:xfrm>
            <a:prstGeom prst="rect">
              <a:avLst/>
            </a:prstGeom>
            <a:noFill/>
          </p:spPr>
          <p:txBody>
            <a:bodyPr wrap="square" rtlCol="0">
              <a:spAutoFit/>
            </a:bodyPr>
            <a:lstStyle/>
            <a:p>
              <a:r>
                <a:rPr lang="en-US" sz="1200" dirty="0" smtClean="0"/>
                <a:t>Serial data</a:t>
              </a:r>
              <a:endParaRPr lang="en-US" sz="1200" dirty="0"/>
            </a:p>
          </p:txBody>
        </p:sp>
        <p:sp>
          <p:nvSpPr>
            <p:cNvPr id="132" name="Rounded Rectangle 131"/>
            <p:cNvSpPr/>
            <p:nvPr/>
          </p:nvSpPr>
          <p:spPr>
            <a:xfrm>
              <a:off x="1465550" y="1617537"/>
              <a:ext cx="3122463" cy="1494528"/>
            </a:xfrm>
            <a:prstGeom prst="roundRect">
              <a:avLst/>
            </a:prstGeom>
            <a:solidFill>
              <a:schemeClr val="bg2">
                <a:lumMod val="9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Rectangle 128"/>
            <p:cNvSpPr/>
            <p:nvPr/>
          </p:nvSpPr>
          <p:spPr>
            <a:xfrm>
              <a:off x="1849203" y="1776815"/>
              <a:ext cx="914399" cy="876371"/>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 </a:t>
              </a:r>
              <a:endParaRPr lang="en-US" sz="1100" dirty="0">
                <a:solidFill>
                  <a:schemeClr val="tx1"/>
                </a:solidFill>
              </a:endParaRPr>
            </a:p>
          </p:txBody>
        </p:sp>
        <p:sp>
          <p:nvSpPr>
            <p:cNvPr id="139" name="Rectangle 138"/>
            <p:cNvSpPr/>
            <p:nvPr/>
          </p:nvSpPr>
          <p:spPr>
            <a:xfrm>
              <a:off x="3302080" y="1787932"/>
              <a:ext cx="1041320" cy="876371"/>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 </a:t>
              </a:r>
              <a:endParaRPr lang="en-US" sz="1400" dirty="0">
                <a:solidFill>
                  <a:schemeClr val="tx1"/>
                </a:solidFill>
              </a:endParaRPr>
            </a:p>
          </p:txBody>
        </p:sp>
        <p:cxnSp>
          <p:nvCxnSpPr>
            <p:cNvPr id="145" name="Straight Arrow Connector 144"/>
            <p:cNvCxnSpPr/>
            <p:nvPr/>
          </p:nvCxnSpPr>
          <p:spPr>
            <a:xfrm>
              <a:off x="2763602" y="2245880"/>
              <a:ext cx="538478" cy="293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0" name="Straight Arrow Connector 179"/>
            <p:cNvCxnSpPr/>
            <p:nvPr/>
          </p:nvCxnSpPr>
          <p:spPr>
            <a:xfrm>
              <a:off x="1465550" y="2245880"/>
              <a:ext cx="376458"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4" name="TextBox 183"/>
            <p:cNvSpPr txBox="1"/>
            <p:nvPr/>
          </p:nvSpPr>
          <p:spPr>
            <a:xfrm>
              <a:off x="1853174" y="2768317"/>
              <a:ext cx="2297617" cy="307777"/>
            </a:xfrm>
            <a:prstGeom prst="rect">
              <a:avLst/>
            </a:prstGeom>
            <a:noFill/>
          </p:spPr>
          <p:txBody>
            <a:bodyPr wrap="none" rtlCol="0">
              <a:spAutoFit/>
            </a:bodyPr>
            <a:lstStyle/>
            <a:p>
              <a:r>
                <a:rPr lang="en-US" sz="1400" dirty="0" smtClean="0"/>
                <a:t>Digital Clock Recovery Circuit</a:t>
              </a:r>
              <a:endParaRPr lang="en-US" sz="1400" dirty="0"/>
            </a:p>
          </p:txBody>
        </p:sp>
        <p:grpSp>
          <p:nvGrpSpPr>
            <p:cNvPr id="199" name="Group 198"/>
            <p:cNvGrpSpPr/>
            <p:nvPr/>
          </p:nvGrpSpPr>
          <p:grpSpPr>
            <a:xfrm>
              <a:off x="1838152" y="1776815"/>
              <a:ext cx="882088" cy="745086"/>
              <a:chOff x="1639909" y="3302913"/>
              <a:chExt cx="882088" cy="745086"/>
            </a:xfrm>
          </p:grpSpPr>
          <p:grpSp>
            <p:nvGrpSpPr>
              <p:cNvPr id="196" name="Group 195"/>
              <p:cNvGrpSpPr/>
              <p:nvPr/>
            </p:nvGrpSpPr>
            <p:grpSpPr>
              <a:xfrm>
                <a:off x="1752600" y="3733800"/>
                <a:ext cx="685800" cy="314199"/>
                <a:chOff x="1752600" y="3733800"/>
                <a:chExt cx="2133600" cy="914400"/>
              </a:xfrm>
            </p:grpSpPr>
            <p:cxnSp>
              <p:nvCxnSpPr>
                <p:cNvPr id="187" name="Elbow Connector 186"/>
                <p:cNvCxnSpPr/>
                <p:nvPr/>
              </p:nvCxnSpPr>
              <p:spPr>
                <a:xfrm flipV="1">
                  <a:off x="1752600" y="3733800"/>
                  <a:ext cx="1143000" cy="914400"/>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Elbow Connector 188"/>
                <p:cNvCxnSpPr/>
                <p:nvPr/>
              </p:nvCxnSpPr>
              <p:spPr>
                <a:xfrm>
                  <a:off x="2895600" y="3733800"/>
                  <a:ext cx="990600" cy="914400"/>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Arrow Connector 192"/>
                <p:cNvCxnSpPr/>
                <p:nvPr/>
              </p:nvCxnSpPr>
              <p:spPr>
                <a:xfrm flipV="1">
                  <a:off x="2324100" y="3733800"/>
                  <a:ext cx="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5" name="Straight Arrow Connector 194"/>
                <p:cNvCxnSpPr/>
                <p:nvPr/>
              </p:nvCxnSpPr>
              <p:spPr>
                <a:xfrm>
                  <a:off x="3390900" y="3733800"/>
                  <a:ext cx="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98" name="TextBox 197"/>
              <p:cNvSpPr txBox="1"/>
              <p:nvPr/>
            </p:nvSpPr>
            <p:spPr>
              <a:xfrm>
                <a:off x="1639909" y="3302913"/>
                <a:ext cx="882088" cy="430887"/>
              </a:xfrm>
              <a:prstGeom prst="rect">
                <a:avLst/>
              </a:prstGeom>
              <a:noFill/>
            </p:spPr>
            <p:txBody>
              <a:bodyPr wrap="square" rtlCol="0">
                <a:spAutoFit/>
              </a:bodyPr>
              <a:lstStyle/>
              <a:p>
                <a:pPr algn="ctr"/>
                <a:r>
                  <a:rPr lang="en-US" sz="1100" dirty="0" smtClean="0"/>
                  <a:t>Edge Detection</a:t>
                </a:r>
                <a:endParaRPr lang="en-US" sz="1100" dirty="0"/>
              </a:p>
            </p:txBody>
          </p:sp>
        </p:grpSp>
        <p:cxnSp>
          <p:nvCxnSpPr>
            <p:cNvPr id="88" name="Elbow Connector 87"/>
            <p:cNvCxnSpPr/>
            <p:nvPr/>
          </p:nvCxnSpPr>
          <p:spPr>
            <a:xfrm>
              <a:off x="3544245" y="2214163"/>
              <a:ext cx="396198" cy="216544"/>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Elbow Connector 88"/>
            <p:cNvCxnSpPr/>
            <p:nvPr/>
          </p:nvCxnSpPr>
          <p:spPr>
            <a:xfrm>
              <a:off x="3935548" y="2215482"/>
              <a:ext cx="331651" cy="215226"/>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V="1">
              <a:off x="3940443" y="2213418"/>
              <a:ext cx="0" cy="2172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3549474" y="2213302"/>
              <a:ext cx="0" cy="22591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flipV="1">
              <a:off x="3405400" y="2439217"/>
              <a:ext cx="146729" cy="4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Arrow Connector 235"/>
            <p:cNvCxnSpPr/>
            <p:nvPr/>
          </p:nvCxnSpPr>
          <p:spPr>
            <a:xfrm flipV="1">
              <a:off x="3478764" y="2486850"/>
              <a:ext cx="0" cy="15656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8" name="Straight Arrow Connector 237"/>
            <p:cNvCxnSpPr/>
            <p:nvPr/>
          </p:nvCxnSpPr>
          <p:spPr>
            <a:xfrm flipV="1">
              <a:off x="4195903" y="2484356"/>
              <a:ext cx="0" cy="15656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9" name="Straight Arrow Connector 238"/>
            <p:cNvCxnSpPr/>
            <p:nvPr/>
          </p:nvCxnSpPr>
          <p:spPr>
            <a:xfrm flipV="1">
              <a:off x="3657600" y="2486850"/>
              <a:ext cx="0" cy="15656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0" name="Straight Arrow Connector 239"/>
            <p:cNvCxnSpPr/>
            <p:nvPr/>
          </p:nvCxnSpPr>
          <p:spPr>
            <a:xfrm flipV="1">
              <a:off x="3839899" y="2486850"/>
              <a:ext cx="0" cy="15656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1" name="Straight Arrow Connector 240"/>
            <p:cNvCxnSpPr/>
            <p:nvPr/>
          </p:nvCxnSpPr>
          <p:spPr>
            <a:xfrm flipV="1">
              <a:off x="4038600" y="2484357"/>
              <a:ext cx="0" cy="15656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6" name="TextBox 245"/>
            <p:cNvSpPr txBox="1"/>
            <p:nvPr/>
          </p:nvSpPr>
          <p:spPr>
            <a:xfrm>
              <a:off x="3433684" y="1819353"/>
              <a:ext cx="865613" cy="430887"/>
            </a:xfrm>
            <a:prstGeom prst="rect">
              <a:avLst/>
            </a:prstGeom>
            <a:noFill/>
          </p:spPr>
          <p:txBody>
            <a:bodyPr wrap="square" rtlCol="0">
              <a:spAutoFit/>
            </a:bodyPr>
            <a:lstStyle/>
            <a:p>
              <a:r>
                <a:rPr lang="en-US" sz="1100" dirty="0" smtClean="0"/>
                <a:t>Sampling Circuit</a:t>
              </a:r>
              <a:endParaRPr lang="en-US" sz="1100" dirty="0"/>
            </a:p>
          </p:txBody>
        </p:sp>
        <p:sp>
          <p:nvSpPr>
            <p:cNvPr id="75" name="Rectangle 74"/>
            <p:cNvSpPr/>
            <p:nvPr/>
          </p:nvSpPr>
          <p:spPr>
            <a:xfrm>
              <a:off x="4832627" y="1809159"/>
              <a:ext cx="653773" cy="876371"/>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 </a:t>
              </a:r>
              <a:endParaRPr lang="en-US" sz="1100" dirty="0">
                <a:solidFill>
                  <a:schemeClr val="tx1"/>
                </a:solidFill>
              </a:endParaRPr>
            </a:p>
          </p:txBody>
        </p:sp>
        <p:cxnSp>
          <p:nvCxnSpPr>
            <p:cNvPr id="6" name="Straight Connector 5"/>
            <p:cNvCxnSpPr/>
            <p:nvPr/>
          </p:nvCxnSpPr>
          <p:spPr>
            <a:xfrm>
              <a:off x="4852736" y="2108163"/>
              <a:ext cx="176464" cy="1420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4852736" y="2250240"/>
              <a:ext cx="176464" cy="1145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486400" y="2235998"/>
              <a:ext cx="577574" cy="1424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945102" y="2026506"/>
              <a:ext cx="609508" cy="430887"/>
            </a:xfrm>
            <a:prstGeom prst="rect">
              <a:avLst/>
            </a:prstGeom>
            <a:noFill/>
          </p:spPr>
          <p:txBody>
            <a:bodyPr wrap="square" rtlCol="0">
              <a:spAutoFit/>
            </a:bodyPr>
            <a:lstStyle/>
            <a:p>
              <a:r>
                <a:rPr lang="en-US" sz="1100" dirty="0" smtClean="0"/>
                <a:t>D-Flip Flop</a:t>
              </a:r>
              <a:endParaRPr lang="en-US" sz="1100" dirty="0"/>
            </a:p>
          </p:txBody>
        </p:sp>
        <p:cxnSp>
          <p:nvCxnSpPr>
            <p:cNvPr id="5" name="Straight Arrow Connector 4"/>
            <p:cNvCxnSpPr>
              <a:stCxn id="139" idx="3"/>
            </p:cNvCxnSpPr>
            <p:nvPr/>
          </p:nvCxnSpPr>
          <p:spPr>
            <a:xfrm>
              <a:off x="4343400" y="2226118"/>
              <a:ext cx="489227" cy="988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1346" y="1834354"/>
              <a:ext cx="279244" cy="276999"/>
            </a:xfrm>
            <a:prstGeom prst="rect">
              <a:avLst/>
            </a:prstGeom>
            <a:noFill/>
          </p:spPr>
          <p:txBody>
            <a:bodyPr wrap="none" rtlCol="0">
              <a:spAutoFit/>
            </a:bodyPr>
            <a:lstStyle/>
            <a:p>
              <a:r>
                <a:rPr lang="en-US" sz="1200" dirty="0" smtClean="0"/>
                <a:t>D</a:t>
              </a:r>
              <a:endParaRPr lang="en-US" sz="1200" dirty="0"/>
            </a:p>
          </p:txBody>
        </p:sp>
        <p:sp>
          <p:nvSpPr>
            <p:cNvPr id="11" name="TextBox 10"/>
            <p:cNvSpPr txBox="1"/>
            <p:nvPr/>
          </p:nvSpPr>
          <p:spPr>
            <a:xfrm>
              <a:off x="5257800" y="1828800"/>
              <a:ext cx="288862" cy="276999"/>
            </a:xfrm>
            <a:prstGeom prst="rect">
              <a:avLst/>
            </a:prstGeom>
            <a:noFill/>
          </p:spPr>
          <p:txBody>
            <a:bodyPr wrap="none" rtlCol="0">
              <a:spAutoFit/>
            </a:bodyPr>
            <a:lstStyle/>
            <a:p>
              <a:r>
                <a:rPr lang="en-US" sz="1200" dirty="0" smtClean="0"/>
                <a:t>Q</a:t>
              </a:r>
              <a:endParaRPr lang="en-US" sz="1200"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298" y="1959988"/>
              <a:ext cx="2800350"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179396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Edge Detection Circuit</a:t>
            </a:r>
            <a:endParaRPr lang="en-US" dirty="0"/>
          </a:p>
        </p:txBody>
      </p:sp>
      <p:sp>
        <p:nvSpPr>
          <p:cNvPr id="4" name="Rectangle 3"/>
          <p:cNvSpPr/>
          <p:nvPr/>
        </p:nvSpPr>
        <p:spPr>
          <a:xfrm>
            <a:off x="304800" y="1752600"/>
            <a:ext cx="7239000" cy="369332"/>
          </a:xfrm>
          <a:prstGeom prst="rect">
            <a:avLst/>
          </a:prstGeom>
        </p:spPr>
        <p:txBody>
          <a:bodyPr wrap="square">
            <a:spAutoFit/>
          </a:bodyPr>
          <a:lstStyle/>
          <a:p>
            <a:r>
              <a:rPr lang="en-US" dirty="0" smtClean="0"/>
              <a:t>The circuit which implements this function is shown in the following figure.</a:t>
            </a:r>
            <a:endParaRPr lang="en-US" dirty="0"/>
          </a:p>
        </p:txBody>
      </p:sp>
      <p:sp>
        <p:nvSpPr>
          <p:cNvPr id="3097" name="TextBox 3096"/>
          <p:cNvSpPr txBox="1"/>
          <p:nvPr/>
        </p:nvSpPr>
        <p:spPr>
          <a:xfrm>
            <a:off x="152400" y="5791200"/>
            <a:ext cx="8717451" cy="923330"/>
          </a:xfrm>
          <a:prstGeom prst="rect">
            <a:avLst/>
          </a:prstGeom>
          <a:noFill/>
        </p:spPr>
        <p:txBody>
          <a:bodyPr wrap="none" rtlCol="0">
            <a:spAutoFit/>
          </a:bodyPr>
          <a:lstStyle/>
          <a:p>
            <a:r>
              <a:rPr lang="en-US" dirty="0" smtClean="0"/>
              <a:t>The upper flip-flop generates a pulse from a negative transition of the incoming data, while</a:t>
            </a:r>
          </a:p>
          <a:p>
            <a:r>
              <a:rPr lang="en-US" dirty="0" smtClean="0"/>
              <a:t>the lower generates a pulse from a positive transition. </a:t>
            </a:r>
          </a:p>
          <a:p>
            <a:r>
              <a:rPr lang="en-US" dirty="0" smtClean="0"/>
              <a:t>Pulse width depends on flip-flop and inverter delay.</a:t>
            </a:r>
            <a:endParaRPr lang="en-US" dirty="0"/>
          </a:p>
        </p:txBody>
      </p:sp>
      <p:grpSp>
        <p:nvGrpSpPr>
          <p:cNvPr id="78" name="Gruppo 77"/>
          <p:cNvGrpSpPr/>
          <p:nvPr/>
        </p:nvGrpSpPr>
        <p:grpSpPr>
          <a:xfrm>
            <a:off x="153355" y="2158980"/>
            <a:ext cx="6840072" cy="3504070"/>
            <a:chOff x="153355" y="2158980"/>
            <a:chExt cx="6840072" cy="3504070"/>
          </a:xfrm>
        </p:grpSpPr>
        <p:grpSp>
          <p:nvGrpSpPr>
            <p:cNvPr id="3096" name="Group 3095"/>
            <p:cNvGrpSpPr/>
            <p:nvPr/>
          </p:nvGrpSpPr>
          <p:grpSpPr>
            <a:xfrm>
              <a:off x="153355" y="2158980"/>
              <a:ext cx="6289090" cy="3504070"/>
              <a:chOff x="153355" y="2158980"/>
              <a:chExt cx="6289090" cy="3504070"/>
            </a:xfrm>
          </p:grpSpPr>
          <p:sp>
            <p:nvSpPr>
              <p:cNvPr id="36" name="Flowchart: Delay 35"/>
              <p:cNvSpPr/>
              <p:nvPr/>
            </p:nvSpPr>
            <p:spPr>
              <a:xfrm>
                <a:off x="5227285" y="3910450"/>
                <a:ext cx="757959" cy="747908"/>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985245" y="4177150"/>
                <a:ext cx="114300" cy="114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p:cNvGrpSpPr/>
              <p:nvPr/>
            </p:nvGrpSpPr>
            <p:grpSpPr>
              <a:xfrm>
                <a:off x="1054181" y="3530194"/>
                <a:ext cx="501073" cy="455712"/>
                <a:chOff x="762000" y="2744688"/>
                <a:chExt cx="501073" cy="455712"/>
              </a:xfrm>
            </p:grpSpPr>
            <p:cxnSp>
              <p:nvCxnSpPr>
                <p:cNvPr id="44" name="Straight Connector 43"/>
                <p:cNvCxnSpPr/>
                <p:nvPr/>
              </p:nvCxnSpPr>
              <p:spPr>
                <a:xfrm>
                  <a:off x="762000" y="2744688"/>
                  <a:ext cx="0" cy="4557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762000" y="2971800"/>
                  <a:ext cx="38100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62000" y="2744688"/>
                  <a:ext cx="381000" cy="2278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1148773" y="2914650"/>
                  <a:ext cx="114300" cy="1143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schemeClr>
                    </a:solidFill>
                  </a:endParaRPr>
                </a:p>
              </p:txBody>
            </p:sp>
          </p:grpSp>
          <p:grpSp>
            <p:nvGrpSpPr>
              <p:cNvPr id="51" name="Group 50"/>
              <p:cNvGrpSpPr/>
              <p:nvPr/>
            </p:nvGrpSpPr>
            <p:grpSpPr>
              <a:xfrm>
                <a:off x="3703286" y="4316946"/>
                <a:ext cx="501073" cy="455712"/>
                <a:chOff x="762000" y="2744688"/>
                <a:chExt cx="501073" cy="455712"/>
              </a:xfrm>
            </p:grpSpPr>
            <p:cxnSp>
              <p:nvCxnSpPr>
                <p:cNvPr id="52" name="Straight Connector 51"/>
                <p:cNvCxnSpPr/>
                <p:nvPr/>
              </p:nvCxnSpPr>
              <p:spPr>
                <a:xfrm>
                  <a:off x="762000" y="2744688"/>
                  <a:ext cx="0" cy="4557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762000" y="2971800"/>
                  <a:ext cx="38100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62000" y="2744688"/>
                  <a:ext cx="381000" cy="2278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1148773" y="2914650"/>
                  <a:ext cx="114300" cy="1143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schemeClr>
                    </a:solidFill>
                  </a:endParaRPr>
                </a:p>
              </p:txBody>
            </p:sp>
          </p:grpSp>
          <p:grpSp>
            <p:nvGrpSpPr>
              <p:cNvPr id="56" name="Group 55"/>
              <p:cNvGrpSpPr/>
              <p:nvPr/>
            </p:nvGrpSpPr>
            <p:grpSpPr>
              <a:xfrm>
                <a:off x="3784104" y="2655980"/>
                <a:ext cx="501073" cy="455712"/>
                <a:chOff x="762000" y="2744688"/>
                <a:chExt cx="501073" cy="455712"/>
              </a:xfrm>
            </p:grpSpPr>
            <p:cxnSp>
              <p:nvCxnSpPr>
                <p:cNvPr id="57" name="Straight Connector 56"/>
                <p:cNvCxnSpPr/>
                <p:nvPr/>
              </p:nvCxnSpPr>
              <p:spPr>
                <a:xfrm>
                  <a:off x="762000" y="2744688"/>
                  <a:ext cx="0" cy="4557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762000" y="2971800"/>
                  <a:ext cx="38100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62000" y="2744688"/>
                  <a:ext cx="381000" cy="2278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1148773" y="2914650"/>
                  <a:ext cx="114300" cy="1143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schemeClr>
                    </a:solidFill>
                  </a:endParaRPr>
                </a:p>
              </p:txBody>
            </p:sp>
          </p:grpSp>
          <p:sp>
            <p:nvSpPr>
              <p:cNvPr id="64" name="TextBox 63"/>
              <p:cNvSpPr txBox="1"/>
              <p:nvPr/>
            </p:nvSpPr>
            <p:spPr>
              <a:xfrm>
                <a:off x="2601890" y="2158980"/>
                <a:ext cx="428900" cy="307777"/>
              </a:xfrm>
              <a:prstGeom prst="rect">
                <a:avLst/>
              </a:prstGeom>
              <a:noFill/>
            </p:spPr>
            <p:txBody>
              <a:bodyPr wrap="none" rtlCol="0">
                <a:spAutoFit/>
              </a:bodyPr>
              <a:lstStyle/>
              <a:p>
                <a:r>
                  <a:rPr lang="en-US" sz="1400" dirty="0" smtClean="0"/>
                  <a:t>Vcc</a:t>
                </a:r>
                <a:endParaRPr lang="en-US" sz="1400" dirty="0"/>
              </a:p>
            </p:txBody>
          </p:sp>
          <p:sp>
            <p:nvSpPr>
              <p:cNvPr id="5" name="Rectangle 4"/>
              <p:cNvSpPr/>
              <p:nvPr/>
            </p:nvSpPr>
            <p:spPr>
              <a:xfrm>
                <a:off x="2487590" y="2715759"/>
                <a:ext cx="6858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2487590" y="3096759"/>
                <a:ext cx="2286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487590" y="3211059"/>
                <a:ext cx="2286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413371" y="2715759"/>
                <a:ext cx="295274" cy="307777"/>
              </a:xfrm>
              <a:prstGeom prst="rect">
                <a:avLst/>
              </a:prstGeom>
              <a:noFill/>
            </p:spPr>
            <p:txBody>
              <a:bodyPr wrap="none" rtlCol="0">
                <a:spAutoFit/>
              </a:bodyPr>
              <a:lstStyle/>
              <a:p>
                <a:r>
                  <a:rPr lang="en-US" sz="1400" dirty="0" smtClean="0"/>
                  <a:t>D</a:t>
                </a:r>
                <a:endParaRPr lang="en-US" sz="1400" dirty="0"/>
              </a:p>
            </p:txBody>
          </p:sp>
          <p:sp>
            <p:nvSpPr>
              <p:cNvPr id="11" name="TextBox 10"/>
              <p:cNvSpPr txBox="1"/>
              <p:nvPr/>
            </p:nvSpPr>
            <p:spPr>
              <a:xfrm>
                <a:off x="2944698" y="2715759"/>
                <a:ext cx="304892" cy="307777"/>
              </a:xfrm>
              <a:prstGeom prst="rect">
                <a:avLst/>
              </a:prstGeom>
              <a:noFill/>
            </p:spPr>
            <p:txBody>
              <a:bodyPr wrap="none" rtlCol="0">
                <a:spAutoFit/>
              </a:bodyPr>
              <a:lstStyle/>
              <a:p>
                <a:r>
                  <a:rPr lang="en-US" sz="1400" dirty="0"/>
                  <a:t>Q</a:t>
                </a:r>
              </a:p>
            </p:txBody>
          </p:sp>
          <p:sp>
            <p:nvSpPr>
              <p:cNvPr id="12" name="Oval 11"/>
              <p:cNvSpPr/>
              <p:nvPr/>
            </p:nvSpPr>
            <p:spPr>
              <a:xfrm>
                <a:off x="2773340" y="2591645"/>
                <a:ext cx="114300" cy="114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773340" y="3704050"/>
                <a:ext cx="114300" cy="114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606711" y="2667360"/>
                <a:ext cx="447558" cy="276999"/>
              </a:xfrm>
              <a:prstGeom prst="rect">
                <a:avLst/>
              </a:prstGeom>
              <a:noFill/>
            </p:spPr>
            <p:txBody>
              <a:bodyPr wrap="none" rtlCol="0">
                <a:spAutoFit/>
              </a:bodyPr>
              <a:lstStyle/>
              <a:p>
                <a:r>
                  <a:rPr lang="en-US" sz="1200" dirty="0" smtClean="0"/>
                  <a:t>PRN</a:t>
                </a:r>
                <a:endParaRPr lang="en-US" sz="1200" dirty="0"/>
              </a:p>
            </p:txBody>
          </p:sp>
          <p:sp>
            <p:nvSpPr>
              <p:cNvPr id="15" name="TextBox 14"/>
              <p:cNvSpPr txBox="1"/>
              <p:nvPr/>
            </p:nvSpPr>
            <p:spPr>
              <a:xfrm>
                <a:off x="2563790" y="3477759"/>
                <a:ext cx="513282" cy="276999"/>
              </a:xfrm>
              <a:prstGeom prst="rect">
                <a:avLst/>
              </a:prstGeom>
              <a:noFill/>
            </p:spPr>
            <p:txBody>
              <a:bodyPr wrap="none" rtlCol="0">
                <a:spAutoFit/>
              </a:bodyPr>
              <a:lstStyle/>
              <a:p>
                <a:r>
                  <a:rPr lang="en-US" sz="1200" dirty="0" smtClean="0"/>
                  <a:t>CLRN</a:t>
                </a:r>
                <a:endParaRPr lang="en-US" sz="1200" dirty="0"/>
              </a:p>
            </p:txBody>
          </p:sp>
          <p:cxnSp>
            <p:nvCxnSpPr>
              <p:cNvPr id="62" name="Straight Connector 61"/>
              <p:cNvCxnSpPr/>
              <p:nvPr/>
            </p:nvCxnSpPr>
            <p:spPr>
              <a:xfrm>
                <a:off x="2276972" y="2869647"/>
                <a:ext cx="2286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2038572" y="2591645"/>
                <a:ext cx="428900" cy="307777"/>
              </a:xfrm>
              <a:prstGeom prst="rect">
                <a:avLst/>
              </a:prstGeom>
              <a:noFill/>
            </p:spPr>
            <p:txBody>
              <a:bodyPr wrap="none" rtlCol="0">
                <a:spAutoFit/>
              </a:bodyPr>
              <a:lstStyle/>
              <a:p>
                <a:r>
                  <a:rPr lang="en-US" sz="1400" dirty="0" smtClean="0"/>
                  <a:t>Vcc</a:t>
                </a:r>
                <a:endParaRPr lang="en-US" sz="1400" dirty="0"/>
              </a:p>
            </p:txBody>
          </p:sp>
          <p:cxnSp>
            <p:nvCxnSpPr>
              <p:cNvPr id="66" name="Straight Connector 65"/>
              <p:cNvCxnSpPr>
                <a:stCxn id="64" idx="2"/>
                <a:endCxn id="64" idx="2"/>
              </p:cNvCxnSpPr>
              <p:nvPr/>
            </p:nvCxnSpPr>
            <p:spPr>
              <a:xfrm>
                <a:off x="2816340" y="2466757"/>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12" idx="0"/>
              </p:cNvCxnSpPr>
              <p:nvPr/>
            </p:nvCxnSpPr>
            <p:spPr>
              <a:xfrm flipV="1">
                <a:off x="2830490" y="2453001"/>
                <a:ext cx="892" cy="1386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3165845" y="2883836"/>
                <a:ext cx="6020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60" idx="6"/>
              </p:cNvCxnSpPr>
              <p:nvPr/>
            </p:nvCxnSpPr>
            <p:spPr>
              <a:xfrm>
                <a:off x="4285177" y="2883092"/>
                <a:ext cx="480868" cy="7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766045" y="2883836"/>
                <a:ext cx="0" cy="11603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13" idx="4"/>
              </p:cNvCxnSpPr>
              <p:nvPr/>
            </p:nvCxnSpPr>
            <p:spPr>
              <a:xfrm>
                <a:off x="2830490" y="3818350"/>
                <a:ext cx="892" cy="2258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2831382" y="4044186"/>
                <a:ext cx="2391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V="1">
                <a:off x="3154300" y="4551229"/>
                <a:ext cx="543664" cy="6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24" idx="4"/>
              </p:cNvCxnSpPr>
              <p:nvPr/>
            </p:nvCxnSpPr>
            <p:spPr>
              <a:xfrm>
                <a:off x="2802827" y="5365755"/>
                <a:ext cx="0" cy="29729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2802827" y="5663050"/>
                <a:ext cx="196321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V="1">
                <a:off x="4766045" y="4559158"/>
                <a:ext cx="0" cy="11038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55" idx="6"/>
              </p:cNvCxnSpPr>
              <p:nvPr/>
            </p:nvCxnSpPr>
            <p:spPr>
              <a:xfrm flipV="1">
                <a:off x="4204359" y="4543391"/>
                <a:ext cx="1022927" cy="6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2361094" y="3973378"/>
                <a:ext cx="428900" cy="307777"/>
              </a:xfrm>
              <a:prstGeom prst="rect">
                <a:avLst/>
              </a:prstGeom>
              <a:noFill/>
            </p:spPr>
            <p:txBody>
              <a:bodyPr wrap="none" rtlCol="0">
                <a:spAutoFit/>
              </a:bodyPr>
              <a:lstStyle/>
              <a:p>
                <a:r>
                  <a:rPr lang="en-US" sz="1400" dirty="0" smtClean="0"/>
                  <a:t>Vcc</a:t>
                </a:r>
                <a:endParaRPr lang="en-US" sz="1400" dirty="0"/>
              </a:p>
            </p:txBody>
          </p:sp>
          <p:sp>
            <p:nvSpPr>
              <p:cNvPr id="109" name="Rectangle 108"/>
              <p:cNvSpPr/>
              <p:nvPr/>
            </p:nvSpPr>
            <p:spPr>
              <a:xfrm>
                <a:off x="2465244" y="4405269"/>
                <a:ext cx="6858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p:cNvCxnSpPr/>
              <p:nvPr/>
            </p:nvCxnSpPr>
            <p:spPr>
              <a:xfrm>
                <a:off x="2465244" y="4786269"/>
                <a:ext cx="2286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H="1">
                <a:off x="2465244" y="4900569"/>
                <a:ext cx="2286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2391025" y="4405269"/>
                <a:ext cx="295274" cy="307777"/>
              </a:xfrm>
              <a:prstGeom prst="rect">
                <a:avLst/>
              </a:prstGeom>
              <a:noFill/>
            </p:spPr>
            <p:txBody>
              <a:bodyPr wrap="none" rtlCol="0">
                <a:spAutoFit/>
              </a:bodyPr>
              <a:lstStyle/>
              <a:p>
                <a:r>
                  <a:rPr lang="en-US" sz="1400" dirty="0" smtClean="0"/>
                  <a:t>D</a:t>
                </a:r>
                <a:endParaRPr lang="en-US" sz="1400" dirty="0"/>
              </a:p>
            </p:txBody>
          </p:sp>
          <p:sp>
            <p:nvSpPr>
              <p:cNvPr id="113" name="TextBox 112"/>
              <p:cNvSpPr txBox="1"/>
              <p:nvPr/>
            </p:nvSpPr>
            <p:spPr>
              <a:xfrm>
                <a:off x="2922352" y="4405269"/>
                <a:ext cx="304892" cy="307777"/>
              </a:xfrm>
              <a:prstGeom prst="rect">
                <a:avLst/>
              </a:prstGeom>
              <a:noFill/>
            </p:spPr>
            <p:txBody>
              <a:bodyPr wrap="none" rtlCol="0">
                <a:spAutoFit/>
              </a:bodyPr>
              <a:lstStyle/>
              <a:p>
                <a:r>
                  <a:rPr lang="en-US" sz="1400" dirty="0"/>
                  <a:t>Q</a:t>
                </a:r>
              </a:p>
            </p:txBody>
          </p:sp>
          <p:sp>
            <p:nvSpPr>
              <p:cNvPr id="114" name="Oval 113"/>
              <p:cNvSpPr/>
              <p:nvPr/>
            </p:nvSpPr>
            <p:spPr>
              <a:xfrm>
                <a:off x="2750994" y="4281155"/>
                <a:ext cx="114300" cy="114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2750994" y="5393560"/>
                <a:ext cx="114300" cy="114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p:cNvSpPr txBox="1"/>
              <p:nvPr/>
            </p:nvSpPr>
            <p:spPr>
              <a:xfrm>
                <a:off x="2584365" y="4356870"/>
                <a:ext cx="447558" cy="276999"/>
              </a:xfrm>
              <a:prstGeom prst="rect">
                <a:avLst/>
              </a:prstGeom>
              <a:noFill/>
            </p:spPr>
            <p:txBody>
              <a:bodyPr wrap="none" rtlCol="0">
                <a:spAutoFit/>
              </a:bodyPr>
              <a:lstStyle/>
              <a:p>
                <a:r>
                  <a:rPr lang="en-US" sz="1200" dirty="0" smtClean="0"/>
                  <a:t>PRN</a:t>
                </a:r>
                <a:endParaRPr lang="en-US" sz="1200" dirty="0"/>
              </a:p>
            </p:txBody>
          </p:sp>
          <p:sp>
            <p:nvSpPr>
              <p:cNvPr id="117" name="TextBox 116"/>
              <p:cNvSpPr txBox="1"/>
              <p:nvPr/>
            </p:nvSpPr>
            <p:spPr>
              <a:xfrm>
                <a:off x="2541444" y="5167269"/>
                <a:ext cx="513282" cy="276999"/>
              </a:xfrm>
              <a:prstGeom prst="rect">
                <a:avLst/>
              </a:prstGeom>
              <a:noFill/>
            </p:spPr>
            <p:txBody>
              <a:bodyPr wrap="none" rtlCol="0">
                <a:spAutoFit/>
              </a:bodyPr>
              <a:lstStyle/>
              <a:p>
                <a:r>
                  <a:rPr lang="en-US" sz="1200" dirty="0" smtClean="0"/>
                  <a:t>CLRN</a:t>
                </a:r>
                <a:endParaRPr lang="en-US" sz="1200" dirty="0"/>
              </a:p>
            </p:txBody>
          </p:sp>
          <p:cxnSp>
            <p:nvCxnSpPr>
              <p:cNvPr id="118" name="Straight Connector 117"/>
              <p:cNvCxnSpPr/>
              <p:nvPr/>
            </p:nvCxnSpPr>
            <p:spPr>
              <a:xfrm>
                <a:off x="2254626" y="4559157"/>
                <a:ext cx="2286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9" name="TextBox 118"/>
              <p:cNvSpPr txBox="1"/>
              <p:nvPr/>
            </p:nvSpPr>
            <p:spPr>
              <a:xfrm>
                <a:off x="2016226" y="4281155"/>
                <a:ext cx="428900" cy="307777"/>
              </a:xfrm>
              <a:prstGeom prst="rect">
                <a:avLst/>
              </a:prstGeom>
              <a:noFill/>
            </p:spPr>
            <p:txBody>
              <a:bodyPr wrap="none" rtlCol="0">
                <a:spAutoFit/>
              </a:bodyPr>
              <a:lstStyle/>
              <a:p>
                <a:r>
                  <a:rPr lang="en-US" sz="1400" dirty="0" smtClean="0"/>
                  <a:t>Vcc</a:t>
                </a:r>
                <a:endParaRPr lang="en-US" sz="1400" dirty="0"/>
              </a:p>
            </p:txBody>
          </p:sp>
          <p:cxnSp>
            <p:nvCxnSpPr>
              <p:cNvPr id="107" name="Straight Connector 106"/>
              <p:cNvCxnSpPr>
                <a:stCxn id="104" idx="2"/>
                <a:endCxn id="104" idx="2"/>
              </p:cNvCxnSpPr>
              <p:nvPr/>
            </p:nvCxnSpPr>
            <p:spPr>
              <a:xfrm>
                <a:off x="2575544" y="4281155"/>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Straight Connector 107"/>
              <p:cNvCxnSpPr>
                <a:stCxn id="114" idx="0"/>
              </p:cNvCxnSpPr>
              <p:nvPr/>
            </p:nvCxnSpPr>
            <p:spPr>
              <a:xfrm flipV="1">
                <a:off x="2808144" y="4142511"/>
                <a:ext cx="892" cy="1386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49" idx="6"/>
              </p:cNvCxnSpPr>
              <p:nvPr/>
            </p:nvCxnSpPr>
            <p:spPr>
              <a:xfrm>
                <a:off x="1555254" y="3757306"/>
                <a:ext cx="675422" cy="38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flipV="1">
                <a:off x="2230676" y="3211059"/>
                <a:ext cx="0" cy="5436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a:endCxn id="5" idx="1"/>
              </p:cNvCxnSpPr>
              <p:nvPr/>
            </p:nvCxnSpPr>
            <p:spPr>
              <a:xfrm>
                <a:off x="2230676" y="3211059"/>
                <a:ext cx="25691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422645" y="3754758"/>
                <a:ext cx="631536" cy="64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738413" y="3761200"/>
                <a:ext cx="0" cy="11393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a:endCxn id="109" idx="1"/>
              </p:cNvCxnSpPr>
              <p:nvPr/>
            </p:nvCxnSpPr>
            <p:spPr>
              <a:xfrm>
                <a:off x="738413" y="4900569"/>
                <a:ext cx="172683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a:stCxn id="37" idx="6"/>
              </p:cNvCxnSpPr>
              <p:nvPr/>
            </p:nvCxnSpPr>
            <p:spPr>
              <a:xfrm>
                <a:off x="6099545" y="4234300"/>
                <a:ext cx="3429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a:xfrm>
                <a:off x="153355" y="3219360"/>
                <a:ext cx="1091325" cy="243653"/>
                <a:chOff x="2834849" y="2552147"/>
                <a:chExt cx="992675" cy="164878"/>
              </a:xfrm>
            </p:grpSpPr>
            <p:cxnSp>
              <p:nvCxnSpPr>
                <p:cNvPr id="137" name="Elbow Connector 136"/>
                <p:cNvCxnSpPr/>
                <p:nvPr/>
              </p:nvCxnSpPr>
              <p:spPr>
                <a:xfrm>
                  <a:off x="2951402" y="2552774"/>
                  <a:ext cx="198107" cy="157742"/>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138" name="Elbow Connector 137"/>
                <p:cNvCxnSpPr/>
                <p:nvPr/>
              </p:nvCxnSpPr>
              <p:spPr>
                <a:xfrm>
                  <a:off x="3149509" y="2552147"/>
                  <a:ext cx="497708" cy="158285"/>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139" name="Elbow Connector 138"/>
                <p:cNvCxnSpPr/>
                <p:nvPr/>
              </p:nvCxnSpPr>
              <p:spPr>
                <a:xfrm>
                  <a:off x="3649110" y="2552231"/>
                  <a:ext cx="178414" cy="158201"/>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flipV="1">
                  <a:off x="3649110" y="2552147"/>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V="1">
                  <a:off x="3149509" y="2552231"/>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2954016" y="2552147"/>
                  <a:ext cx="0" cy="164568"/>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H="1">
                  <a:off x="2834849" y="2717025"/>
                  <a:ext cx="12049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grpSp>
        <p:sp>
          <p:nvSpPr>
            <p:cNvPr id="3099" name="TextBox 3098"/>
            <p:cNvSpPr txBox="1"/>
            <p:nvPr/>
          </p:nvSpPr>
          <p:spPr>
            <a:xfrm>
              <a:off x="6257713" y="4210789"/>
              <a:ext cx="735714" cy="338554"/>
            </a:xfrm>
            <a:prstGeom prst="rect">
              <a:avLst/>
            </a:prstGeom>
            <a:noFill/>
          </p:spPr>
          <p:txBody>
            <a:bodyPr wrap="none" rtlCol="0">
              <a:spAutoFit/>
            </a:bodyPr>
            <a:lstStyle/>
            <a:p>
              <a:r>
                <a:rPr lang="en-US" sz="1600" dirty="0" smtClean="0"/>
                <a:t>EDGES</a:t>
              </a:r>
              <a:endParaRPr lang="en-US" sz="1600" dirty="0"/>
            </a:p>
          </p:txBody>
        </p:sp>
      </p:gr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6045" y="2701471"/>
            <a:ext cx="4343400"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059383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LINAME" val="ᅣᅼᅑᅺᅯᆁᆁᅷᅴᅷᅳᅲ"/>
  <p:tag name="DATETIME" val="ᄿᄾᄽᅀᅇᄽᅀᄾᄿᅁᄮᄮᄿᄿᅈᅁᅂᅏᅛᄮᄶᅕᅛᅢᄹᄿᅈᄾᄷ"/>
  <p:tag name="DONEBY" val="ᅡᅢᅪᆄᅯᅺᅳᅼᆂᅷᅼᅯᄮᅱᅳᆀᅼᆃᆂᅽ"/>
  <p:tag name="IPADDRESS" val="ᅑᅢᅜᄾᄾᅂᅄᅂᅄ"/>
  <p:tag name="APPVER" val="ᅁᄼᄾ"/>
  <p:tag name="RANDOM" val="14"/>
  <p:tag name="CHECKSUM" val="ᅃᅀᅅᅀ"/>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1385</TotalTime>
  <Words>966</Words>
  <Application>Microsoft Office PowerPoint</Application>
  <PresentationFormat>On-screen Show (4:3)</PresentationFormat>
  <Paragraphs>206</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STMicroelectronics Progress Report</vt:lpstr>
      <vt:lpstr>NAVOLCHI demonstrator implementation</vt:lpstr>
      <vt:lpstr>Analysis Results</vt:lpstr>
      <vt:lpstr>Analysis Result</vt:lpstr>
      <vt:lpstr>VHDL Models of Plasmonic Devices </vt:lpstr>
      <vt:lpstr>Digital Clock Recovery</vt:lpstr>
      <vt:lpstr>Digital Clock Recovery</vt:lpstr>
      <vt:lpstr>Digital Clock Recovery</vt:lpstr>
      <vt:lpstr>Edge Detection Circuit</vt:lpstr>
      <vt:lpstr>Sampling Circuit</vt:lpstr>
      <vt:lpstr>Question</vt:lpstr>
      <vt:lpstr>Short term plan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CERNUTO</dc:creator>
  <cp:lastModifiedBy>Alberto SCANDURRA</cp:lastModifiedBy>
  <cp:revision>156</cp:revision>
  <dcterms:created xsi:type="dcterms:W3CDTF">2006-08-16T00:00:00Z</dcterms:created>
  <dcterms:modified xsi:type="dcterms:W3CDTF">2013-11-04T10:31:29Z</dcterms:modified>
</cp:coreProperties>
</file>