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4" r:id="rId3"/>
    <p:sldId id="272" r:id="rId4"/>
    <p:sldId id="276" r:id="rId5"/>
    <p:sldId id="266" r:id="rId6"/>
    <p:sldId id="273" r:id="rId7"/>
    <p:sldId id="275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689" autoAdjust="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B26C-BBDE-4F56-A401-3F24DD353D53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566C0-B5CA-4E09-AAD0-7ED286064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8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698002" indent="-268462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073849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503388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1932927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362467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79200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22154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651085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0F78886B-D595-44F3-BD55-BA044D1DCD05}" type="slidenum">
              <a:rPr lang="en-US" sz="1100"/>
              <a:pPr/>
              <a:t>1</a:t>
            </a:fld>
            <a:endParaRPr lang="en-US" sz="11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698002" indent="-268462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073849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503388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1932927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362467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79200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22154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651085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C73BACEA-E7E1-40D5-85AE-F3668026C3B8}" type="slidenum">
              <a:rPr lang="en-US" sz="1100"/>
              <a:pPr/>
              <a:t>3</a:t>
            </a:fld>
            <a:endParaRPr lang="en-US" sz="11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698002" indent="-268462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73849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03388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32927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362467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79200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2154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51085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9339161-602E-486B-B0AE-2D8CCFC1D97E}" type="slidenum">
              <a:rPr lang="en-US" sz="1100"/>
              <a:pPr/>
              <a:t>4</a:t>
            </a:fld>
            <a:endParaRPr lang="en-US" sz="11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5600" y="914400"/>
            <a:ext cx="8229600" cy="1905000"/>
          </a:xfrm>
        </p:spPr>
        <p:txBody>
          <a:bodyPr/>
          <a:lstStyle/>
          <a:p>
            <a:pPr algn="ctr" eaLnBrk="1" hangingPunct="1"/>
            <a:r>
              <a:rPr lang="en-US" smtClean="0"/>
              <a:t>STMicroelectronics</a:t>
            </a:r>
            <a:br>
              <a:rPr lang="en-US" smtClean="0"/>
            </a:br>
            <a:r>
              <a:rPr lang="en-US" smtClean="0"/>
              <a:t>Progress Report</a:t>
            </a:r>
          </a:p>
        </p:txBody>
      </p:sp>
      <p:grpSp>
        <p:nvGrpSpPr>
          <p:cNvPr id="16387" name="Group 8"/>
          <p:cNvGrpSpPr>
            <a:grpSpLocks/>
          </p:cNvGrpSpPr>
          <p:nvPr/>
        </p:nvGrpSpPr>
        <p:grpSpPr bwMode="auto">
          <a:xfrm>
            <a:off x="2667000" y="3200400"/>
            <a:ext cx="3733800" cy="2890838"/>
            <a:chOff x="4930775" y="3733800"/>
            <a:chExt cx="2841625" cy="2357438"/>
          </a:xfrm>
        </p:grpSpPr>
        <p:pic>
          <p:nvPicPr>
            <p:cNvPr id="1638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216" y="3733800"/>
              <a:ext cx="1483638" cy="495826"/>
            </a:xfrm>
            <a:prstGeom prst="rect">
              <a:avLst/>
            </a:prstGeom>
            <a:noFill/>
            <a:ln>
              <a:noFill/>
            </a:ln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0775" y="4419600"/>
              <a:ext cx="2841625" cy="167163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829931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progress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1600" y="1371600"/>
            <a:ext cx="8915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Completed digital building-blocks design and verification</a:t>
            </a:r>
          </a:p>
          <a:p>
            <a:r>
              <a:rPr lang="en-US" dirty="0" smtClean="0"/>
              <a:t>Completed </a:t>
            </a:r>
            <a:r>
              <a:rPr lang="en-US" dirty="0" err="1" smtClean="0"/>
              <a:t>plasmonic</a:t>
            </a:r>
            <a:r>
              <a:rPr lang="en-US" dirty="0" smtClean="0"/>
              <a:t> interconnect models and verification</a:t>
            </a:r>
          </a:p>
          <a:p>
            <a:r>
              <a:rPr lang="en-US" dirty="0" smtClean="0"/>
              <a:t>In order to simplify and speed up FPGA mapping, instead of the whole system (two DDCM modules) only PHY Adapter will be mapped and driven from external sources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3C56C64-75E7-4C53-88F6-0B81E7027A08}" type="slidenum">
              <a:rPr lang="en-US" sz="1000" smtClean="0"/>
              <a:pPr/>
              <a:t>2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25190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NAVOLCHI </a:t>
            </a:r>
            <a:r>
              <a:rPr lang="it-IT" dirty="0" err="1" smtClean="0"/>
              <a:t>demonstrator</a:t>
            </a:r>
            <a:r>
              <a:rPr lang="it-IT" dirty="0" smtClean="0"/>
              <a:t> </a:t>
            </a:r>
            <a:r>
              <a:rPr lang="it-IT" dirty="0" err="1" smtClean="0"/>
              <a:t>implementation</a:t>
            </a:r>
            <a:r>
              <a:rPr lang="it-IT" dirty="0" smtClean="0"/>
              <a:t> (1/2)</a:t>
            </a:r>
            <a:endParaRPr lang="en-US" dirty="0" smtClean="0"/>
          </a:p>
        </p:txBody>
      </p:sp>
      <p:grpSp>
        <p:nvGrpSpPr>
          <p:cNvPr id="22531" name="Group 67"/>
          <p:cNvGrpSpPr>
            <a:grpSpLocks/>
          </p:cNvGrpSpPr>
          <p:nvPr/>
        </p:nvGrpSpPr>
        <p:grpSpPr bwMode="auto">
          <a:xfrm>
            <a:off x="228600" y="1905000"/>
            <a:ext cx="8610600" cy="3048000"/>
            <a:chOff x="304800" y="1905000"/>
            <a:chExt cx="8610600" cy="3048000"/>
          </a:xfrm>
        </p:grpSpPr>
        <p:sp>
          <p:nvSpPr>
            <p:cNvPr id="94" name="Rounded Rectangle 93"/>
            <p:cNvSpPr/>
            <p:nvPr/>
          </p:nvSpPr>
          <p:spPr>
            <a:xfrm>
              <a:off x="304800" y="2263775"/>
              <a:ext cx="4038600" cy="238442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12" name="Trapezoid 11"/>
            <p:cNvSpPr/>
            <p:nvPr/>
          </p:nvSpPr>
          <p:spPr>
            <a:xfrm rot="5400000">
              <a:off x="2778919" y="3317081"/>
              <a:ext cx="914400" cy="376238"/>
            </a:xfrm>
            <a:prstGeom prst="trapezoid">
              <a:avLst>
                <a:gd name="adj" fmla="val 81992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5800" y="3048000"/>
              <a:ext cx="1219200" cy="914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2743200" y="3505200"/>
              <a:ext cx="304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304800" y="3505200"/>
              <a:ext cx="381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648200" y="3352800"/>
              <a:ext cx="1143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2819400" y="3352800"/>
              <a:ext cx="1143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381000" y="3352800"/>
              <a:ext cx="1143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41" name="TextBox 17"/>
            <p:cNvSpPr txBox="1">
              <a:spLocks noChangeArrowheads="1"/>
            </p:cNvSpPr>
            <p:nvPr/>
          </p:nvSpPr>
          <p:spPr bwMode="auto">
            <a:xfrm>
              <a:off x="685800" y="3200400"/>
              <a:ext cx="1208315" cy="59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Bi-synchronous FIFO</a:t>
              </a:r>
              <a:endParaRPr lang="en-US" sz="1200" b="1"/>
            </a:p>
          </p:txBody>
        </p:sp>
        <p:sp>
          <p:nvSpPr>
            <p:cNvPr id="22542" name="TextBox 21"/>
            <p:cNvSpPr txBox="1">
              <a:spLocks noChangeArrowheads="1"/>
            </p:cNvSpPr>
            <p:nvPr/>
          </p:nvSpPr>
          <p:spPr bwMode="auto">
            <a:xfrm>
              <a:off x="2743200" y="3657600"/>
              <a:ext cx="492578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90</a:t>
              </a:r>
              <a:endParaRPr lang="en-US" sz="1200" b="1"/>
            </a:p>
          </p:txBody>
        </p:sp>
        <p:sp>
          <p:nvSpPr>
            <p:cNvPr id="22543" name="TextBox 76"/>
            <p:cNvSpPr txBox="1">
              <a:spLocks noChangeArrowheads="1"/>
            </p:cNvSpPr>
            <p:nvPr/>
          </p:nvSpPr>
          <p:spPr bwMode="auto">
            <a:xfrm>
              <a:off x="304800" y="3657600"/>
              <a:ext cx="3810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89</a:t>
              </a:r>
              <a:endParaRPr lang="en-US" sz="1200" b="1"/>
            </a:p>
          </p:txBody>
        </p:sp>
        <p:sp>
          <p:nvSpPr>
            <p:cNvPr id="22544" name="TextBox 77"/>
            <p:cNvSpPr txBox="1">
              <a:spLocks noChangeArrowheads="1"/>
            </p:cNvSpPr>
            <p:nvPr/>
          </p:nvSpPr>
          <p:spPr bwMode="auto">
            <a:xfrm>
              <a:off x="4572000" y="3657600"/>
              <a:ext cx="3429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4</a:t>
              </a:r>
              <a:endParaRPr lang="en-US" sz="1200" b="1"/>
            </a:p>
          </p:txBody>
        </p:sp>
        <p:sp>
          <p:nvSpPr>
            <p:cNvPr id="22545" name="TextBox 78"/>
            <p:cNvSpPr txBox="1">
              <a:spLocks noChangeArrowheads="1"/>
            </p:cNvSpPr>
            <p:nvPr/>
          </p:nvSpPr>
          <p:spPr bwMode="auto">
            <a:xfrm>
              <a:off x="3006904" y="3358792"/>
              <a:ext cx="4572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Ser</a:t>
              </a:r>
              <a:endParaRPr lang="en-US" sz="1200" b="1"/>
            </a:p>
          </p:txBody>
        </p:sp>
        <p:sp>
          <p:nvSpPr>
            <p:cNvPr id="22546" name="TextBox 128"/>
            <p:cNvSpPr txBox="1">
              <a:spLocks noChangeArrowheads="1"/>
            </p:cNvSpPr>
            <p:nvPr/>
          </p:nvSpPr>
          <p:spPr bwMode="auto">
            <a:xfrm>
              <a:off x="1907720" y="2310396"/>
              <a:ext cx="1140280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/>
                <a:t>FPGA</a:t>
              </a:r>
              <a:endParaRPr lang="en-US"/>
            </a:p>
          </p:txBody>
        </p:sp>
        <p:grpSp>
          <p:nvGrpSpPr>
            <p:cNvPr id="22547" name="Group 37"/>
            <p:cNvGrpSpPr>
              <a:grpSpLocks/>
            </p:cNvGrpSpPr>
            <p:nvPr/>
          </p:nvGrpSpPr>
          <p:grpSpPr bwMode="auto">
            <a:xfrm>
              <a:off x="4953000" y="1905000"/>
              <a:ext cx="3962400" cy="3048000"/>
              <a:chOff x="3962400" y="1905000"/>
              <a:chExt cx="3962400" cy="3048000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3962400" y="1905000"/>
                <a:ext cx="3962400" cy="304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267200" y="3287713"/>
                <a:ext cx="762000" cy="46196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22561" name="TextBox 25"/>
              <p:cNvSpPr txBox="1">
                <a:spLocks noChangeArrowheads="1"/>
              </p:cNvSpPr>
              <p:nvPr/>
            </p:nvSpPr>
            <p:spPr bwMode="auto">
              <a:xfrm>
                <a:off x="4343400" y="3380601"/>
                <a:ext cx="627095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Driver</a:t>
                </a:r>
                <a:endParaRPr lang="en-US" sz="1200" b="1"/>
              </a:p>
            </p:txBody>
          </p:sp>
          <p:cxnSp>
            <p:nvCxnSpPr>
              <p:cNvPr id="80" name="Straight Arrow Connector 79"/>
              <p:cNvCxnSpPr/>
              <p:nvPr/>
            </p:nvCxnSpPr>
            <p:spPr>
              <a:xfrm>
                <a:off x="5029200" y="3516313"/>
                <a:ext cx="381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V="1">
                <a:off x="5105400" y="3352800"/>
                <a:ext cx="11430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64" name="TextBox 81"/>
              <p:cNvSpPr txBox="1">
                <a:spLocks noChangeArrowheads="1"/>
              </p:cNvSpPr>
              <p:nvPr/>
            </p:nvSpPr>
            <p:spPr bwMode="auto">
              <a:xfrm>
                <a:off x="4991100" y="3685400"/>
                <a:ext cx="342900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4</a:t>
                </a:r>
                <a:endParaRPr lang="en-US" sz="1200" b="1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410200" y="3287713"/>
                <a:ext cx="914400" cy="46196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22566" name="TextBox 83"/>
              <p:cNvSpPr txBox="1">
                <a:spLocks noChangeArrowheads="1"/>
              </p:cNvSpPr>
              <p:nvPr/>
            </p:nvSpPr>
            <p:spPr bwMode="auto">
              <a:xfrm>
                <a:off x="5373926" y="3276600"/>
                <a:ext cx="1068920" cy="424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Plasmonic modulators</a:t>
                </a:r>
                <a:endParaRPr lang="en-US" sz="1200" b="1"/>
              </a:p>
            </p:txBody>
          </p:sp>
          <p:cxnSp>
            <p:nvCxnSpPr>
              <p:cNvPr id="85" name="Straight Arrow Connector 84"/>
              <p:cNvCxnSpPr/>
              <p:nvPr/>
            </p:nvCxnSpPr>
            <p:spPr>
              <a:xfrm>
                <a:off x="6329363" y="3516313"/>
                <a:ext cx="381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V="1">
                <a:off x="6405563" y="3352800"/>
                <a:ext cx="11430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69" name="TextBox 86"/>
              <p:cNvSpPr txBox="1">
                <a:spLocks noChangeArrowheads="1"/>
              </p:cNvSpPr>
              <p:nvPr/>
            </p:nvSpPr>
            <p:spPr bwMode="auto">
              <a:xfrm>
                <a:off x="6291944" y="3685400"/>
                <a:ext cx="342900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4</a:t>
                </a:r>
                <a:endParaRPr lang="en-US" sz="1200" b="1"/>
              </a:p>
            </p:txBody>
          </p:sp>
          <p:grpSp>
            <p:nvGrpSpPr>
              <p:cNvPr id="22570" name="Group 92"/>
              <p:cNvGrpSpPr>
                <a:grpSpLocks/>
              </p:cNvGrpSpPr>
              <p:nvPr/>
            </p:nvGrpSpPr>
            <p:grpSpPr bwMode="auto">
              <a:xfrm>
                <a:off x="6858000" y="2725895"/>
                <a:ext cx="457200" cy="1600200"/>
                <a:chOff x="6858000" y="838200"/>
                <a:chExt cx="457200" cy="2133600"/>
              </a:xfrm>
            </p:grpSpPr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6858000" y="837991"/>
                  <a:ext cx="0" cy="21336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Arrow Connector 87"/>
                <p:cNvCxnSpPr/>
                <p:nvPr/>
              </p:nvCxnSpPr>
              <p:spPr>
                <a:xfrm>
                  <a:off x="7010400" y="837991"/>
                  <a:ext cx="0" cy="21336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/>
                <p:cNvCxnSpPr/>
                <p:nvPr/>
              </p:nvCxnSpPr>
              <p:spPr>
                <a:xfrm>
                  <a:off x="7162800" y="837991"/>
                  <a:ext cx="0" cy="21336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/>
                <p:cNvCxnSpPr/>
                <p:nvPr/>
              </p:nvCxnSpPr>
              <p:spPr>
                <a:xfrm>
                  <a:off x="7315200" y="837991"/>
                  <a:ext cx="0" cy="21336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571" name="TextBox 34"/>
              <p:cNvSpPr txBox="1">
                <a:spLocks noChangeArrowheads="1"/>
              </p:cNvSpPr>
              <p:nvPr/>
            </p:nvSpPr>
            <p:spPr bwMode="auto">
              <a:xfrm>
                <a:off x="6634844" y="4402295"/>
                <a:ext cx="1091966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Light beams</a:t>
                </a:r>
                <a:endParaRPr lang="en-US" sz="1200" b="1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629400" y="2263775"/>
                <a:ext cx="914400" cy="46196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22573" name="TextBox 91"/>
              <p:cNvSpPr txBox="1">
                <a:spLocks noChangeArrowheads="1"/>
              </p:cNvSpPr>
              <p:nvPr/>
            </p:nvSpPr>
            <p:spPr bwMode="auto">
              <a:xfrm>
                <a:off x="6644530" y="2264230"/>
                <a:ext cx="975470" cy="424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Plasmonic LASERs</a:t>
                </a:r>
                <a:endParaRPr lang="en-US" sz="1200" b="1"/>
              </a:p>
            </p:txBody>
          </p:sp>
          <p:sp>
            <p:nvSpPr>
              <p:cNvPr id="22574" name="TextBox 129"/>
              <p:cNvSpPr txBox="1">
                <a:spLocks noChangeArrowheads="1"/>
              </p:cNvSpPr>
              <p:nvPr/>
            </p:nvSpPr>
            <p:spPr bwMode="auto">
              <a:xfrm>
                <a:off x="4082794" y="1941064"/>
                <a:ext cx="1136906" cy="424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96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/>
                  <a:t>Board</a:t>
                </a:r>
                <a:endParaRPr lang="en-US"/>
              </a:p>
            </p:txBody>
          </p:sp>
        </p:grpSp>
        <p:cxnSp>
          <p:nvCxnSpPr>
            <p:cNvPr id="70" name="Straight Arrow Connector 69"/>
            <p:cNvCxnSpPr>
              <a:stCxn id="41" idx="3"/>
              <a:endCxn id="25" idx="1"/>
            </p:cNvCxnSpPr>
            <p:nvPr/>
          </p:nvCxnSpPr>
          <p:spPr>
            <a:xfrm>
              <a:off x="4191000" y="3505200"/>
              <a:ext cx="1066800" cy="127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209800" y="3048000"/>
              <a:ext cx="533400" cy="914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22550" name="TextBox 39"/>
            <p:cNvSpPr txBox="1">
              <a:spLocks noChangeArrowheads="1"/>
            </p:cNvSpPr>
            <p:nvPr/>
          </p:nvSpPr>
          <p:spPr bwMode="auto">
            <a:xfrm>
              <a:off x="2209800" y="3200400"/>
              <a:ext cx="533400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OBI  Enc</a:t>
              </a:r>
              <a:endParaRPr lang="en-US" sz="1200" b="1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733800" y="3048000"/>
              <a:ext cx="457200" cy="914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22552" name="TextBox 41"/>
            <p:cNvSpPr txBox="1">
              <a:spLocks noChangeArrowheads="1"/>
            </p:cNvSpPr>
            <p:nvPr/>
          </p:nvSpPr>
          <p:spPr bwMode="auto">
            <a:xfrm>
              <a:off x="3733800" y="3200400"/>
              <a:ext cx="609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BI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Enc</a:t>
              </a:r>
              <a:endParaRPr lang="en-US" sz="1200" b="1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1905000" y="3505200"/>
              <a:ext cx="304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12" idx="0"/>
              <a:endCxn id="41" idx="1"/>
            </p:cNvCxnSpPr>
            <p:nvPr/>
          </p:nvCxnSpPr>
          <p:spPr>
            <a:xfrm>
              <a:off x="3424238" y="3505200"/>
              <a:ext cx="3095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3505200" y="3352800"/>
              <a:ext cx="1143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56" name="TextBox 61"/>
            <p:cNvSpPr txBox="1">
              <a:spLocks noChangeArrowheads="1"/>
            </p:cNvSpPr>
            <p:nvPr/>
          </p:nvSpPr>
          <p:spPr bwMode="auto">
            <a:xfrm>
              <a:off x="3390900" y="3657600"/>
              <a:ext cx="3429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3</a:t>
              </a:r>
              <a:endParaRPr lang="en-US" sz="1200" b="1"/>
            </a:p>
          </p:txBody>
        </p:sp>
        <p:cxnSp>
          <p:nvCxnSpPr>
            <p:cNvPr id="66" name="Straight Connector 65"/>
            <p:cNvCxnSpPr/>
            <p:nvPr/>
          </p:nvCxnSpPr>
          <p:spPr>
            <a:xfrm flipV="1">
              <a:off x="1981200" y="3352800"/>
              <a:ext cx="1143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58" name="TextBox 66"/>
            <p:cNvSpPr txBox="1">
              <a:spLocks noChangeArrowheads="1"/>
            </p:cNvSpPr>
            <p:nvPr/>
          </p:nvSpPr>
          <p:spPr bwMode="auto">
            <a:xfrm>
              <a:off x="1905000" y="3657600"/>
              <a:ext cx="4191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-96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89</a:t>
              </a:r>
              <a:endParaRPr lang="en-US" sz="1200" b="1"/>
            </a:p>
          </p:txBody>
        </p:sp>
      </p:grpSp>
      <p:sp>
        <p:nvSpPr>
          <p:cNvPr id="22532" name="TextBox 1"/>
          <p:cNvSpPr txBox="1">
            <a:spLocks noChangeArrowheads="1"/>
          </p:cNvSpPr>
          <p:nvPr/>
        </p:nvSpPr>
        <p:spPr bwMode="auto">
          <a:xfrm>
            <a:off x="266700" y="4800600"/>
            <a:ext cx="40005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pPr eaLnBrk="1" hangingPunct="1"/>
            <a:r>
              <a:rPr lang="en-US" sz="1400"/>
              <a:t> Optical Bus Inverter (OBI) Encoder minimizes the number of ones in 89 bits data word in order to reduce the number of LASERs turned on</a:t>
            </a:r>
          </a:p>
          <a:p>
            <a:pPr eaLnBrk="1" hangingPunct="1"/>
            <a:r>
              <a:rPr lang="en-US" sz="1400"/>
              <a:t> Bus inverter (BI) encoder minimizes the Hamming distance between back to back 4 bits data words in order to minimize the switching activity of each LASER</a:t>
            </a:r>
          </a:p>
        </p:txBody>
      </p:sp>
    </p:spTree>
    <p:extLst>
      <p:ext uri="{BB962C8B-B14F-4D97-AF65-F5344CB8AC3E}">
        <p14:creationId xmlns:p14="http://schemas.microsoft.com/office/powerpoint/2010/main" val="1905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NAVOLCHI </a:t>
            </a:r>
            <a:r>
              <a:rPr lang="it-IT" dirty="0" err="1" smtClean="0"/>
              <a:t>demonstrator</a:t>
            </a:r>
            <a:r>
              <a:rPr lang="it-IT" dirty="0" smtClean="0"/>
              <a:t> </a:t>
            </a:r>
            <a:r>
              <a:rPr lang="it-IT" dirty="0" err="1" smtClean="0"/>
              <a:t>implementation</a:t>
            </a:r>
            <a:r>
              <a:rPr lang="it-IT" dirty="0" smtClean="0"/>
              <a:t> (2/2)</a:t>
            </a:r>
            <a:endParaRPr lang="en-US" dirty="0" smtClean="0"/>
          </a:p>
        </p:txBody>
      </p:sp>
      <p:grpSp>
        <p:nvGrpSpPr>
          <p:cNvPr id="23555" name="Group 48"/>
          <p:cNvGrpSpPr>
            <a:grpSpLocks/>
          </p:cNvGrpSpPr>
          <p:nvPr/>
        </p:nvGrpSpPr>
        <p:grpSpPr bwMode="auto">
          <a:xfrm>
            <a:off x="228600" y="2057400"/>
            <a:ext cx="8686800" cy="3081338"/>
            <a:chOff x="228600" y="2286000"/>
            <a:chExt cx="8686800" cy="3080656"/>
          </a:xfrm>
        </p:grpSpPr>
        <p:cxnSp>
          <p:nvCxnSpPr>
            <p:cNvPr id="103" name="Straight Connector 102"/>
            <p:cNvCxnSpPr/>
            <p:nvPr/>
          </p:nvCxnSpPr>
          <p:spPr>
            <a:xfrm flipV="1">
              <a:off x="4648200" y="3657296"/>
              <a:ext cx="114300" cy="304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57" name="TextBox 108"/>
            <p:cNvSpPr txBox="1">
              <a:spLocks noChangeArrowheads="1"/>
            </p:cNvSpPr>
            <p:nvPr/>
          </p:nvSpPr>
          <p:spPr bwMode="auto">
            <a:xfrm>
              <a:off x="4495800" y="3990201"/>
              <a:ext cx="3429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4</a:t>
              </a:r>
              <a:endParaRPr lang="en-US" sz="1200" b="1"/>
            </a:p>
          </p:txBody>
        </p:sp>
        <p:grpSp>
          <p:nvGrpSpPr>
            <p:cNvPr id="23558" name="Group 37"/>
            <p:cNvGrpSpPr>
              <a:grpSpLocks/>
            </p:cNvGrpSpPr>
            <p:nvPr/>
          </p:nvGrpSpPr>
          <p:grpSpPr bwMode="auto">
            <a:xfrm>
              <a:off x="4953000" y="2286000"/>
              <a:ext cx="3962400" cy="3048000"/>
              <a:chOff x="4038600" y="2209800"/>
              <a:chExt cx="3962400" cy="304800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4038600" y="2209800"/>
                <a:ext cx="3962400" cy="30473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343400" y="3504913"/>
                <a:ext cx="1033463" cy="461861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23584" name="TextBox 111"/>
              <p:cNvSpPr txBox="1">
                <a:spLocks noChangeArrowheads="1"/>
              </p:cNvSpPr>
              <p:nvPr/>
            </p:nvSpPr>
            <p:spPr bwMode="auto">
              <a:xfrm>
                <a:off x="4318071" y="3598315"/>
                <a:ext cx="1140056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Comparators</a:t>
                </a:r>
                <a:endParaRPr lang="en-US" sz="1200" b="1"/>
              </a:p>
            </p:txBody>
          </p:sp>
          <p:cxnSp>
            <p:nvCxnSpPr>
              <p:cNvPr id="113" name="Straight Arrow Connector 112"/>
              <p:cNvCxnSpPr/>
              <p:nvPr/>
            </p:nvCxnSpPr>
            <p:spPr>
              <a:xfrm flipH="1">
                <a:off x="5376863" y="3733463"/>
                <a:ext cx="381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V="1">
                <a:off x="5567363" y="3569987"/>
                <a:ext cx="114300" cy="3047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87" name="TextBox 114"/>
              <p:cNvSpPr txBox="1">
                <a:spLocks noChangeArrowheads="1"/>
              </p:cNvSpPr>
              <p:nvPr/>
            </p:nvSpPr>
            <p:spPr bwMode="auto">
              <a:xfrm>
                <a:off x="5491844" y="3903114"/>
                <a:ext cx="342900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4</a:t>
                </a:r>
                <a:endParaRPr lang="en-US" sz="1200" b="1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5781675" y="3504913"/>
                <a:ext cx="619125" cy="461861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23589" name="TextBox 116"/>
              <p:cNvSpPr txBox="1">
                <a:spLocks noChangeArrowheads="1"/>
              </p:cNvSpPr>
              <p:nvPr/>
            </p:nvSpPr>
            <p:spPr bwMode="auto">
              <a:xfrm>
                <a:off x="5826296" y="3598315"/>
                <a:ext cx="549126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TIAs</a:t>
                </a:r>
                <a:endParaRPr lang="en-US" sz="1200" b="1"/>
              </a:p>
            </p:txBody>
          </p:sp>
          <p:cxnSp>
            <p:nvCxnSpPr>
              <p:cNvPr id="118" name="Straight Arrow Connector 117"/>
              <p:cNvCxnSpPr/>
              <p:nvPr/>
            </p:nvCxnSpPr>
            <p:spPr>
              <a:xfrm flipH="1">
                <a:off x="6405563" y="3733463"/>
                <a:ext cx="381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flipV="1">
                <a:off x="6591300" y="3569987"/>
                <a:ext cx="114300" cy="3047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92" name="TextBox 119"/>
              <p:cNvSpPr txBox="1">
                <a:spLocks noChangeArrowheads="1"/>
              </p:cNvSpPr>
              <p:nvPr/>
            </p:nvSpPr>
            <p:spPr bwMode="auto">
              <a:xfrm>
                <a:off x="6515100" y="3903114"/>
                <a:ext cx="342900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4</a:t>
                </a:r>
                <a:endParaRPr lang="en-US" sz="1200" b="1"/>
              </a:p>
            </p:txBody>
          </p:sp>
          <p:grpSp>
            <p:nvGrpSpPr>
              <p:cNvPr id="23593" name="Group 120"/>
              <p:cNvGrpSpPr>
                <a:grpSpLocks/>
              </p:cNvGrpSpPr>
              <p:nvPr/>
            </p:nvGrpSpPr>
            <p:grpSpPr bwMode="auto">
              <a:xfrm>
                <a:off x="6988630" y="2656114"/>
                <a:ext cx="457200" cy="827314"/>
                <a:chOff x="6858000" y="838200"/>
                <a:chExt cx="457200" cy="2133600"/>
              </a:xfrm>
            </p:grpSpPr>
            <p:cxnSp>
              <p:nvCxnSpPr>
                <p:cNvPr id="122" name="Straight Arrow Connector 121"/>
                <p:cNvCxnSpPr/>
                <p:nvPr/>
              </p:nvCxnSpPr>
              <p:spPr>
                <a:xfrm>
                  <a:off x="6857545" y="837362"/>
                  <a:ext cx="0" cy="213254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Arrow Connector 122"/>
                <p:cNvCxnSpPr/>
                <p:nvPr/>
              </p:nvCxnSpPr>
              <p:spPr>
                <a:xfrm>
                  <a:off x="7009945" y="837362"/>
                  <a:ext cx="0" cy="213254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Arrow Connector 123"/>
                <p:cNvCxnSpPr/>
                <p:nvPr/>
              </p:nvCxnSpPr>
              <p:spPr>
                <a:xfrm>
                  <a:off x="7162345" y="837362"/>
                  <a:ext cx="0" cy="213254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Arrow Connector 124"/>
                <p:cNvCxnSpPr/>
                <p:nvPr/>
              </p:nvCxnSpPr>
              <p:spPr>
                <a:xfrm>
                  <a:off x="7314745" y="837362"/>
                  <a:ext cx="0" cy="213254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594" name="TextBox 125"/>
              <p:cNvSpPr txBox="1">
                <a:spLocks noChangeArrowheads="1"/>
              </p:cNvSpPr>
              <p:nvPr/>
            </p:nvSpPr>
            <p:spPr bwMode="auto">
              <a:xfrm>
                <a:off x="6740078" y="2302915"/>
                <a:ext cx="1091966" cy="25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Light beams</a:t>
                </a:r>
                <a:endParaRPr lang="en-US" sz="1200" b="1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6781800" y="3489042"/>
                <a:ext cx="914400" cy="461861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 typeface="Wingdings" pitchFamily="2" charset="2"/>
                  <a:buNone/>
                  <a:defRPr/>
                </a:pPr>
                <a:endParaRPr lang="en-US"/>
              </a:p>
            </p:txBody>
          </p:sp>
          <p:sp>
            <p:nvSpPr>
              <p:cNvPr id="23596" name="TextBox 127"/>
              <p:cNvSpPr txBox="1">
                <a:spLocks noChangeArrowheads="1"/>
              </p:cNvSpPr>
              <p:nvPr/>
            </p:nvSpPr>
            <p:spPr bwMode="auto">
              <a:xfrm>
                <a:off x="6796930" y="3489849"/>
                <a:ext cx="975470" cy="424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 sz="1200" b="1"/>
                  <a:t>Plasmonic detectors</a:t>
                </a:r>
                <a:endParaRPr lang="en-US" sz="1200" b="1"/>
              </a:p>
            </p:txBody>
          </p:sp>
          <p:sp>
            <p:nvSpPr>
              <p:cNvPr id="23597" name="TextBox 71"/>
              <p:cNvSpPr txBox="1">
                <a:spLocks noChangeArrowheads="1"/>
              </p:cNvSpPr>
              <p:nvPr/>
            </p:nvSpPr>
            <p:spPr bwMode="auto">
              <a:xfrm>
                <a:off x="4191000" y="2302915"/>
                <a:ext cx="1066800" cy="424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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it-IT"/>
                  <a:t>Board</a:t>
                </a:r>
                <a:endParaRPr lang="en-US"/>
              </a:p>
            </p:txBody>
          </p:sp>
        </p:grpSp>
        <p:sp>
          <p:nvSpPr>
            <p:cNvPr id="97" name="Rounded Rectangle 96"/>
            <p:cNvSpPr/>
            <p:nvPr/>
          </p:nvSpPr>
          <p:spPr>
            <a:xfrm>
              <a:off x="228600" y="2514549"/>
              <a:ext cx="4114800" cy="285210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98" name="Trapezoid 97"/>
            <p:cNvSpPr/>
            <p:nvPr/>
          </p:nvSpPr>
          <p:spPr>
            <a:xfrm rot="5400000">
              <a:off x="2702820" y="3621544"/>
              <a:ext cx="914198" cy="376238"/>
            </a:xfrm>
            <a:prstGeom prst="trapezoid">
              <a:avLst>
                <a:gd name="adj" fmla="val 81992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09600" y="3352564"/>
              <a:ext cx="1219200" cy="91419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H="1" flipV="1">
              <a:off x="2667000" y="3809663"/>
              <a:ext cx="304800" cy="47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228600" y="3809663"/>
              <a:ext cx="381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2781300" y="3657296"/>
              <a:ext cx="114300" cy="304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381000" y="3657296"/>
              <a:ext cx="114300" cy="304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6" name="TextBox 105"/>
            <p:cNvSpPr txBox="1">
              <a:spLocks noChangeArrowheads="1"/>
            </p:cNvSpPr>
            <p:nvPr/>
          </p:nvSpPr>
          <p:spPr bwMode="auto">
            <a:xfrm>
              <a:off x="609600" y="3505200"/>
              <a:ext cx="1208315" cy="59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Bi-synchronous FIFO</a:t>
              </a:r>
              <a:endParaRPr lang="en-US" sz="1200" b="1"/>
            </a:p>
          </p:txBody>
        </p:sp>
        <p:sp>
          <p:nvSpPr>
            <p:cNvPr id="23567" name="TextBox 106"/>
            <p:cNvSpPr txBox="1">
              <a:spLocks noChangeArrowheads="1"/>
            </p:cNvSpPr>
            <p:nvPr/>
          </p:nvSpPr>
          <p:spPr bwMode="auto">
            <a:xfrm>
              <a:off x="2667000" y="3962400"/>
              <a:ext cx="5334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90</a:t>
              </a:r>
              <a:endParaRPr lang="en-US" sz="1200" b="1"/>
            </a:p>
          </p:txBody>
        </p:sp>
        <p:sp>
          <p:nvSpPr>
            <p:cNvPr id="23568" name="TextBox 107"/>
            <p:cNvSpPr txBox="1">
              <a:spLocks noChangeArrowheads="1"/>
            </p:cNvSpPr>
            <p:nvPr/>
          </p:nvSpPr>
          <p:spPr bwMode="auto">
            <a:xfrm>
              <a:off x="228600" y="3962400"/>
              <a:ext cx="5334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89</a:t>
              </a:r>
              <a:endParaRPr lang="en-US" sz="1200" b="1"/>
            </a:p>
          </p:txBody>
        </p:sp>
        <p:sp>
          <p:nvSpPr>
            <p:cNvPr id="23569" name="TextBox 109"/>
            <p:cNvSpPr txBox="1">
              <a:spLocks noChangeArrowheads="1"/>
            </p:cNvSpPr>
            <p:nvPr/>
          </p:nvSpPr>
          <p:spPr bwMode="auto">
            <a:xfrm>
              <a:off x="2930704" y="3667874"/>
              <a:ext cx="5334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Des</a:t>
              </a:r>
              <a:endParaRPr lang="en-US" sz="1200" b="1"/>
            </a:p>
          </p:txBody>
        </p:sp>
        <p:sp>
          <p:nvSpPr>
            <p:cNvPr id="23570" name="TextBox 68"/>
            <p:cNvSpPr txBox="1">
              <a:spLocks noChangeArrowheads="1"/>
            </p:cNvSpPr>
            <p:nvPr/>
          </p:nvSpPr>
          <p:spPr bwMode="auto">
            <a:xfrm>
              <a:off x="1926770" y="2579914"/>
              <a:ext cx="1232807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/>
                <a:t>FPGA</a:t>
              </a:r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33600" y="3352564"/>
              <a:ext cx="533400" cy="91419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23572" name="TextBox 41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533400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OBI  Dec</a:t>
              </a:r>
              <a:endParaRPr lang="en-US" sz="1200" b="1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733800" y="3352564"/>
              <a:ext cx="457200" cy="91419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en-US"/>
            </a:p>
          </p:txBody>
        </p:sp>
        <p:sp>
          <p:nvSpPr>
            <p:cNvPr id="23574" name="TextBox 44"/>
            <p:cNvSpPr txBox="1">
              <a:spLocks noChangeArrowheads="1"/>
            </p:cNvSpPr>
            <p:nvPr/>
          </p:nvSpPr>
          <p:spPr bwMode="auto">
            <a:xfrm>
              <a:off x="3733800" y="3429000"/>
              <a:ext cx="609600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BI Dec</a:t>
              </a:r>
              <a:endParaRPr lang="en-US" sz="1200" b="1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3352800" y="3809663"/>
              <a:ext cx="381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505200" y="3657296"/>
              <a:ext cx="114300" cy="304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1943100" y="3657296"/>
              <a:ext cx="114300" cy="304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H="1">
              <a:off x="1828800" y="3809663"/>
              <a:ext cx="304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79" name="TextBox 58"/>
            <p:cNvSpPr txBox="1">
              <a:spLocks noChangeArrowheads="1"/>
            </p:cNvSpPr>
            <p:nvPr/>
          </p:nvSpPr>
          <p:spPr bwMode="auto">
            <a:xfrm>
              <a:off x="3429000" y="3990201"/>
              <a:ext cx="3429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3</a:t>
              </a:r>
              <a:endParaRPr lang="en-US" sz="1200" b="1"/>
            </a:p>
          </p:txBody>
        </p:sp>
        <p:sp>
          <p:nvSpPr>
            <p:cNvPr id="23580" name="TextBox 59"/>
            <p:cNvSpPr txBox="1">
              <a:spLocks noChangeArrowheads="1"/>
            </p:cNvSpPr>
            <p:nvPr/>
          </p:nvSpPr>
          <p:spPr bwMode="auto">
            <a:xfrm>
              <a:off x="1828800" y="3962400"/>
              <a:ext cx="457200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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it-IT" sz="1200" b="1"/>
                <a:t>89</a:t>
              </a:r>
              <a:endParaRPr lang="en-US" sz="1200" b="1"/>
            </a:p>
          </p:txBody>
        </p:sp>
        <p:cxnSp>
          <p:nvCxnSpPr>
            <p:cNvPr id="101" name="Straight Arrow Connector 100"/>
            <p:cNvCxnSpPr>
              <a:stCxn id="23584" idx="1"/>
            </p:cNvCxnSpPr>
            <p:nvPr/>
          </p:nvCxnSpPr>
          <p:spPr>
            <a:xfrm flipH="1">
              <a:off x="4160838" y="3803314"/>
              <a:ext cx="1071562" cy="634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54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VHDL Models of Plasmonic Devices </a:t>
            </a:r>
            <a:endParaRPr lang="it-IT" dirty="0"/>
          </a:p>
        </p:txBody>
      </p:sp>
      <p:grpSp>
        <p:nvGrpSpPr>
          <p:cNvPr id="3" name="Group 2"/>
          <p:cNvGrpSpPr/>
          <p:nvPr/>
        </p:nvGrpSpPr>
        <p:grpSpPr>
          <a:xfrm>
            <a:off x="0" y="2530759"/>
            <a:ext cx="8839200" cy="2344626"/>
            <a:chOff x="0" y="2530759"/>
            <a:chExt cx="8839200" cy="2344626"/>
          </a:xfrm>
        </p:grpSpPr>
        <p:sp>
          <p:nvSpPr>
            <p:cNvPr id="8" name="Rectangle 7"/>
            <p:cNvSpPr/>
            <p:nvPr/>
          </p:nvSpPr>
          <p:spPr>
            <a:xfrm>
              <a:off x="7467600" y="2539998"/>
              <a:ext cx="828964" cy="1355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TIA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791200" y="2530760"/>
              <a:ext cx="1066800" cy="1355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Plasmonic Photodetector</a:t>
              </a:r>
              <a:endParaRPr lang="en-US" sz="11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52800" y="2530759"/>
              <a:ext cx="914400" cy="1355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Plasmonic Waveguide</a:t>
              </a:r>
              <a:endParaRPr lang="en-US" sz="11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91145" y="2550250"/>
              <a:ext cx="838200" cy="1355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Laser</a:t>
              </a:r>
              <a:endParaRPr lang="en-US" sz="12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2565398"/>
              <a:ext cx="838200" cy="1355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ModulatorDriver</a:t>
              </a:r>
              <a:endParaRPr lang="en-US" sz="1100" dirty="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4607791" y="2819400"/>
              <a:ext cx="838200" cy="682340"/>
            </a:xfrm>
            <a:prstGeom prst="triangle">
              <a:avLst/>
            </a:prstGeom>
            <a:scene3d>
              <a:camera prst="orthographicFront">
                <a:rot lat="0" lon="0" rev="1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Arrow Connector 16"/>
            <p:cNvCxnSpPr>
              <a:endCxn id="12" idx="1"/>
            </p:cNvCxnSpPr>
            <p:nvPr/>
          </p:nvCxnSpPr>
          <p:spPr>
            <a:xfrm>
              <a:off x="76200" y="3243116"/>
              <a:ext cx="38100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2" idx="3"/>
              <a:endCxn id="11" idx="1"/>
            </p:cNvCxnSpPr>
            <p:nvPr/>
          </p:nvCxnSpPr>
          <p:spPr>
            <a:xfrm flipV="1">
              <a:off x="1295400" y="3227969"/>
              <a:ext cx="595745" cy="151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9" idx="3"/>
              <a:endCxn id="8" idx="1"/>
            </p:cNvCxnSpPr>
            <p:nvPr/>
          </p:nvCxnSpPr>
          <p:spPr>
            <a:xfrm>
              <a:off x="6858000" y="3208479"/>
              <a:ext cx="609600" cy="92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5562600" y="3239651"/>
              <a:ext cx="228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4267200" y="3268514"/>
              <a:ext cx="59343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727036" y="3271979"/>
              <a:ext cx="59343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4787084" y="3045822"/>
              <a:ext cx="793807" cy="430887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Plasmonic </a:t>
              </a:r>
              <a:endParaRPr lang="en-US" sz="1100" dirty="0" smtClean="0">
                <a:solidFill>
                  <a:schemeClr val="bg1"/>
                </a:solidFill>
              </a:endParaRPr>
            </a:p>
            <a:p>
              <a:r>
                <a:rPr lang="en-US" sz="1100" dirty="0" smtClean="0">
                  <a:solidFill>
                    <a:schemeClr val="bg1"/>
                  </a:solidFill>
                </a:rPr>
                <a:t>Amplifier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8305800" y="3208477"/>
              <a:ext cx="533400" cy="92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0" y="2743200"/>
              <a:ext cx="53732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CMOS</a:t>
              </a:r>
            </a:p>
            <a:p>
              <a:r>
                <a:rPr lang="en-US" sz="1100" dirty="0" smtClean="0"/>
                <a:t>0/1</a:t>
              </a:r>
              <a:endParaRPr lang="en-US" sz="11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264624" y="2674905"/>
              <a:ext cx="657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Current</a:t>
              </a:r>
              <a:endParaRPr lang="en-US" sz="1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13640" y="2613942"/>
              <a:ext cx="7017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Optical</a:t>
              </a:r>
            </a:p>
            <a:p>
              <a:r>
                <a:rPr lang="en-US" sz="1400" dirty="0" smtClean="0"/>
                <a:t>Power</a:t>
              </a:r>
              <a:endParaRPr lang="en-US" sz="14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213020" y="2606571"/>
              <a:ext cx="7017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Optical</a:t>
              </a:r>
            </a:p>
            <a:p>
              <a:r>
                <a:rPr lang="en-US" sz="1400" dirty="0" smtClean="0"/>
                <a:t>Power</a:t>
              </a:r>
              <a:endParaRPr lang="en-US" sz="14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147036" y="2582058"/>
              <a:ext cx="7017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Optical</a:t>
              </a:r>
            </a:p>
            <a:p>
              <a:r>
                <a:rPr lang="en-US" sz="1400" dirty="0" smtClean="0"/>
                <a:t>Power</a:t>
              </a:r>
              <a:endParaRPr lang="en-US" sz="1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58000" y="2810362"/>
              <a:ext cx="657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Current</a:t>
              </a:r>
              <a:endParaRPr lang="en-US" sz="12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333509" y="2883571"/>
              <a:ext cx="4010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0/1</a:t>
              </a:r>
              <a:endParaRPr lang="en-US" sz="1200" dirty="0"/>
            </a:p>
          </p:txBody>
        </p:sp>
        <p:cxnSp>
          <p:nvCxnSpPr>
            <p:cNvPr id="61" name="Straight Connector 60"/>
            <p:cNvCxnSpPr>
              <a:stCxn id="70" idx="1"/>
              <a:endCxn id="38" idx="2"/>
            </p:cNvCxnSpPr>
            <p:nvPr/>
          </p:nvCxnSpPr>
          <p:spPr>
            <a:xfrm flipV="1">
              <a:off x="171286" y="3174087"/>
              <a:ext cx="97378" cy="1641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7122015" y="3091891"/>
              <a:ext cx="81569" cy="215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5576425" y="3145180"/>
              <a:ext cx="81569" cy="215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4482349" y="3152816"/>
              <a:ext cx="81569" cy="215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2982969" y="3153446"/>
              <a:ext cx="81569" cy="215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1551333" y="3160570"/>
              <a:ext cx="81569" cy="215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8477826" y="3105278"/>
              <a:ext cx="81569" cy="215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71286" y="319971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496299" y="321449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94306" y="32279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497934" y="329848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482349" y="325505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921160" y="326871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34004" y="322995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421021" y="3982320"/>
                  <a:ext cx="910558" cy="6240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50" b="0" i="0" smtClean="0">
                            <a:latin typeface="Cambria Math"/>
                          </a:rPr>
                          <m:t>′1′</m:t>
                        </m:r>
                        <m:r>
                          <a:rPr lang="en-US" sz="1050" i="1" smtClean="0">
                            <a:latin typeface="Cambria Math"/>
                            <a:ea typeface="Cambria Math"/>
                          </a:rPr>
                          <m:t>⟹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high</m:t>
                            </m:r>
                          </m:sub>
                        </m:sSub>
                      </m:oMath>
                    </m:oMathPara>
                  </a14:m>
                  <a:endParaRPr lang="en-US" sz="1100" dirty="0" smtClean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0" smtClean="0">
                            <a:latin typeface="Cambria Math"/>
                          </a:rPr>
                          <m:t>′0</m:t>
                        </m:r>
                        <m:r>
                          <a:rPr lang="en-US" sz="1100">
                            <a:latin typeface="Cambria Math"/>
                          </a:rPr>
                          <m:t>′</m:t>
                        </m:r>
                        <m:r>
                          <a:rPr lang="en-US" sz="1100" i="1">
                            <a:latin typeface="Cambria Math"/>
                            <a:ea typeface="Cambria Math"/>
                          </a:rPr>
                          <m:t>⟹</m:t>
                        </m:r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latin typeface="Cambria Math"/>
                              </a:rPr>
                              <m:t>low</m:t>
                            </m:r>
                          </m:sub>
                        </m:sSub>
                      </m:oMath>
                    </m:oMathPara>
                  </a14:m>
                  <a:endParaRPr lang="en-US" dirty="0" smtClean="0"/>
                </a:p>
                <a:p>
                  <a:r>
                    <a:rPr lang="en-US" sz="1100" b="0" dirty="0" smtClean="0"/>
                    <a:t>‘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100">
                          <a:latin typeface="Cambria Math"/>
                        </a:rPr>
                        <m:t>U</m:t>
                      </m:r>
                      <m:r>
                        <a:rPr lang="en-US" sz="1100">
                          <a:latin typeface="Cambria Math"/>
                        </a:rPr>
                        <m:t>′⟹</m:t>
                      </m:r>
                      <m:sSub>
                        <m:sSubPr>
                          <m:ctrlPr>
                            <a:rPr lang="en-US" sz="11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10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latin typeface="Cambria Math"/>
                            </a:rPr>
                            <m:t>dark</m:t>
                          </m:r>
                        </m:sub>
                      </m:sSub>
                    </m:oMath>
                  </a14:m>
                  <a:endParaRPr lang="en-US" sz="1100" dirty="0"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021" y="3982320"/>
                  <a:ext cx="910558" cy="624082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b="-58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Rectangle 78"/>
                <p:cNvSpPr/>
                <p:nvPr/>
              </p:nvSpPr>
              <p:spPr>
                <a:xfrm>
                  <a:off x="1563038" y="3982320"/>
                  <a:ext cx="1537450" cy="8930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050" b="0" i="0" smtClean="0">
                              <a:latin typeface="Cambria Math"/>
                            </a:rPr>
                            <m:t>I</m:t>
                          </m:r>
                          <m:r>
                            <a:rPr lang="en-US" sz="1050" b="0" i="0" smtClean="0">
                              <a:latin typeface="Cambria Math"/>
                            </a:rPr>
                            <m:t>≥</m:t>
                          </m:r>
                          <m:r>
                            <m:rPr>
                              <m:sty m:val="p"/>
                            </m:rPr>
                            <a:rPr lang="en-US" sz="1050" i="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050" b="0" i="0" smtClean="0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en-US" sz="1000" i="0">
                          <a:latin typeface="Cambria Math"/>
                          <a:ea typeface="Cambria Math"/>
                        </a:rPr>
                        <m:t>⟹</m:t>
                      </m:r>
                    </m:oMath>
                  </a14:m>
                  <a:r>
                    <a:rPr lang="en-US" sz="1100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100" b="0" i="0" smtClean="0">
                              <a:latin typeface="Cambria Math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i="0">
                              <a:latin typeface="Cambria Math"/>
                            </a:rPr>
                            <m:t>high</m:t>
                          </m:r>
                        </m:sub>
                      </m:sSub>
                    </m:oMath>
                  </a14:m>
                  <a:endParaRPr lang="en-US" sz="1100" dirty="0" smtClean="0">
                    <a:latin typeface="Cambria Math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0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I</m:t>
                            </m:r>
                            <m:r>
                              <a:rPr lang="en-US" sz="1100" b="0" i="0" smtClean="0">
                                <a:latin typeface="Cambria Math"/>
                              </a:rPr>
                              <m:t>&gt;</m:t>
                            </m:r>
                            <m:r>
                              <m:rPr>
                                <m:sty m:val="p"/>
                              </m:rPr>
                              <a:rPr lang="en-US" sz="1100" i="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d</m:t>
                            </m:r>
                          </m:sub>
                        </m:sSub>
                        <m:r>
                          <a:rPr lang="en-US" sz="1100" i="0">
                            <a:latin typeface="Cambria Math"/>
                            <a:ea typeface="Cambria Math"/>
                          </a:rPr>
                          <m:t>⟹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 i="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low</m:t>
                            </m:r>
                          </m:sub>
                        </m:sSub>
                      </m:oMath>
                    </m:oMathPara>
                  </a14:m>
                  <a:endParaRPr lang="en-US" sz="1100" dirty="0" smtClean="0">
                    <a:latin typeface="Cambria Math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I</m:t>
                            </m:r>
                            <m:r>
                              <a:rPr lang="en-US" sz="1100" b="0" i="0" smtClean="0">
                                <a:latin typeface="Cambria Math"/>
                              </a:rPr>
                              <m:t>≤</m:t>
                            </m:r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d</m:t>
                            </m:r>
                          </m:sub>
                        </m:sSub>
                        <m:r>
                          <a:rPr lang="en-US" sz="1100">
                            <a:latin typeface="Cambria Math"/>
                            <a:ea typeface="Cambria Math"/>
                          </a:rPr>
                          <m:t>⟹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off</m:t>
                            </m:r>
                          </m:sub>
                        </m:sSub>
                        <m:r>
                          <a:rPr lang="en-US" sz="1100" i="0">
                            <a:latin typeface="Cambria Math"/>
                          </a:rPr>
                          <m:t> </m:t>
                        </m:r>
                      </m:oMath>
                    </m:oMathPara>
                  </a14:m>
                  <a:endParaRPr lang="en-US" dirty="0">
                    <a:latin typeface="Cambria Math"/>
                  </a:endParaRPr>
                </a:p>
                <a:p>
                  <a:endParaRPr lang="en-US" dirty="0"/>
                </a:p>
              </p:txBody>
            </p:sp>
          </mc:Choice>
          <mc:Fallback xmlns="">
            <p:sp>
              <p:nvSpPr>
                <p:cNvPr id="79" name="Rectangle 7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3038" y="3982320"/>
                  <a:ext cx="1537450" cy="893065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3377128" y="3468057"/>
                  <a:ext cx="116187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𝞃</m:t>
                      </m:r>
                    </m:oMath>
                  </a14:m>
                  <a:r>
                    <a:rPr lang="en-US" dirty="0" smtClean="0"/>
                    <a:t>,G(&lt;1)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7128" y="3468057"/>
                  <a:ext cx="1161877" cy="369332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t="-8333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2" name="TextBox 81"/>
            <p:cNvSpPr txBox="1"/>
            <p:nvPr/>
          </p:nvSpPr>
          <p:spPr>
            <a:xfrm>
              <a:off x="4970273" y="3444155"/>
              <a:ext cx="5886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G(&gt;1)</a:t>
              </a:r>
              <a:endParaRPr lang="en-US" sz="14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Rectangle 82"/>
                <p:cNvSpPr/>
                <p:nvPr/>
              </p:nvSpPr>
              <p:spPr>
                <a:xfrm>
                  <a:off x="5657994" y="3928905"/>
                  <a:ext cx="1327888" cy="61606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050" b="0" i="0" smtClean="0">
                              <a:latin typeface="Cambria Math"/>
                            </a:rPr>
                            <m:t>P</m:t>
                          </m:r>
                          <m:r>
                            <a:rPr lang="en-US" sz="1050" i="0">
                              <a:latin typeface="Cambria Math"/>
                            </a:rPr>
                            <m:t>≥</m:t>
                          </m:r>
                          <m:r>
                            <m:rPr>
                              <m:sty m:val="p"/>
                            </m:rPr>
                            <a:rPr lang="en-US" sz="1050" b="0" i="0" smtClean="0">
                              <a:latin typeface="Cambria Math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050" i="0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en-US" sz="1000" i="0">
                          <a:latin typeface="Cambria Math"/>
                          <a:ea typeface="Cambria Math"/>
                        </a:rPr>
                        <m:t>⟹</m:t>
                      </m:r>
                    </m:oMath>
                  </a14:m>
                  <a:r>
                    <a:rPr lang="en-US" sz="1100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100" b="0" i="0" smtClean="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i="0">
                              <a:latin typeface="Cambria Math"/>
                            </a:rPr>
                            <m:t>high</m:t>
                          </m:r>
                        </m:sub>
                      </m:sSub>
                    </m:oMath>
                  </a14:m>
                  <a:endParaRPr lang="en-US" sz="1100" dirty="0">
                    <a:latin typeface="Cambria Math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0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P</m:t>
                            </m:r>
                            <m:r>
                              <a:rPr lang="en-US" sz="1100" i="0">
                                <a:latin typeface="Cambria Math"/>
                              </a:rPr>
                              <m:t>&gt;</m:t>
                            </m:r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i="0">
                                <a:latin typeface="Cambria Math"/>
                              </a:rPr>
                              <m:t>d</m:t>
                            </m:r>
                          </m:sub>
                        </m:sSub>
                        <m:r>
                          <a:rPr lang="en-US" sz="1100" i="0">
                            <a:latin typeface="Cambria Math"/>
                            <a:ea typeface="Cambria Math"/>
                          </a:rPr>
                          <m:t>⟹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low</m:t>
                            </m:r>
                          </m:sub>
                        </m:sSub>
                      </m:oMath>
                    </m:oMathPara>
                  </a14:m>
                  <a:endParaRPr lang="en-US" dirty="0" smtClean="0"/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P</m:t>
                            </m:r>
                            <m:r>
                              <a:rPr lang="en-US" sz="1100" b="0" i="0" smtClean="0">
                                <a:latin typeface="Cambria Math"/>
                              </a:rPr>
                              <m:t>≤</m:t>
                            </m:r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d</m:t>
                            </m:r>
                          </m:sub>
                        </m:sSub>
                        <m:r>
                          <a:rPr lang="en-US" sz="1100">
                            <a:latin typeface="Cambria Math"/>
                          </a:rPr>
                          <m:t>⟹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1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smtClean="0">
                                <a:latin typeface="Cambria Math"/>
                              </a:rPr>
                              <m:t>dark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83" name="Rectangle 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7994" y="3928905"/>
                  <a:ext cx="1327888" cy="616066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Rectangle 83"/>
                <p:cNvSpPr/>
                <p:nvPr/>
              </p:nvSpPr>
              <p:spPr>
                <a:xfrm>
                  <a:off x="7451062" y="3915050"/>
                  <a:ext cx="1121438" cy="64684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10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>
                              <a:latin typeface="Cambria Math"/>
                            </a:rPr>
                            <m:t>high</m:t>
                          </m:r>
                        </m:sub>
                      </m:sSub>
                      <m:r>
                        <a:rPr lang="en-US" sz="1050" i="1">
                          <a:latin typeface="Cambria Math"/>
                          <a:ea typeface="Cambria Math"/>
                        </a:rPr>
                        <m:t>⟹</m:t>
                      </m:r>
                    </m:oMath>
                  </a14:m>
                  <a:r>
                    <a:rPr lang="en-US" sz="1200" dirty="0" smtClean="0">
                      <a:latin typeface="Cambria Math"/>
                    </a:rPr>
                    <a:t>’1’</a:t>
                  </a:r>
                  <a:endParaRPr lang="en-US" sz="1200" dirty="0">
                    <a:latin typeface="Cambria Math"/>
                  </a:endParaRPr>
                </a:p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200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200">
                              <a:latin typeface="Cambria Math"/>
                            </a:rPr>
                            <m:t>low</m:t>
                          </m:r>
                        </m:sub>
                      </m:sSub>
                      <m:r>
                        <a:rPr lang="en-US" sz="1200" i="1">
                          <a:latin typeface="Cambria Math"/>
                          <a:ea typeface="Cambria Math"/>
                        </a:rPr>
                        <m:t>⟹</m:t>
                      </m:r>
                    </m:oMath>
                  </a14:m>
                  <a:r>
                    <a:rPr lang="en-US" sz="1200" dirty="0" smtClean="0"/>
                    <a:t>’0’</a:t>
                  </a:r>
                </a:p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200" i="1"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200" i="1">
                              <a:latin typeface="Cambria Math"/>
                            </a:rPr>
                            <m:t>dark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⟹</m:t>
                      </m:r>
                    </m:oMath>
                  </a14:m>
                  <a:r>
                    <a:rPr lang="en-US" sz="1200" dirty="0" smtClean="0">
                      <a:latin typeface="Cambria Math"/>
                    </a:rPr>
                    <a:t>’U’</a:t>
                  </a:r>
                  <a:endParaRPr lang="en-US" sz="1600" dirty="0"/>
                </a:p>
              </p:txBody>
            </p:sp>
          </mc:Choice>
          <mc:Fallback xmlns="">
            <p:sp>
              <p:nvSpPr>
                <p:cNvPr id="84" name="Rectangle 8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1062" y="3915050"/>
                  <a:ext cx="1121438" cy="646844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t="-1887" b="-66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Short term plan</a:t>
            </a:r>
            <a:endParaRPr lang="en-US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1600" y="1371600"/>
            <a:ext cx="8915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Full verification of VHD building-blocks and </a:t>
            </a:r>
            <a:r>
              <a:rPr lang="en-US" dirty="0" err="1" smtClean="0"/>
              <a:t>plasmonic</a:t>
            </a:r>
            <a:r>
              <a:rPr lang="en-US" dirty="0" smtClean="0"/>
              <a:t> component models (this week)</a:t>
            </a:r>
          </a:p>
          <a:p>
            <a:r>
              <a:rPr lang="en-US" dirty="0" smtClean="0"/>
              <a:t>Synthesis for FPGA of all VHDL building-blocks (this and next week, delayed for some HW failures)</a:t>
            </a:r>
          </a:p>
          <a:p>
            <a:r>
              <a:rPr lang="en-US" dirty="0" smtClean="0"/>
              <a:t>Deliverables (D5.4) and milestones (M34) forecasted for end of October suffered of some delay, related documents will be delivered within this week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3C56C64-75E7-4C53-88F6-0B81E7027A08}" type="slidenum">
              <a:rPr lang="en-US" sz="1000" smtClean="0"/>
              <a:pPr/>
              <a:t>6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100589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Issues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1600" y="1371600"/>
            <a:ext cx="89154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ISG (Interconnect Systems Group) has been closed</a:t>
            </a:r>
            <a:r>
              <a:rPr lang="en-US" dirty="0" smtClean="0"/>
              <a:t> and all its resources have been moved to MCD (Micro Controller Division) </a:t>
            </a:r>
          </a:p>
          <a:p>
            <a:r>
              <a:rPr lang="en-US" dirty="0" smtClean="0"/>
              <a:t>MCD has no interest in NAVOLCHI project, nevertheless ST doesn’t want to leave the project at this stage</a:t>
            </a:r>
          </a:p>
          <a:p>
            <a:r>
              <a:rPr lang="en-US" dirty="0" smtClean="0"/>
              <a:t>MCD can guarantee only the completion of the digital parts design and the FPGA mapping, while board design and implementation for demonstrator cannot be carried out</a:t>
            </a:r>
          </a:p>
          <a:p>
            <a:pPr lvl="1"/>
            <a:r>
              <a:rPr lang="en-US" dirty="0" smtClean="0"/>
              <a:t>Activity and related budget has to be moved to another partner</a:t>
            </a:r>
          </a:p>
          <a:p>
            <a:r>
              <a:rPr lang="en-US" dirty="0" smtClean="0"/>
              <a:t>Not possible to attend the meeting in Eindhoven for heavy cost reduction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3C56C64-75E7-4C53-88F6-0B81E7027A08}" type="slidenum">
              <a:rPr lang="en-US" sz="1000" smtClean="0"/>
              <a:pPr/>
              <a:t>7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6477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ᅣᅼᅑᅺᅯᆁᆁᅷᅴᅷᅳᅲ"/>
  <p:tag name="DATETIME" val="ᄿᄾᄽᅀᅇᄽᅀᄾᄿᅁᄮᄮᄿᄿᅈᅁᅂᅏᅛᄮᄶᅕᅛᅢᄹᄿᅈᄾᄷ"/>
  <p:tag name="DONEBY" val="ᅡᅢᅪᆄᅯᅺᅳᅼᆂᅷᅼᅯᄮᅱᅳᆀᅼᆃᆂᅽ"/>
  <p:tag name="IPADDRESS" val="ᅑᅢᅜᄾᄾᅂᅄᅂᅄ"/>
  <p:tag name="APPVER" val="ᅁᄼᄾ"/>
  <p:tag name="RANDOM" val="14"/>
  <p:tag name="CHECKSUM" val="ᅃᅀᅅᅀ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490</Words>
  <Application>Microsoft Office PowerPoint</Application>
  <PresentationFormat>On-screen Show (4:3)</PresentationFormat>
  <Paragraphs>100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STMicroelectronics Progress Report</vt:lpstr>
      <vt:lpstr>Recent progress</vt:lpstr>
      <vt:lpstr>NAVOLCHI demonstrator implementation (1/2)</vt:lpstr>
      <vt:lpstr>NAVOLCHI demonstrator implementation (2/2)</vt:lpstr>
      <vt:lpstr>VHDL Models of Plasmonic Devices </vt:lpstr>
      <vt:lpstr>Short term plan</vt:lpstr>
      <vt:lpstr>Issues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CERNUTO</dc:creator>
  <cp:lastModifiedBy>Alberto SCANDURRA</cp:lastModifiedBy>
  <cp:revision>160</cp:revision>
  <dcterms:created xsi:type="dcterms:W3CDTF">2006-08-16T00:00:00Z</dcterms:created>
  <dcterms:modified xsi:type="dcterms:W3CDTF">2014-01-13T12:30:14Z</dcterms:modified>
</cp:coreProperties>
</file>