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9" r:id="rId4"/>
    <p:sldId id="280" r:id="rId5"/>
    <p:sldId id="297" r:id="rId6"/>
    <p:sldId id="298" r:id="rId7"/>
    <p:sldId id="299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00FF00"/>
    <a:srgbClr val="FFCC66"/>
    <a:srgbClr val="FFFF66"/>
    <a:srgbClr val="00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2" autoAdjust="0"/>
    <p:restoredTop sz="99409" autoAdjust="0"/>
  </p:normalViewPr>
  <p:slideViewPr>
    <p:cSldViewPr>
      <p:cViewPr>
        <p:scale>
          <a:sx n="100" d="100"/>
          <a:sy n="100" d="100"/>
        </p:scale>
        <p:origin x="-768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2485A-3BC8-4CF5-9E40-7EC663B12623}" type="datetimeFigureOut">
              <a:rPr lang="es-ES" smtClean="0"/>
              <a:t>03/03/2014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01AD3-0F08-4CC6-AD6F-00D3150575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94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803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467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667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667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842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842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84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74BF-9136-49B9-B5AF-421251735C36}" type="datetimeFigureOut">
              <a:rPr lang="es-ES" smtClean="0"/>
              <a:pPr/>
              <a:t>03/03/2014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467544" y="1556792"/>
            <a:ext cx="8280920" cy="21602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88640"/>
            <a:ext cx="3366569" cy="1115111"/>
          </a:xfrm>
          <a:prstGeom prst="rect">
            <a:avLst/>
          </a:prstGeom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938366" y="1844824"/>
            <a:ext cx="7378050" cy="1724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274" tIns="53636" rIns="107274" bIns="53636">
            <a:spAutoFit/>
          </a:bodyPr>
          <a:lstStyle/>
          <a:p>
            <a:pPr algn="ctr" defTabSz="1072698">
              <a:spcBef>
                <a:spcPct val="50000"/>
              </a:spcBef>
            </a:pP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Unit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Materials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Optoelectronic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Devices</a:t>
            </a:r>
            <a:endParaRPr lang="pt-BR" sz="2400" b="1" i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 defTabSz="1072698">
              <a:spcBef>
                <a:spcPct val="50000"/>
              </a:spcBef>
            </a:pP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University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3600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Valencia</a:t>
            </a:r>
          </a:p>
          <a:p>
            <a:pPr algn="ctr" defTabSz="1072698">
              <a:spcBef>
                <a:spcPct val="50000"/>
              </a:spcBef>
            </a:pP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www.uv.es</a:t>
            </a:r>
            <a:r>
              <a:rPr lang="pt-BR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umdo</a:t>
            </a:r>
            <a:endParaRPr lang="pt-BR" b="1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" name="32 Imagen" descr="ICMUV_v4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1547664" cy="65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Escudo0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58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456" y="2914456"/>
            <a:ext cx="720000" cy="73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1053344" y="4005064"/>
            <a:ext cx="7695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I. Suárez, P.J. Rodríguez-Cantó and J.P. Martínez-Pastor</a:t>
            </a:r>
            <a:endParaRPr lang="es-E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758315"/>
              </p:ext>
            </p:extLst>
          </p:nvPr>
        </p:nvGraphicFramePr>
        <p:xfrm>
          <a:off x="7121276" y="18864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r:id="rId8" imgW="3895238" imgH="2809524" progId="MSPhotoEd.3">
                  <p:embed/>
                </p:oleObj>
              </mc:Choice>
              <mc:Fallback>
                <p:oleObj r:id="rId8" imgW="3895238" imgH="2809524" progId="MSPhotoEd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276" y="188640"/>
                        <a:ext cx="1627188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39552" y="5589240"/>
            <a:ext cx="8406640" cy="76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2400" b="0" dirty="0" smtClean="0">
                <a:solidFill>
                  <a:schemeClr val="accent1">
                    <a:lumMod val="75000"/>
                  </a:schemeClr>
                </a:solidFill>
              </a:rPr>
              <a:t>Current State of the work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2000" b="0" dirty="0" smtClean="0">
                <a:solidFill>
                  <a:schemeClr val="accent1">
                    <a:lumMod val="75000"/>
                  </a:schemeClr>
                </a:solidFill>
              </a:rPr>
              <a:t>Phone Conference Mars 4</a:t>
            </a:r>
            <a:r>
              <a:rPr lang="de-DE" sz="2000" b="0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de-DE" sz="2000" b="0" dirty="0" smtClean="0">
                <a:solidFill>
                  <a:schemeClr val="accent1">
                    <a:lumMod val="75000"/>
                  </a:schemeClr>
                </a:solidFill>
              </a:rPr>
              <a:t> 2014</a:t>
            </a:r>
            <a:endParaRPr lang="en-US" sz="20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4250922" y="193653"/>
              <a:ext cx="2028225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smtClean="0">
                  <a:solidFill>
                    <a:schemeClr val="bg1"/>
                  </a:solidFill>
                </a:rPr>
                <a:t>Outline</a:t>
              </a:r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539552" y="1975480"/>
            <a:ext cx="722184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1-Deliverables and milestones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2-Current Status of the work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2.1-Plasmonic amplifiers by using polymers doped with QDs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2.2-Photodetectors based on QDs and polymers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3- Collaborations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555020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2/7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34986" y="0"/>
            <a:ext cx="9145526" cy="880244"/>
            <a:chOff x="0" y="0"/>
            <a:chExt cx="9907652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2550598" y="58316"/>
              <a:ext cx="7357054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smtClean="0">
                  <a:solidFill>
                    <a:schemeClr val="bg1"/>
                  </a:solidFill>
                </a:rPr>
                <a:t>Deliverables and Milestones</a:t>
              </a:r>
            </a:p>
          </p:txBody>
        </p:sp>
      </p:grpSp>
      <p:graphicFrame>
        <p:nvGraphicFramePr>
          <p:cNvPr id="16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377174"/>
              </p:ext>
            </p:extLst>
          </p:nvPr>
        </p:nvGraphicFramePr>
        <p:xfrm>
          <a:off x="179512" y="1484784"/>
          <a:ext cx="8820981" cy="3723104"/>
        </p:xfrm>
        <a:graphic>
          <a:graphicData uri="http://schemas.openxmlformats.org/drawingml/2006/table">
            <a:tbl>
              <a:tblPr firstRow="1" bandRow="1"/>
              <a:tblGrid>
                <a:gridCol w="850162"/>
                <a:gridCol w="6038951"/>
                <a:gridCol w="947709"/>
                <a:gridCol w="984159"/>
              </a:tblGrid>
              <a:tr h="360040">
                <a:tc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Names of the Milestones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err="1" smtClean="0">
                          <a:latin typeface="Arial" pitchFamily="34" charset="0"/>
                          <a:cs typeface="Arial" pitchFamily="34" charset="0"/>
                        </a:rPr>
                        <a:t>Month</a:t>
                      </a:r>
                      <a:endParaRPr lang="en-GB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latin typeface="Arial" pitchFamily="34" charset="0"/>
                          <a:cs typeface="Arial" pitchFamily="34" charset="0"/>
                        </a:rPr>
                        <a:t>Partner</a:t>
                      </a:r>
                      <a:endParaRPr lang="en-GB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MS16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Decision on optimized structures for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plasmonic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amplifiers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12</a:t>
                      </a:r>
                      <a:endParaRPr lang="es-ES_tradnl" sz="1050" b="0" strike="sngStrike" baseline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MS17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Synthesis of nanoparticles with gain at 1550nm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12</a:t>
                      </a:r>
                      <a:endParaRPr lang="es-ES_tradnl" sz="1050" b="0" strike="sngStrike" baseline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UGENT</a:t>
                      </a:r>
                      <a:endParaRPr lang="es-ES_tradnl" sz="1050" b="0" strike="sngStrike" baseline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MS18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of conductive QD layers with photoconductive properties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15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32864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MS19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of metal-(lithographic) polymer and QD metal-(lithographic) polymer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nanocompo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-sites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15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MS20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and decision on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photodetector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operation: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nano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-gap (MIM) vs.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Schottky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/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heterostructure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18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MS22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b="0" kern="120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of </a:t>
                      </a:r>
                      <a:r>
                        <a:rPr lang="en-US" sz="1600" b="0" kern="120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plasmonic</a:t>
                      </a:r>
                      <a:r>
                        <a:rPr lang="en-US" sz="1600" b="0" kern="120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amplifiers with optical pumping exhibiting 10 dB gain</a:t>
                      </a:r>
                      <a:endParaRPr lang="en-US" sz="1100" b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21</a:t>
                      </a:r>
                      <a:endParaRPr lang="es-ES_tradnl" sz="1100" b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600" b="0" kern="120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IMEC</a:t>
                      </a:r>
                      <a:endParaRPr lang="es-ES_tradnl" sz="1100" b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MS23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b="0" kern="1200" noProof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Operation of QD based photodetector with responsivity &gt; 0.1 A/W</a:t>
                      </a:r>
                      <a:endParaRPr lang="en-US" sz="1100" b="0" noProof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24</a:t>
                      </a:r>
                      <a:endParaRPr lang="es-ES_tradnl" sz="1100" b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100" b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MS24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of SPP amplifiers with electrical injection exhibiting 10dB/cm gain</a:t>
                      </a:r>
                      <a:endParaRPr lang="en-US" sz="1050" b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30</a:t>
                      </a:r>
                      <a:endParaRPr lang="es-ES_tradnl" sz="1050" b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8460432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3/7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2084647" y="5548590"/>
            <a:ext cx="2613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 </a:t>
            </a:r>
            <a:r>
              <a:rPr lang="en-US" sz="2000" b="1" smtClean="0">
                <a:solidFill>
                  <a:srgbClr val="FF0000"/>
                </a:solidFill>
                <a:latin typeface="Comic Sans MS" panose="030F0702030302020204" pitchFamily="66" charset="0"/>
              </a:rPr>
              <a:t>MS23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submitted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34986" y="0"/>
            <a:ext cx="9145526" cy="880244"/>
            <a:chOff x="0" y="0"/>
            <a:chExt cx="9907652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2550598" y="58316"/>
              <a:ext cx="7357054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smtClean="0">
                  <a:solidFill>
                    <a:schemeClr val="bg1"/>
                  </a:solidFill>
                </a:rPr>
                <a:t>Deliverables and Milestones</a:t>
              </a:r>
            </a:p>
          </p:txBody>
        </p:sp>
      </p:grp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681079"/>
              </p:ext>
            </p:extLst>
          </p:nvPr>
        </p:nvGraphicFramePr>
        <p:xfrm>
          <a:off x="161509" y="1484784"/>
          <a:ext cx="8820981" cy="2966720"/>
        </p:xfrm>
        <a:graphic>
          <a:graphicData uri="http://schemas.openxmlformats.org/drawingml/2006/table">
            <a:tbl>
              <a:tblPr firstRow="1" bandRow="1"/>
              <a:tblGrid>
                <a:gridCol w="850162"/>
                <a:gridCol w="6038951"/>
                <a:gridCol w="947709"/>
                <a:gridCol w="984159"/>
              </a:tblGrid>
              <a:tr h="370840">
                <a:tc>
                  <a:txBody>
                    <a:bodyPr/>
                    <a:lstStyle/>
                    <a:p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 smtClean="0">
                          <a:latin typeface="Arial" pitchFamily="34" charset="0"/>
                          <a:cs typeface="Arial" pitchFamily="34" charset="0"/>
                        </a:rPr>
                        <a:t>Names</a:t>
                      </a:r>
                      <a:r>
                        <a:rPr lang="en-US" sz="18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of the Deliverables</a:t>
                      </a:r>
                      <a:endParaRPr lang="en-US" sz="18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err="1" smtClean="0">
                          <a:latin typeface="Arial" pitchFamily="34" charset="0"/>
                          <a:cs typeface="Arial" pitchFamily="34" charset="0"/>
                        </a:rPr>
                        <a:t>Month</a:t>
                      </a:r>
                      <a:endParaRPr lang="en-GB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latin typeface="Arial" pitchFamily="34" charset="0"/>
                          <a:cs typeface="Arial" pitchFamily="34" charset="0"/>
                        </a:rPr>
                        <a:t>Partner</a:t>
                      </a:r>
                      <a:endParaRPr lang="en-GB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D4.1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Designs of </a:t>
                      </a:r>
                      <a:r>
                        <a:rPr lang="en-US" sz="1400" b="0" strike="sngStrike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plasmonic</a:t>
                      </a: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amplifiers</a:t>
                      </a:r>
                      <a:endParaRPr lang="en-US" sz="1400" b="0" strike="sngStrike" kern="1200" baseline="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de-DE" sz="1400" b="0" strike="sng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18</a:t>
                      </a:r>
                      <a:endParaRPr lang="en-GB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D4.2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Report on optical properties of QDs layers and polymer </a:t>
                      </a:r>
                      <a:r>
                        <a:rPr lang="en-US" sz="1400" b="0" strike="sngStrike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nanocomposites</a:t>
                      </a:r>
                      <a:endParaRPr lang="en-US" sz="1400" b="0" strike="sngStrike" kern="1200" baseline="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de-DE" sz="1400" b="0" strike="sng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18</a:t>
                      </a:r>
                      <a:endParaRPr lang="en-GB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D4.3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Designs of </a:t>
                      </a:r>
                      <a:r>
                        <a:rPr lang="en-US" sz="1400" b="0" strike="sngStrike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plasmonic</a:t>
                      </a: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</a:t>
                      </a:r>
                      <a:r>
                        <a:rPr lang="en-US" sz="1400" b="0" strike="sngStrike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photodetectors</a:t>
                      </a:r>
                      <a:endParaRPr lang="en-US" sz="1400" b="0" strike="sngStrike" kern="1200" baseline="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de-DE" sz="1400" b="0" strike="sng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24</a:t>
                      </a:r>
                      <a:endParaRPr lang="en-GB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D4.4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Report on SPP amplifiers by using QDs</a:t>
                      </a:r>
                      <a:endParaRPr lang="en-US" sz="1600" noProof="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IMEC</a:t>
                      </a:r>
                      <a:endParaRPr lang="es-ES_tradnl" sz="16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Report on </a:t>
                      </a:r>
                      <a:r>
                        <a:rPr lang="en-US" sz="1600" noProof="0" dirty="0" err="1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plasmonic</a:t>
                      </a:r>
                      <a:r>
                        <a:rPr lang="en-US" sz="1600" noProof="0" dirty="0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noProof="0" dirty="0" err="1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photodetectors</a:t>
                      </a:r>
                      <a:endParaRPr lang="en-US" sz="1600" noProof="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GB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UVEG</a:t>
                      </a:r>
                      <a:endParaRPr lang="es-ES_tradnl" sz="16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latin typeface="Arial" pitchFamily="34" charset="0"/>
                          <a:cs typeface="Arial" pitchFamily="34" charset="0"/>
                        </a:rPr>
                        <a:t>D.7.1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strike="sngStrike" baseline="0" noProof="0" dirty="0" smtClean="0">
                          <a:latin typeface="Arial" pitchFamily="34" charset="0"/>
                          <a:cs typeface="Arial" pitchFamily="34" charset="0"/>
                        </a:rPr>
                        <a:t>First report on NAVOLCHI dissemination and promotion activities</a:t>
                      </a:r>
                      <a:endParaRPr lang="en-US" sz="1400" strike="sngStrike" baseline="0" noProof="0" dirty="0">
                        <a:effectLst/>
                        <a:latin typeface="Arial" pitchFamily="34" charset="0"/>
                        <a:ea typeface="ＭＳ 明朝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sngStrike" baseline="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strike="sngStrike" baseline="0" dirty="0" smtClean="0">
                          <a:effectLst/>
                          <a:latin typeface="Arial" pitchFamily="34" charset="0"/>
                          <a:ea typeface="ＭＳ 明朝"/>
                          <a:cs typeface="Arial" pitchFamily="34" charset="0"/>
                        </a:rPr>
                        <a:t>AIT</a:t>
                      </a:r>
                      <a:endParaRPr lang="es-ES_tradnl" sz="1400" strike="sngStrike" baseline="0" dirty="0">
                        <a:effectLst/>
                        <a:latin typeface="Arial" pitchFamily="34" charset="0"/>
                        <a:ea typeface="ＭＳ 明朝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latin typeface="Arial" pitchFamily="34" charset="0"/>
                          <a:cs typeface="Arial" pitchFamily="34" charset="0"/>
                        </a:rPr>
                        <a:t>D.7.2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strike="sngStrike" baseline="0" noProof="0" dirty="0" smtClean="0">
                          <a:latin typeface="Arial" pitchFamily="34" charset="0"/>
                          <a:cs typeface="Arial" pitchFamily="34" charset="0"/>
                        </a:rPr>
                        <a:t>First report on NAVOLCHI exploitation activities</a:t>
                      </a:r>
                      <a:endParaRPr lang="en-US" sz="1400" strike="sngStrike" baseline="0" noProof="0" dirty="0">
                        <a:effectLst/>
                        <a:latin typeface="Arial" pitchFamily="34" charset="0"/>
                        <a:ea typeface="ＭＳ 明朝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sngStrike" baseline="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strike="sngStrike" baseline="0" dirty="0" smtClean="0">
                          <a:effectLst/>
                          <a:latin typeface="Arial" pitchFamily="34" charset="0"/>
                          <a:ea typeface="ＭＳ 明朝"/>
                          <a:cs typeface="Arial" pitchFamily="34" charset="0"/>
                        </a:rPr>
                        <a:t>AIT</a:t>
                      </a:r>
                      <a:endParaRPr lang="es-ES_tradnl" sz="1400" strike="sngStrike" baseline="0" dirty="0">
                        <a:effectLst/>
                        <a:latin typeface="Arial" pitchFamily="34" charset="0"/>
                        <a:ea typeface="ＭＳ 明朝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460432" y="645640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4/7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50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1556792"/>
            <a:ext cx="4762500" cy="399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62340" y="193653"/>
              <a:ext cx="6240693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err="1" smtClean="0">
                  <a:solidFill>
                    <a:schemeClr val="bg1"/>
                  </a:solidFill>
                </a:rPr>
                <a:t>Plasmonics</a:t>
              </a:r>
              <a:r>
                <a:rPr lang="en-GB" sz="3200" b="1" dirty="0" smtClean="0">
                  <a:solidFill>
                    <a:schemeClr val="bg1"/>
                  </a:solidFill>
                </a:rPr>
                <a:t> amplifiers</a:t>
              </a:r>
            </a:p>
          </p:txBody>
        </p:sp>
      </p:grpSp>
      <p:sp>
        <p:nvSpPr>
          <p:cNvPr id="7" name="6 Rectángulo"/>
          <p:cNvSpPr/>
          <p:nvPr/>
        </p:nvSpPr>
        <p:spPr>
          <a:xfrm>
            <a:off x="2428755" y="836712"/>
            <a:ext cx="4120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Plasmonic</a:t>
            </a:r>
            <a:r>
              <a:rPr lang="en-US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waveguides</a:t>
            </a:r>
            <a:endParaRPr lang="en-US" sz="28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555020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5/7</a:t>
            </a:r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611560" y="1484784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Propagation length characterization with a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fiber tip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93506" y="5877272"/>
            <a:ext cx="5655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LR-SPP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L</a:t>
            </a:r>
            <a:r>
              <a:rPr lang="en-US" baseline="-25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=12.5 </a:t>
            </a:r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m, close to the theoretical (11 </a:t>
            </a:r>
            <a:r>
              <a:rPr lang="el-GR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m)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5" y="2564903"/>
            <a:ext cx="44196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7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62340" y="193653"/>
              <a:ext cx="6240693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err="1" smtClean="0">
                  <a:solidFill>
                    <a:schemeClr val="bg1"/>
                  </a:solidFill>
                </a:rPr>
                <a:t>Plasmonics</a:t>
              </a:r>
              <a:r>
                <a:rPr lang="en-GB" sz="3200" b="1" dirty="0" smtClean="0">
                  <a:solidFill>
                    <a:schemeClr val="bg1"/>
                  </a:solidFill>
                </a:rPr>
                <a:t> amplifiers</a:t>
              </a:r>
            </a:p>
          </p:txBody>
        </p:sp>
      </p:grpSp>
      <p:sp>
        <p:nvSpPr>
          <p:cNvPr id="7" name="6 Rectángulo"/>
          <p:cNvSpPr/>
          <p:nvPr/>
        </p:nvSpPr>
        <p:spPr>
          <a:xfrm>
            <a:off x="2428755" y="836712"/>
            <a:ext cx="4120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Plasmonic</a:t>
            </a:r>
            <a:r>
              <a:rPr lang="en-US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waveguides</a:t>
            </a:r>
            <a:endParaRPr lang="en-US" sz="28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555020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6/7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006107" y="5185348"/>
            <a:ext cx="4633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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Enhancement of 45 % </a:t>
            </a:r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Lp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in TM mode!!!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69" y="2293916"/>
            <a:ext cx="3522305" cy="2843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793" y="2204864"/>
            <a:ext cx="3578589" cy="3036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16 CuadroTexto"/>
          <p:cNvSpPr txBox="1"/>
          <p:nvPr/>
        </p:nvSpPr>
        <p:spPr>
          <a:xfrm>
            <a:off x="251520" y="1552822"/>
            <a:ext cx="9289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Propagation length characterization with a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fiber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tip+pump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beam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971600" y="5805264"/>
            <a:ext cx="6751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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Characterization with </a:t>
            </a:r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HgTe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QDs in the IR to be prepared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8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62340" y="193653"/>
              <a:ext cx="6240693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err="1" smtClean="0">
                  <a:solidFill>
                    <a:schemeClr val="bg1"/>
                  </a:solidFill>
                </a:rPr>
                <a:t>Schottky</a:t>
              </a:r>
              <a:r>
                <a:rPr lang="en-GB" sz="3200" b="1" dirty="0" smtClean="0">
                  <a:solidFill>
                    <a:schemeClr val="bg1"/>
                  </a:solidFill>
                </a:rPr>
                <a:t> photodiode</a:t>
              </a:r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8555020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7/7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5272" y="5661248"/>
            <a:ext cx="8879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0"/>
              <a:buChar char="è"/>
            </a:pP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Improvement of a factor 10 in I(V) characteristics under illumination</a:t>
            </a:r>
          </a:p>
          <a:p>
            <a:pPr marL="285750" indent="-285750">
              <a:buFont typeface="Wingdings" charset="0"/>
              <a:buChar char="è"/>
            </a:pPr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Responsivities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in the range 0.08 – 0.095 for wavelengths shorter than 1500 nm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Imagen 18" descr="Macintosh HD:Users:Pedro:Downloads:Abs_PL_PbS__milestone_normalized.t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08720"/>
            <a:ext cx="3147740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n 20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" t="8571" b="1479"/>
          <a:stretch/>
        </p:blipFill>
        <p:spPr bwMode="auto">
          <a:xfrm>
            <a:off x="6084168" y="3284984"/>
            <a:ext cx="2931537" cy="21602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Imagen 21" descr="graph Rdiodes 1.pdf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9" t="5407" r="5205" b="1953"/>
          <a:stretch/>
        </p:blipFill>
        <p:spPr bwMode="auto">
          <a:xfrm>
            <a:off x="1331640" y="2204864"/>
            <a:ext cx="3528392" cy="28083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16 CuadroTexto"/>
          <p:cNvSpPr txBox="1"/>
          <p:nvPr/>
        </p:nvSpPr>
        <p:spPr>
          <a:xfrm>
            <a:off x="0" y="980729"/>
            <a:ext cx="6732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PbS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QDs prepared for absorption at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1550 nm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PbS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QD films prepared by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doctor blading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5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367</Words>
  <Application>Microsoft Office PowerPoint</Application>
  <PresentationFormat>Presentación en pantalla (4:3)</PresentationFormat>
  <Paragraphs>108</Paragraphs>
  <Slides>7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MSPhotoEd.3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-</dc:creator>
  <cp:lastModifiedBy>Isaac</cp:lastModifiedBy>
  <cp:revision>184</cp:revision>
  <dcterms:created xsi:type="dcterms:W3CDTF">2012-07-05T13:55:27Z</dcterms:created>
  <dcterms:modified xsi:type="dcterms:W3CDTF">2014-03-03T12:48:55Z</dcterms:modified>
</cp:coreProperties>
</file>