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99" r:id="rId2"/>
    <p:sldId id="280" r:id="rId3"/>
    <p:sldId id="446" r:id="rId4"/>
    <p:sldId id="298" r:id="rId5"/>
    <p:sldId id="431" r:id="rId6"/>
    <p:sldId id="436" r:id="rId7"/>
    <p:sldId id="449" r:id="rId8"/>
    <p:sldId id="451" r:id="rId9"/>
    <p:sldId id="450" r:id="rId10"/>
    <p:sldId id="402" r:id="rId11"/>
    <p:sldId id="448" r:id="rId12"/>
    <p:sldId id="430" r:id="rId13"/>
    <p:sldId id="408" r:id="rId14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BEEAD"/>
    <a:srgbClr val="220060"/>
    <a:srgbClr val="262FDA"/>
    <a:srgbClr val="5A42BE"/>
    <a:srgbClr val="66FFCC"/>
    <a:srgbClr val="FF0000"/>
    <a:srgbClr val="F3CE1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3" autoAdjust="0"/>
    <p:restoredTop sz="99710" autoAdjust="0"/>
  </p:normalViewPr>
  <p:slideViewPr>
    <p:cSldViewPr>
      <p:cViewPr>
        <p:scale>
          <a:sx n="124" d="100"/>
          <a:sy n="124" d="100"/>
        </p:scale>
        <p:origin x="-324" y="-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605588" y="8961438"/>
            <a:ext cx="192087" cy="1524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fld id="{B02C922F-D161-4491-81BC-25EC5026583E}" type="slidenum">
              <a:rPr lang="en-US" sz="1000" b="0">
                <a:solidFill>
                  <a:schemeClr val="tx1"/>
                </a:solidFill>
                <a:latin typeface="Tahoma" pitchFamily="34" charset="0"/>
                <a:cs typeface="+mn-cs"/>
              </a:rPr>
              <a:pPr algn="r" eaLnBrk="0" hangingPunct="0">
                <a:defRPr/>
              </a:pPr>
              <a:t>‹Nr.›</a:t>
            </a:fld>
            <a:endParaRPr lang="en-US" sz="1000" b="0">
              <a:solidFill>
                <a:schemeClr val="tx1"/>
              </a:solidFill>
              <a:latin typeface="Tahoma" pitchFamily="34" charset="0"/>
              <a:cs typeface="+mn-cs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727200" y="8932863"/>
            <a:ext cx="3114675" cy="211137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16" tIns="44414" rIns="90416" bIns="44414">
            <a:spAutoFit/>
          </a:bodyPr>
          <a:lstStyle/>
          <a:p>
            <a:pPr algn="r" eaLnBrk="0" hangingPunct="0">
              <a:defRPr/>
            </a:pPr>
            <a:r>
              <a:rPr lang="en-US" sz="800" b="0">
                <a:solidFill>
                  <a:schemeClr val="tx1"/>
                </a:solidFill>
                <a:cs typeface="+mn-cs"/>
              </a:rPr>
              <a:t>University of Karlsruhe Proprietary – Use pursuant to instructions</a:t>
            </a:r>
          </a:p>
        </p:txBody>
      </p:sp>
    </p:spTree>
    <p:extLst>
      <p:ext uri="{BB962C8B-B14F-4D97-AF65-F5344CB8AC3E}">
        <p14:creationId xmlns:p14="http://schemas.microsoft.com/office/powerpoint/2010/main" val="38048122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noFill/>
          <a:ln w="12699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43400"/>
            <a:ext cx="5032375" cy="41148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16" tIns="44414" rIns="90416" bIns="44414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70779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43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0005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6858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02870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33186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493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6978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90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52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061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67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0834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z="11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8786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z="11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493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493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93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r>
              <a:rPr lang="en-US" b="1" smtClean="0"/>
              <a:t>Partner presentations (10min each)</a:t>
            </a:r>
            <a:endParaRPr lang="en-US" smtClean="0"/>
          </a:p>
          <a:p>
            <a:pPr lvl="1" eaLnBrk="1" hangingPunct="1"/>
            <a:r>
              <a:rPr lang="en-US" smtClean="0"/>
              <a:t>Institute / company (short)</a:t>
            </a:r>
          </a:p>
          <a:p>
            <a:pPr lvl="1" eaLnBrk="1" hangingPunct="1"/>
            <a:r>
              <a:rPr lang="en-US" smtClean="0"/>
              <a:t>Contribution to the project, own work effort and timeline (focus)</a:t>
            </a:r>
          </a:p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1422" y="1931987"/>
            <a:ext cx="9037945" cy="1800225"/>
          </a:xfrm>
          <a:prstGeom prst="rect">
            <a:avLst/>
          </a:prstGeom>
          <a:solidFill>
            <a:srgbClr val="220060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glow rad="63500">
              <a:schemeClr val="accent4">
                <a:satMod val="175000"/>
                <a:alpha val="40000"/>
              </a:schemeClr>
            </a:glow>
            <a:reflection blurRad="6350" stA="50000" endA="275" endPos="40000" dist="101600" dir="5400000" sy="-100000" algn="bl" rotWithShape="0"/>
          </a:effectLst>
        </p:spPr>
        <p:txBody>
          <a:bodyPr wrap="none" lIns="0" tIns="0" rIns="0" bIns="0" anchor="ctr"/>
          <a:lstStyle/>
          <a:p>
            <a:pPr algn="ctr" eaLnBrk="0" hangingPunct="0">
              <a:defRPr/>
            </a:pPr>
            <a:endParaRPr lang="en-US" altLang="en-US" sz="16800" b="0">
              <a:solidFill>
                <a:srgbClr val="666666"/>
              </a:solidFill>
              <a:latin typeface="Times New Roman" pitchFamily="18" charset="0"/>
              <a:cs typeface="+mn-cs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7380288" y="217488"/>
          <a:ext cx="1485900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2137" r:id="rId4" imgW="3895238" imgH="2809524" progId="MSPhotoEd.3">
                  <p:embed/>
                </p:oleObj>
              </mc:Choice>
              <mc:Fallback>
                <p:oleObj r:id="rId4" imgW="3895238" imgH="2809524" progId="MSPhotoEd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217488"/>
                        <a:ext cx="1485900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179388" y="5373688"/>
            <a:ext cx="1979612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0"/>
          <p:cNvSpPr txBox="1">
            <a:spLocks noChangeArrowheads="1"/>
          </p:cNvSpPr>
          <p:nvPr userDrawn="1"/>
        </p:nvSpPr>
        <p:spPr bwMode="auto">
          <a:xfrm>
            <a:off x="2195513" y="5613400"/>
            <a:ext cx="6526212" cy="192088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400" b="0">
                <a:cs typeface="+mn-cs"/>
              </a:rPr>
              <a:t>Nano Scale Disruptive Silicon-Plasmonic Platform for Chip-to-Chip Interconnection</a:t>
            </a:r>
          </a:p>
        </p:txBody>
      </p:sp>
      <p:sp>
        <p:nvSpPr>
          <p:cNvPr id="6" name="Text Box 11"/>
          <p:cNvSpPr txBox="1">
            <a:spLocks noChangeArrowheads="1"/>
          </p:cNvSpPr>
          <p:nvPr userDrawn="1"/>
        </p:nvSpPr>
        <p:spPr bwMode="auto">
          <a:xfrm>
            <a:off x="465540" y="549275"/>
            <a:ext cx="6155531" cy="41036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000" dirty="0" smtClean="0">
                <a:cs typeface="+mn-cs"/>
              </a:rPr>
              <a:t>Phone Conference 24</a:t>
            </a:r>
            <a:r>
              <a:rPr lang="en-US" sz="2000" dirty="0">
                <a:cs typeface="+mn-cs"/>
              </a:rPr>
              <a:t>			</a:t>
            </a:r>
            <a:r>
              <a:rPr lang="en-US" sz="2000" dirty="0" smtClean="0">
                <a:cs typeface="+mn-cs"/>
              </a:rPr>
              <a:t>Mar. 3</a:t>
            </a:r>
            <a:r>
              <a:rPr lang="en-US" sz="2000" baseline="30000" dirty="0" smtClean="0">
                <a:cs typeface="+mn-cs"/>
              </a:rPr>
              <a:t>rd</a:t>
            </a:r>
            <a:r>
              <a:rPr lang="en-US" sz="2000" dirty="0" smtClean="0">
                <a:cs typeface="+mn-cs"/>
              </a:rPr>
              <a:t> , 2014 </a:t>
            </a:r>
            <a:endParaRPr lang="de-DE" sz="2000" dirty="0"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260350"/>
            <a:ext cx="69834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1643063" y="6500813"/>
            <a:ext cx="6526212" cy="19208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rgbClr val="220060"/>
                </a:solidFill>
                <a:cs typeface="+mn-cs"/>
              </a:rPr>
              <a:t>Nano Scale Disruptive Silicon-Plasmonic Platform for Chip-to-Chip Interconnection</a:t>
            </a:r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8429625" y="6500813"/>
            <a:ext cx="3540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0"/>
              </a:spcBef>
              <a:defRPr/>
            </a:pPr>
            <a:fld id="{A1284804-CDE8-4848-8E1F-8CD6EFF8C757}" type="slidenum">
              <a:rPr lang="en-US" sz="1400" b="0">
                <a:solidFill>
                  <a:srgbClr val="220060"/>
                </a:solidFill>
                <a:cs typeface="+mn-cs"/>
              </a:rPr>
              <a:pPr eaLnBrk="0" hangingPunct="0">
                <a:lnSpc>
                  <a:spcPct val="100000"/>
                </a:lnSpc>
                <a:spcBef>
                  <a:spcPct val="0"/>
                </a:spcBef>
                <a:defRPr/>
              </a:pPr>
              <a:t>‹Nr.›</a:t>
            </a:fld>
            <a:endParaRPr lang="en-US" sz="1400" b="0">
              <a:solidFill>
                <a:srgbClr val="220060"/>
              </a:solidFill>
              <a:cs typeface="+mn-cs"/>
            </a:endParaRPr>
          </a:p>
        </p:txBody>
      </p:sp>
      <p:graphicFrame>
        <p:nvGraphicFramePr>
          <p:cNvPr id="60509" name="Object 93"/>
          <p:cNvGraphicFramePr>
            <a:graphicFrameLocks noChangeAspect="1"/>
          </p:cNvGraphicFramePr>
          <p:nvPr/>
        </p:nvGraphicFramePr>
        <p:xfrm>
          <a:off x="142875" y="5929313"/>
          <a:ext cx="1143000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9" r:id="rId5" imgW="3895238" imgH="2809524" progId="MSPhotoEd.3">
                  <p:embed/>
                </p:oleObj>
              </mc:Choice>
              <mc:Fallback>
                <p:oleObj r:id="rId5" imgW="3895238" imgH="2809524" progId="MSPhotoEd.3">
                  <p:embed/>
                  <p:pic>
                    <p:nvPicPr>
                      <p:cNvPr id="0" name="Picture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5929313"/>
                        <a:ext cx="1143000" cy="823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0514" name="Gerade Verbindung 10"/>
          <p:cNvCxnSpPr>
            <a:cxnSpLocks noChangeShapeType="1"/>
          </p:cNvCxnSpPr>
          <p:nvPr/>
        </p:nvCxnSpPr>
        <p:spPr bwMode="auto">
          <a:xfrm>
            <a:off x="1500188" y="6429375"/>
            <a:ext cx="7429500" cy="1588"/>
          </a:xfrm>
          <a:prstGeom prst="line">
            <a:avLst/>
          </a:prstGeom>
          <a:noFill/>
          <a:ln w="19050" algn="ctr">
            <a:solidFill>
              <a:srgbClr val="262FDA"/>
            </a:solidFill>
            <a:round/>
            <a:headEnd/>
            <a:tailEnd/>
          </a:ln>
        </p:spPr>
      </p:cxnSp>
      <p:pic>
        <p:nvPicPr>
          <p:cNvPr id="60515" name="Picture 4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64388" y="238125"/>
            <a:ext cx="1979612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0516" name="Gerade Verbindung 10"/>
          <p:cNvCxnSpPr>
            <a:cxnSpLocks noChangeShapeType="1"/>
          </p:cNvCxnSpPr>
          <p:nvPr/>
        </p:nvCxnSpPr>
        <p:spPr bwMode="auto">
          <a:xfrm>
            <a:off x="179388" y="812800"/>
            <a:ext cx="6985000" cy="0"/>
          </a:xfrm>
          <a:prstGeom prst="lin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2pPr>
      <a:lvl3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3pPr>
      <a:lvl4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4pPr>
      <a:lvl5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5pPr>
      <a:lvl6pPr marL="4572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Font typeface="Wingdings" pitchFamily="2" charset="2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•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5" name="Rectangle 8"/>
          <p:cNvSpPr>
            <a:spLocks noChangeArrowheads="1"/>
          </p:cNvSpPr>
          <p:nvPr/>
        </p:nvSpPr>
        <p:spPr bwMode="auto">
          <a:xfrm>
            <a:off x="107950" y="5637213"/>
            <a:ext cx="8928100" cy="12207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62516" name="Rectangle 4"/>
          <p:cNvSpPr>
            <a:spLocks noChangeArrowheads="1"/>
          </p:cNvSpPr>
          <p:nvPr/>
        </p:nvSpPr>
        <p:spPr bwMode="auto">
          <a:xfrm>
            <a:off x="5786438" y="0"/>
            <a:ext cx="3357562" cy="22145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62517" name="Text Box 10"/>
          <p:cNvSpPr txBox="1">
            <a:spLocks noChangeArrowheads="1"/>
          </p:cNvSpPr>
          <p:nvPr/>
        </p:nvSpPr>
        <p:spPr bwMode="auto">
          <a:xfrm>
            <a:off x="539750" y="4652963"/>
            <a:ext cx="81184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de-DE" sz="2000" b="0">
                <a:solidFill>
                  <a:schemeClr val="tx1"/>
                </a:solidFill>
              </a:rPr>
              <a:t>NAVOLCHI - Nano Scale Disruptive Silicon-Plasmonic Platform for Chip-to-Chip Interconnection </a:t>
            </a:r>
            <a:endParaRPr lang="en-US" sz="2000" b="0">
              <a:solidFill>
                <a:schemeClr val="tx1"/>
              </a:solidFill>
            </a:endParaRPr>
          </a:p>
        </p:txBody>
      </p:sp>
      <p:pic>
        <p:nvPicPr>
          <p:cNvPr id="62518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0238" y="2636838"/>
            <a:ext cx="5395912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519" name="Rectangle 8"/>
          <p:cNvSpPr>
            <a:spLocks noChangeArrowheads="1"/>
          </p:cNvSpPr>
          <p:nvPr/>
        </p:nvSpPr>
        <p:spPr bwMode="auto">
          <a:xfrm>
            <a:off x="107950" y="692150"/>
            <a:ext cx="57594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graphicFrame>
        <p:nvGraphicFramePr>
          <p:cNvPr id="62514" name="Object 50"/>
          <p:cNvGraphicFramePr>
            <a:graphicFrameLocks noChangeAspect="1"/>
          </p:cNvGraphicFramePr>
          <p:nvPr/>
        </p:nvGraphicFramePr>
        <p:xfrm>
          <a:off x="3784600" y="692150"/>
          <a:ext cx="1627188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53" r:id="rId5" imgW="3895238" imgH="2809524" progId="MSPhotoEd.3">
                  <p:embed/>
                </p:oleObj>
              </mc:Choice>
              <mc:Fallback>
                <p:oleObj r:id="rId5" imgW="3895238" imgH="2809524" progId="MSPhotoEd.3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600" y="692150"/>
                        <a:ext cx="1627188" cy="1173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7" name="Text Box 10"/>
          <p:cNvSpPr txBox="1">
            <a:spLocks noChangeArrowheads="1"/>
          </p:cNvSpPr>
          <p:nvPr/>
        </p:nvSpPr>
        <p:spPr bwMode="auto">
          <a:xfrm>
            <a:off x="323850" y="2060575"/>
            <a:ext cx="8064500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Open Issues</a:t>
            </a:r>
          </a:p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endParaRPr lang="en-US" sz="2400">
              <a:solidFill>
                <a:schemeClr val="bg1"/>
              </a:solidFill>
            </a:endParaRPr>
          </a:p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Next Tel. Conf.</a:t>
            </a:r>
            <a:endParaRPr lang="de-DE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Open Issues</a:t>
            </a:r>
          </a:p>
        </p:txBody>
      </p:sp>
      <p:sp>
        <p:nvSpPr>
          <p:cNvPr id="763906" name="Text Box 4"/>
          <p:cNvSpPr txBox="1">
            <a:spLocks noChangeArrowheads="1"/>
          </p:cNvSpPr>
          <p:nvPr/>
        </p:nvSpPr>
        <p:spPr bwMode="auto">
          <a:xfrm>
            <a:off x="1042988" y="1916113"/>
            <a:ext cx="644525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/>
              <a:t>Any important things to discuss?</a:t>
            </a:r>
          </a:p>
        </p:txBody>
      </p:sp>
    </p:spTree>
    <p:extLst>
      <p:ext uri="{BB962C8B-B14F-4D97-AF65-F5344CB8AC3E}">
        <p14:creationId xmlns:p14="http://schemas.microsoft.com/office/powerpoint/2010/main" val="381922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Next Phone Conference</a:t>
            </a:r>
          </a:p>
        </p:txBody>
      </p:sp>
      <p:sp>
        <p:nvSpPr>
          <p:cNvPr id="765954" name="Text Box 4"/>
          <p:cNvSpPr txBox="1">
            <a:spLocks noChangeArrowheads="1"/>
          </p:cNvSpPr>
          <p:nvPr/>
        </p:nvSpPr>
        <p:spPr bwMode="auto">
          <a:xfrm>
            <a:off x="1120318" y="3140968"/>
            <a:ext cx="3173113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endParaRPr lang="de-DE" dirty="0"/>
          </a:p>
          <a:p>
            <a:pPr algn="ctr" eaLnBrk="0" hangingPunct="0">
              <a:lnSpc>
                <a:spcPts val="3200"/>
              </a:lnSpc>
            </a:pPr>
            <a:endParaRPr lang="de-DE" dirty="0" smtClean="0"/>
          </a:p>
          <a:p>
            <a:pPr algn="ctr" eaLnBrk="0" hangingPunct="0">
              <a:lnSpc>
                <a:spcPts val="3200"/>
              </a:lnSpc>
            </a:pP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 smtClean="0"/>
              <a:t>April 7</a:t>
            </a:r>
            <a:r>
              <a:rPr lang="de-DE" baseline="30000" dirty="0" smtClean="0"/>
              <a:t>th</a:t>
            </a:r>
            <a:r>
              <a:rPr lang="de-DE" dirty="0" smtClean="0"/>
              <a:t>, 2014</a:t>
            </a:r>
            <a:endParaRPr lang="de-DE" dirty="0"/>
          </a:p>
        </p:txBody>
      </p:sp>
      <p:sp>
        <p:nvSpPr>
          <p:cNvPr id="765955" name="Text Box 4"/>
          <p:cNvSpPr txBox="1">
            <a:spLocks noChangeArrowheads="1"/>
          </p:cNvSpPr>
          <p:nvPr/>
        </p:nvSpPr>
        <p:spPr bwMode="auto">
          <a:xfrm>
            <a:off x="1341148" y="1700213"/>
            <a:ext cx="6461705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 dirty="0" smtClean="0"/>
              <a:t>First </a:t>
            </a:r>
            <a:r>
              <a:rPr lang="de-DE" dirty="0" err="1"/>
              <a:t>Monday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month</a:t>
            </a:r>
            <a:r>
              <a:rPr lang="de-DE" dirty="0"/>
              <a:t>, </a:t>
            </a:r>
          </a:p>
          <a:p>
            <a:pPr algn="ctr" eaLnBrk="0" hangingPunct="0">
              <a:lnSpc>
                <a:spcPts val="3200"/>
              </a:lnSpc>
            </a:pPr>
            <a:r>
              <a:rPr lang="de-DE" dirty="0"/>
              <a:t>4:00 </a:t>
            </a:r>
            <a:r>
              <a:rPr lang="de-DE" dirty="0" err="1"/>
              <a:t>pm</a:t>
            </a:r>
            <a:r>
              <a:rPr lang="de-DE" dirty="0"/>
              <a:t> (CET)</a:t>
            </a:r>
          </a:p>
        </p:txBody>
      </p:sp>
      <p:pic>
        <p:nvPicPr>
          <p:cNvPr id="775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708920"/>
            <a:ext cx="3895725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llipse 1"/>
          <p:cNvSpPr/>
          <p:nvPr/>
        </p:nvSpPr>
        <p:spPr bwMode="auto">
          <a:xfrm>
            <a:off x="5580112" y="3861048"/>
            <a:ext cx="360040" cy="360040"/>
          </a:xfrm>
          <a:prstGeom prst="ellipse">
            <a:avLst/>
          </a:prstGeom>
          <a:solidFill>
            <a:srgbClr val="FFFF00">
              <a:alpha val="25098"/>
            </a:srgbClr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1" name="Text Box 10"/>
          <p:cNvSpPr txBox="1">
            <a:spLocks noChangeArrowheads="1"/>
          </p:cNvSpPr>
          <p:nvPr/>
        </p:nvSpPr>
        <p:spPr bwMode="auto">
          <a:xfrm>
            <a:off x="323850" y="2636838"/>
            <a:ext cx="7416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lvl="1"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Bye!</a:t>
            </a:r>
            <a:endParaRPr lang="de-DE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09" name="Text Box 10"/>
          <p:cNvSpPr txBox="1">
            <a:spLocks noChangeArrowheads="1"/>
          </p:cNvSpPr>
          <p:nvPr/>
        </p:nvSpPr>
        <p:spPr bwMode="auto">
          <a:xfrm>
            <a:off x="381000" y="2362200"/>
            <a:ext cx="83820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endParaRPr lang="en-US" sz="2400">
              <a:solidFill>
                <a:srgbClr val="FF0000"/>
              </a:solidFill>
            </a:endParaRP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chemeClr val="bg1"/>
                </a:solidFill>
              </a:rPr>
              <a:t>AGENDA</a:t>
            </a:r>
            <a:endParaRPr lang="en-US" sz="2800">
              <a:solidFill>
                <a:schemeClr val="bg1"/>
              </a:solidFill>
            </a:endParaRP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de-DE" sz="240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>
                <a:solidFill>
                  <a:srgbClr val="002060"/>
                </a:solidFill>
              </a:rPr>
              <a:t>Agenda</a:t>
            </a:r>
          </a:p>
        </p:txBody>
      </p:sp>
      <p:sp>
        <p:nvSpPr>
          <p:cNvPr id="579590" name="Text Box 6"/>
          <p:cNvSpPr txBox="1">
            <a:spLocks noChangeArrowheads="1"/>
          </p:cNvSpPr>
          <p:nvPr/>
        </p:nvSpPr>
        <p:spPr bwMode="auto">
          <a:xfrm>
            <a:off x="971550" y="1196975"/>
            <a:ext cx="7345363" cy="292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0960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1323975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2112963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290195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3690938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41481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46053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50625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55197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Welcome.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Deliverables </a:t>
            </a:r>
            <a:r>
              <a:rPr lang="en-US" sz="2000" dirty="0"/>
              <a:t>and </a:t>
            </a:r>
            <a:r>
              <a:rPr lang="en-US" sz="2000" dirty="0" smtClean="0"/>
              <a:t>Milestones.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Intermediate Report</a:t>
            </a:r>
            <a:r>
              <a:rPr lang="en-US" sz="2000" dirty="0" smtClean="0"/>
              <a:t>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Future of WP6</a:t>
            </a:r>
            <a:endParaRPr lang="en-US" sz="2000" dirty="0" smtClean="0"/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Progress of work: Short report from every partner about status of work.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Open </a:t>
            </a:r>
            <a:r>
              <a:rPr lang="en-US" sz="2000" dirty="0"/>
              <a:t>issues.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Next </a:t>
            </a:r>
            <a:r>
              <a:rPr lang="en-US" sz="2000" dirty="0" err="1"/>
              <a:t>TelConf</a:t>
            </a:r>
            <a:r>
              <a:rPr lang="en-US" sz="2000" dirty="0"/>
              <a:t>.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05972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3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3820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ctr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lvl="1"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Deliverables &amp; Milestones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0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Missing and Upcoming Deliverables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1614488"/>
            <a:ext cx="8029575" cy="362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6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Missing and Upcoming Milestones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1095375"/>
            <a:ext cx="7505700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dirty="0"/>
              <a:t>Second Intermediate Report</a:t>
            </a:r>
          </a:p>
        </p:txBody>
      </p:sp>
      <p:sp>
        <p:nvSpPr>
          <p:cNvPr id="763906" name="Text Box 4"/>
          <p:cNvSpPr txBox="1">
            <a:spLocks noChangeArrowheads="1"/>
          </p:cNvSpPr>
          <p:nvPr/>
        </p:nvSpPr>
        <p:spPr bwMode="auto">
          <a:xfrm>
            <a:off x="467544" y="978055"/>
            <a:ext cx="8352928" cy="527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lnSpc>
                <a:spcPts val="3200"/>
              </a:lnSpc>
            </a:pPr>
            <a:r>
              <a:rPr lang="de-DE" dirty="0" err="1" smtClean="0">
                <a:solidFill>
                  <a:srgbClr val="FF0000"/>
                </a:solidFill>
              </a:rPr>
              <a:t>Missing</a:t>
            </a:r>
            <a:r>
              <a:rPr lang="de-DE" dirty="0" smtClean="0">
                <a:solidFill>
                  <a:srgbClr val="FF0000"/>
                </a:solidFill>
              </a:rPr>
              <a:t>:</a:t>
            </a:r>
          </a:p>
          <a:p>
            <a:pPr marL="342900" indent="-342900" eaLnBrk="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400" dirty="0" err="1" smtClean="0"/>
              <a:t>Confirmation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Extension: UVEG, 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/>
              <a:t>IPR2: </a:t>
            </a:r>
          </a:p>
          <a:p>
            <a:pPr lvl="2"/>
            <a:r>
              <a:rPr lang="en-US" sz="2400" dirty="0" smtClean="0"/>
              <a:t>WP4</a:t>
            </a:r>
            <a:r>
              <a:rPr lang="en-US" sz="2400" dirty="0"/>
              <a:t>: Summary, </a:t>
            </a:r>
            <a:r>
              <a:rPr lang="en-US" sz="2400" dirty="0" smtClean="0"/>
              <a:t>Objectives </a:t>
            </a:r>
            <a:r>
              <a:rPr lang="en-US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UVEG</a:t>
            </a:r>
            <a:endParaRPr lang="de-DE" sz="2400" dirty="0">
              <a:solidFill>
                <a:srgbClr val="FF0000"/>
              </a:solidFill>
            </a:endParaRPr>
          </a:p>
          <a:p>
            <a:pPr lvl="2"/>
            <a:r>
              <a:rPr lang="en-US" sz="2400" dirty="0" smtClean="0"/>
              <a:t>WP6</a:t>
            </a:r>
            <a:r>
              <a:rPr lang="en-US" sz="2400" dirty="0"/>
              <a:t>: </a:t>
            </a:r>
            <a:r>
              <a:rPr lang="en-US" sz="2400" dirty="0" smtClean="0"/>
              <a:t>T6.1, T6.4: All</a:t>
            </a:r>
            <a:r>
              <a:rPr lang="en-US" sz="2400" dirty="0"/>
              <a:t>, except </a:t>
            </a:r>
            <a:r>
              <a:rPr lang="en-US" sz="2400" dirty="0" smtClean="0"/>
              <a:t>KIT </a:t>
            </a:r>
            <a:r>
              <a:rPr lang="en-US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AIT</a:t>
            </a:r>
            <a:endParaRPr lang="de-DE" sz="2400" dirty="0">
              <a:solidFill>
                <a:srgbClr val="FF0000"/>
              </a:solidFill>
            </a:endParaRPr>
          </a:p>
          <a:p>
            <a:pPr eaLnBrk="0" hangingPunct="0">
              <a:lnSpc>
                <a:spcPts val="3200"/>
              </a:lnSpc>
            </a:pPr>
            <a:r>
              <a:rPr lang="en-US" sz="2400" dirty="0"/>
              <a:t>	</a:t>
            </a:r>
            <a:r>
              <a:rPr lang="en-US" sz="2400" dirty="0" smtClean="0"/>
              <a:t>WP4 (UVEG) </a:t>
            </a:r>
            <a:r>
              <a:rPr lang="en-US" sz="2400" dirty="0"/>
              <a:t>and WP7 (AIT) seem to be </a:t>
            </a:r>
            <a:r>
              <a:rPr lang="en-US" sz="2400" dirty="0" smtClean="0"/>
              <a:t>incomplete</a:t>
            </a:r>
            <a:endParaRPr lang="de-DE" sz="2400" dirty="0"/>
          </a:p>
          <a:p>
            <a:pPr marL="342900" indent="-342900" eaLnBrk="0" hangingPunct="0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de-DE" sz="2400" dirty="0" smtClean="0"/>
              <a:t>Publications: Send </a:t>
            </a:r>
            <a:r>
              <a:rPr lang="de-DE" sz="2400" dirty="0" err="1" smtClean="0"/>
              <a:t>to</a:t>
            </a:r>
            <a:r>
              <a:rPr lang="de-DE" sz="2400" dirty="0" smtClean="0"/>
              <a:t> AIT &amp; KIT, </a:t>
            </a:r>
            <a:r>
              <a:rPr lang="de-DE" sz="2400" dirty="0" err="1" smtClean="0"/>
              <a:t>Confirm</a:t>
            </a:r>
            <a:r>
              <a:rPr lang="de-DE" sz="2400" dirty="0" smtClean="0"/>
              <a:t>!</a:t>
            </a:r>
            <a:endParaRPr lang="de-DE" sz="2400" dirty="0"/>
          </a:p>
          <a:p>
            <a:pPr eaLnBrk="0" hangingPunct="0">
              <a:lnSpc>
                <a:spcPts val="3200"/>
              </a:lnSpc>
            </a:pPr>
            <a:endParaRPr lang="de-DE" dirty="0" smtClean="0"/>
          </a:p>
          <a:p>
            <a:pPr eaLnBrk="0" hangingPunct="0">
              <a:lnSpc>
                <a:spcPts val="3200"/>
              </a:lnSpc>
            </a:pPr>
            <a:r>
              <a:rPr lang="de-DE" sz="3600" dirty="0" smtClean="0"/>
              <a:t>@WP </a:t>
            </a:r>
            <a:r>
              <a:rPr lang="de-DE" sz="3600" dirty="0" err="1" smtClean="0"/>
              <a:t>leaders</a:t>
            </a:r>
            <a:r>
              <a:rPr lang="de-DE" sz="3600" dirty="0" smtClean="0"/>
              <a:t>:</a:t>
            </a:r>
          </a:p>
          <a:p>
            <a:pPr algn="ctr" eaLnBrk="0" hangingPunct="0">
              <a:lnSpc>
                <a:spcPct val="150000"/>
              </a:lnSpc>
            </a:pPr>
            <a:r>
              <a:rPr lang="de-DE" dirty="0" err="1" smtClean="0">
                <a:solidFill>
                  <a:srgbClr val="FF0000"/>
                </a:solidFill>
              </a:rPr>
              <a:t>Please</a:t>
            </a:r>
            <a:r>
              <a:rPr lang="de-DE" dirty="0" smtClean="0">
                <a:solidFill>
                  <a:srgbClr val="FF0000"/>
                </a:solidFill>
              </a:rPr>
              <a:t> send </a:t>
            </a:r>
            <a:r>
              <a:rPr lang="de-DE" dirty="0" err="1" smtClean="0">
                <a:solidFill>
                  <a:srgbClr val="FF0000"/>
                </a:solidFill>
              </a:rPr>
              <a:t>contributions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to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me</a:t>
            </a:r>
            <a:endParaRPr lang="de-DE" dirty="0" smtClean="0">
              <a:solidFill>
                <a:srgbClr val="FF0000"/>
              </a:solidFill>
            </a:endParaRPr>
          </a:p>
          <a:p>
            <a:pPr algn="ctr" eaLnBrk="0" hangingPunct="0">
              <a:lnSpc>
                <a:spcPts val="3200"/>
              </a:lnSpc>
            </a:pPr>
            <a:r>
              <a:rPr lang="de-DE" dirty="0" err="1" smtClean="0">
                <a:solidFill>
                  <a:srgbClr val="FF0000"/>
                </a:solidFill>
              </a:rPr>
              <a:t>until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Wednesday</a:t>
            </a:r>
            <a:r>
              <a:rPr lang="de-DE" dirty="0" smtClean="0">
                <a:solidFill>
                  <a:srgbClr val="FF0000"/>
                </a:solidFill>
              </a:rPr>
              <a:t>!</a:t>
            </a:r>
          </a:p>
          <a:p>
            <a:pPr eaLnBrk="0" hangingPunct="0">
              <a:lnSpc>
                <a:spcPts val="3200"/>
              </a:lnSpc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594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dirty="0" smtClean="0"/>
              <a:t>Future </a:t>
            </a:r>
            <a:r>
              <a:rPr lang="de-DE" dirty="0" err="1" smtClean="0"/>
              <a:t>of</a:t>
            </a:r>
            <a:r>
              <a:rPr lang="de-DE" dirty="0" smtClean="0"/>
              <a:t> WP6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539552" y="1052736"/>
            <a:ext cx="73448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60000" indent="-1260000">
              <a:lnSpc>
                <a:spcPct val="150000"/>
              </a:lnSpc>
              <a:tabLst>
                <a:tab pos="720000" algn="l"/>
              </a:tabLst>
            </a:pPr>
            <a:r>
              <a:rPr lang="en-US" sz="2000" dirty="0"/>
              <a:t>Task </a:t>
            </a:r>
            <a:r>
              <a:rPr lang="en-US" sz="2000" dirty="0" smtClean="0"/>
              <a:t>6.1:	</a:t>
            </a:r>
            <a:r>
              <a:rPr lang="en-US" sz="2000" dirty="0" err="1" smtClean="0"/>
              <a:t>Characterisation</a:t>
            </a:r>
            <a:r>
              <a:rPr lang="en-US" sz="2000" dirty="0" smtClean="0"/>
              <a:t> </a:t>
            </a:r>
            <a:r>
              <a:rPr lang="en-US" sz="2000" dirty="0"/>
              <a:t>of active and passive plasmonic </a:t>
            </a:r>
            <a:r>
              <a:rPr lang="en-US" sz="2000" dirty="0" smtClean="0"/>
              <a:t>devices </a:t>
            </a:r>
            <a:r>
              <a:rPr lang="en-US" sz="2000" dirty="0"/>
              <a:t>[</a:t>
            </a:r>
            <a:r>
              <a:rPr lang="en-US" sz="2000" dirty="0" smtClean="0">
                <a:solidFill>
                  <a:srgbClr val="FF0000"/>
                </a:solidFill>
              </a:rPr>
              <a:t>M7-M33, TL: AIT</a:t>
            </a:r>
            <a:r>
              <a:rPr lang="en-US" sz="2000" dirty="0" smtClean="0"/>
              <a:t>]</a:t>
            </a:r>
          </a:p>
          <a:p>
            <a:pPr marL="1260000" indent="-1260000">
              <a:lnSpc>
                <a:spcPct val="150000"/>
              </a:lnSpc>
              <a:tabLst>
                <a:tab pos="720000" algn="l"/>
              </a:tabLst>
            </a:pPr>
            <a:r>
              <a:rPr lang="en-US" sz="2000" dirty="0"/>
              <a:t>Task </a:t>
            </a:r>
            <a:r>
              <a:rPr lang="en-US" sz="2000" dirty="0" smtClean="0"/>
              <a:t>6.2:	Assembly </a:t>
            </a:r>
            <a:r>
              <a:rPr lang="en-US" sz="2000" dirty="0"/>
              <a:t>and packaging of plasmonic devices into System in Package [</a:t>
            </a:r>
            <a:r>
              <a:rPr lang="en-US" sz="2000" dirty="0" smtClean="0">
                <a:solidFill>
                  <a:srgbClr val="FF0000"/>
                </a:solidFill>
              </a:rPr>
              <a:t>M30-M36</a:t>
            </a:r>
            <a:r>
              <a:rPr lang="en-US" sz="2000" dirty="0">
                <a:solidFill>
                  <a:srgbClr val="FF0000"/>
                </a:solidFill>
              </a:rPr>
              <a:t> , TL: </a:t>
            </a:r>
            <a:r>
              <a:rPr lang="en-US" sz="2000" dirty="0" smtClean="0">
                <a:solidFill>
                  <a:srgbClr val="FF0000"/>
                </a:solidFill>
              </a:rPr>
              <a:t>KIT</a:t>
            </a:r>
            <a:r>
              <a:rPr lang="en-US" sz="2000" dirty="0" smtClean="0"/>
              <a:t>]</a:t>
            </a:r>
            <a:endParaRPr lang="en-US" sz="2000" dirty="0"/>
          </a:p>
          <a:p>
            <a:pPr marL="1260000" indent="-1260000">
              <a:lnSpc>
                <a:spcPct val="150000"/>
              </a:lnSpc>
              <a:tabLst>
                <a:tab pos="720000" algn="l"/>
              </a:tabLst>
            </a:pPr>
            <a:r>
              <a:rPr lang="en-US" sz="2000" dirty="0"/>
              <a:t>Task </a:t>
            </a:r>
            <a:r>
              <a:rPr lang="en-US" sz="2000" dirty="0" smtClean="0"/>
              <a:t>6.3:	Plasmonic </a:t>
            </a:r>
            <a:r>
              <a:rPr lang="en-US" sz="2000" dirty="0"/>
              <a:t>chip to chip interconnect </a:t>
            </a:r>
            <a:r>
              <a:rPr lang="en-US" sz="2000" dirty="0" smtClean="0"/>
              <a:t>prototype </a:t>
            </a:r>
            <a:r>
              <a:rPr lang="en-US" sz="2000" dirty="0"/>
              <a:t>testing and evaluation [</a:t>
            </a:r>
            <a:r>
              <a:rPr lang="en-US" sz="2000" dirty="0" smtClean="0">
                <a:solidFill>
                  <a:srgbClr val="FF0000"/>
                </a:solidFill>
              </a:rPr>
              <a:t>M32-M36</a:t>
            </a:r>
            <a:r>
              <a:rPr lang="en-US" sz="2000" dirty="0">
                <a:solidFill>
                  <a:srgbClr val="FF0000"/>
                </a:solidFill>
              </a:rPr>
              <a:t> , TL: AIT</a:t>
            </a:r>
            <a:r>
              <a:rPr lang="en-US" sz="2000" dirty="0" smtClean="0"/>
              <a:t>]</a:t>
            </a:r>
          </a:p>
          <a:p>
            <a:pPr marL="1260000" indent="-1260000">
              <a:lnSpc>
                <a:spcPct val="150000"/>
              </a:lnSpc>
              <a:tabLst>
                <a:tab pos="720000" algn="l"/>
              </a:tabLst>
            </a:pPr>
            <a:r>
              <a:rPr lang="en-US" sz="2000" dirty="0"/>
              <a:t>Task </a:t>
            </a:r>
            <a:r>
              <a:rPr lang="en-US" sz="2000" dirty="0" smtClean="0"/>
              <a:t>6.4:	System-in-Package </a:t>
            </a:r>
            <a:r>
              <a:rPr lang="en-US" sz="2000" dirty="0"/>
              <a:t>integration and </a:t>
            </a:r>
            <a:r>
              <a:rPr lang="en-US" sz="2000" dirty="0" smtClean="0"/>
              <a:t>Characterization </a:t>
            </a:r>
            <a:r>
              <a:rPr lang="en-US" sz="2000" dirty="0"/>
              <a:t>[</a:t>
            </a:r>
            <a:r>
              <a:rPr lang="en-US" sz="2000" dirty="0" smtClean="0">
                <a:solidFill>
                  <a:srgbClr val="FF0000"/>
                </a:solidFill>
              </a:rPr>
              <a:t>M22-M36</a:t>
            </a:r>
            <a:r>
              <a:rPr lang="en-US" sz="2000" dirty="0">
                <a:solidFill>
                  <a:srgbClr val="FF0000"/>
                </a:solidFill>
              </a:rPr>
              <a:t> , TL: AIT</a:t>
            </a:r>
            <a:r>
              <a:rPr lang="en-US" sz="2000" dirty="0" smtClean="0"/>
              <a:t>]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5172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5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497887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Status of Work: </a:t>
            </a: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Partner </a:t>
            </a:r>
            <a:r>
              <a:rPr lang="en-US" sz="2400" dirty="0" smtClean="0">
                <a:solidFill>
                  <a:schemeClr val="bg1"/>
                </a:solidFill>
              </a:rPr>
              <a:t>Presentations</a:t>
            </a:r>
          </a:p>
          <a:p>
            <a:pPr marL="0" lvl="1"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If appropriate: Discussion</a:t>
            </a: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de-DE" sz="2400" dirty="0" smtClean="0">
                <a:solidFill>
                  <a:srgbClr val="FF0000"/>
                </a:solidFill>
              </a:rPr>
              <a:t> </a:t>
            </a:r>
            <a:endParaRPr lang="de-DE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7708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_Template_IHQ">
  <a:themeElements>
    <a:clrScheme name="PowerPoint_Template_IHQ 2">
      <a:dk1>
        <a:srgbClr val="000000"/>
      </a:dk1>
      <a:lt1>
        <a:srgbClr val="FFFFFF"/>
      </a:lt1>
      <a:dk2>
        <a:srgbClr val="000000"/>
      </a:dk2>
      <a:lt2>
        <a:srgbClr val="707070"/>
      </a:lt2>
      <a:accent1>
        <a:srgbClr val="CC0000"/>
      </a:accent1>
      <a:accent2>
        <a:srgbClr val="CACACA"/>
      </a:accent2>
      <a:accent3>
        <a:srgbClr val="FFFFFF"/>
      </a:accent3>
      <a:accent4>
        <a:srgbClr val="000000"/>
      </a:accent4>
      <a:accent5>
        <a:srgbClr val="E2AAAA"/>
      </a:accent5>
      <a:accent6>
        <a:srgbClr val="B7B7B7"/>
      </a:accent6>
      <a:hlink>
        <a:srgbClr val="0000FF"/>
      </a:hlink>
      <a:folHlink>
        <a:srgbClr val="000000"/>
      </a:folHlink>
    </a:clrScheme>
    <a:fontScheme name="PowerPoint_Template_IHQ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92D050"/>
        </a:solidFill>
        <a:ln w="12700" cap="flat" cmpd="sng" algn="ctr">
          <a:solidFill>
            <a:srgbClr val="C00000"/>
          </a:solidFill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2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CC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B7B7B7"/>
        </a:accent6>
        <a:hlink>
          <a:srgbClr val="0000FF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707070"/>
    </a:lt2>
    <a:accent1>
      <a:srgbClr val="CC0000"/>
    </a:accent1>
    <a:accent2>
      <a:srgbClr val="CACACA"/>
    </a:accent2>
    <a:accent3>
      <a:srgbClr val="FFFFFF"/>
    </a:accent3>
    <a:accent4>
      <a:srgbClr val="000000"/>
    </a:accent4>
    <a:accent5>
      <a:srgbClr val="E2AAAA"/>
    </a:accent5>
    <a:accent6>
      <a:srgbClr val="B7B7B7"/>
    </a:accent6>
    <a:hlink>
      <a:srgbClr val="707070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168</Words>
  <Application>Microsoft Office PowerPoint</Application>
  <PresentationFormat>Bildschirmpräsentation (4:3)</PresentationFormat>
  <Paragraphs>53</Paragraphs>
  <Slides>13</Slides>
  <Notes>13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5" baseType="lpstr">
      <vt:lpstr>PowerPoint_Template_IHQ</vt:lpstr>
      <vt:lpstr>MSPhotoEd.3</vt:lpstr>
      <vt:lpstr>PowerPoint-Präsentation</vt:lpstr>
      <vt:lpstr>PowerPoint-Präsentation</vt:lpstr>
      <vt:lpstr>Agenda</vt:lpstr>
      <vt:lpstr>PowerPoint-Präsentation</vt:lpstr>
      <vt:lpstr>Missing and Upcoming Deliverables</vt:lpstr>
      <vt:lpstr>Missing and Upcoming Milestones</vt:lpstr>
      <vt:lpstr>Second Intermediate Report</vt:lpstr>
      <vt:lpstr>Future of WP6</vt:lpstr>
      <vt:lpstr>PowerPoint-Präsentation</vt:lpstr>
      <vt:lpstr>PowerPoint-Präsentation</vt:lpstr>
      <vt:lpstr>Open Issues</vt:lpstr>
      <vt:lpstr>Next Phone Conference</vt:lpstr>
      <vt:lpstr>PowerPoint-Präsentation</vt:lpstr>
    </vt:vector>
  </TitlesOfParts>
  <Company>Universitaet Karlsruhe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R.Bonk</dc:creator>
  <cp:lastModifiedBy>Martin Sommer</cp:lastModifiedBy>
  <cp:revision>444</cp:revision>
  <cp:lastPrinted>2000-09-29T14:26:26Z</cp:lastPrinted>
  <dcterms:created xsi:type="dcterms:W3CDTF">2010-01-08T09:05:51Z</dcterms:created>
  <dcterms:modified xsi:type="dcterms:W3CDTF">2014-03-03T10:56:32Z</dcterms:modified>
</cp:coreProperties>
</file>