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79" r:id="rId4"/>
    <p:sldId id="280" r:id="rId5"/>
    <p:sldId id="297" r:id="rId6"/>
    <p:sldId id="298" r:id="rId7"/>
    <p:sldId id="299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9900"/>
    <a:srgbClr val="00FF00"/>
    <a:srgbClr val="FFCC66"/>
    <a:srgbClr val="FFFF66"/>
    <a:srgbClr val="00CC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2" autoAdjust="0"/>
    <p:restoredTop sz="99409" autoAdjust="0"/>
  </p:normalViewPr>
  <p:slideViewPr>
    <p:cSldViewPr>
      <p:cViewPr>
        <p:scale>
          <a:sx n="100" d="100"/>
          <a:sy n="100" d="100"/>
        </p:scale>
        <p:origin x="-76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E2485A-3BC8-4CF5-9E40-7EC663B12623}" type="datetimeFigureOut">
              <a:rPr lang="es-ES" smtClean="0"/>
              <a:t>07/04/2014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A01AD3-0F08-4CC6-AD6F-00D3150575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1942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01AD3-0F08-4CC6-AD6F-00D315057527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48039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01AD3-0F08-4CC6-AD6F-00D315057527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84671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01AD3-0F08-4CC6-AD6F-00D315057527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6673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01AD3-0F08-4CC6-AD6F-00D315057527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6673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01AD3-0F08-4CC6-AD6F-00D315057527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38422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01AD3-0F08-4CC6-AD6F-00D315057527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38422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01AD3-0F08-4CC6-AD6F-00D315057527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3842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74BF-9136-49B9-B5AF-421251735C36}" type="datetimeFigureOut">
              <a:rPr lang="es-ES" smtClean="0"/>
              <a:pPr/>
              <a:t>07/04/2014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1FCC-4540-4C0C-9A15-89CDD1FF7B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74BF-9136-49B9-B5AF-421251735C36}" type="datetimeFigureOut">
              <a:rPr lang="es-ES" smtClean="0"/>
              <a:pPr/>
              <a:t>07/04/2014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1FCC-4540-4C0C-9A15-89CDD1FF7B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74BF-9136-49B9-B5AF-421251735C36}" type="datetimeFigureOut">
              <a:rPr lang="es-ES" smtClean="0"/>
              <a:pPr/>
              <a:t>07/04/2014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1FCC-4540-4C0C-9A15-89CDD1FF7B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74BF-9136-49B9-B5AF-421251735C36}" type="datetimeFigureOut">
              <a:rPr lang="es-ES" smtClean="0"/>
              <a:pPr/>
              <a:t>07/04/2014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1FCC-4540-4C0C-9A15-89CDD1FF7B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74BF-9136-49B9-B5AF-421251735C36}" type="datetimeFigureOut">
              <a:rPr lang="es-ES" smtClean="0"/>
              <a:pPr/>
              <a:t>07/04/2014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1FCC-4540-4C0C-9A15-89CDD1FF7B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74BF-9136-49B9-B5AF-421251735C36}" type="datetimeFigureOut">
              <a:rPr lang="es-ES" smtClean="0"/>
              <a:pPr/>
              <a:t>07/04/2014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1FCC-4540-4C0C-9A15-89CDD1FF7B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74BF-9136-49B9-B5AF-421251735C36}" type="datetimeFigureOut">
              <a:rPr lang="es-ES" smtClean="0"/>
              <a:pPr/>
              <a:t>07/04/2014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1FCC-4540-4C0C-9A15-89CDD1FF7B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74BF-9136-49B9-B5AF-421251735C36}" type="datetimeFigureOut">
              <a:rPr lang="es-ES" smtClean="0"/>
              <a:pPr/>
              <a:t>07/04/2014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1FCC-4540-4C0C-9A15-89CDD1FF7B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74BF-9136-49B9-B5AF-421251735C36}" type="datetimeFigureOut">
              <a:rPr lang="es-ES" smtClean="0"/>
              <a:pPr/>
              <a:t>07/04/2014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1FCC-4540-4C0C-9A15-89CDD1FF7B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74BF-9136-49B9-B5AF-421251735C36}" type="datetimeFigureOut">
              <a:rPr lang="es-ES" smtClean="0"/>
              <a:pPr/>
              <a:t>07/04/2014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1FCC-4540-4C0C-9A15-89CDD1FF7B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74BF-9136-49B9-B5AF-421251735C36}" type="datetimeFigureOut">
              <a:rPr lang="es-ES" smtClean="0"/>
              <a:pPr/>
              <a:t>07/04/2014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1FCC-4540-4C0C-9A15-89CDD1FF7B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B74BF-9136-49B9-B5AF-421251735C36}" type="datetimeFigureOut">
              <a:rPr lang="es-ES" smtClean="0"/>
              <a:pPr/>
              <a:t>07/04/2014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F1FCC-4540-4C0C-9A15-89CDD1FF7B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notesSlide" Target="../notesSlides/notesSlide1.xml"/><Relationship Id="rId7" Type="http://schemas.microsoft.com/office/2007/relationships/hdphoto" Target="../media/hdphoto1.wdp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Relationship Id="rId9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emf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467544" y="1556792"/>
            <a:ext cx="8280920" cy="216024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bg1"/>
              </a:solidFill>
            </a:endParaRPr>
          </a:p>
        </p:txBody>
      </p:sp>
      <p:pic>
        <p:nvPicPr>
          <p:cNvPr id="4" name="Imagen 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520" y="188640"/>
            <a:ext cx="3366569" cy="1115111"/>
          </a:xfrm>
          <a:prstGeom prst="rect">
            <a:avLst/>
          </a:prstGeom>
        </p:spPr>
      </p:pic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938366" y="1844824"/>
            <a:ext cx="7378050" cy="1724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7274" tIns="53636" rIns="107274" bIns="53636">
            <a:spAutoFit/>
          </a:bodyPr>
          <a:lstStyle/>
          <a:p>
            <a:pPr algn="ctr" defTabSz="1072698">
              <a:spcBef>
                <a:spcPct val="50000"/>
              </a:spcBef>
            </a:pPr>
            <a:r>
              <a:rPr lang="pt-BR" sz="2400" b="1" i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Unit </a:t>
            </a:r>
            <a:r>
              <a:rPr lang="pt-BR" sz="2400" b="1" i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of</a:t>
            </a:r>
            <a:r>
              <a:rPr lang="pt-BR" sz="2400" b="1" i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pt-BR" sz="2400" b="1" i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Materials</a:t>
            </a:r>
            <a:r>
              <a:rPr lang="pt-BR" sz="2400" b="1" i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pt-BR" sz="2400" b="1" i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and</a:t>
            </a:r>
            <a:r>
              <a:rPr lang="pt-BR" sz="2400" b="1" i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pt-BR" sz="2400" b="1" i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Optoelectronic</a:t>
            </a:r>
            <a:r>
              <a:rPr lang="pt-BR" sz="2400" b="1" i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pt-BR" sz="2400" b="1" i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Devices</a:t>
            </a:r>
            <a:endParaRPr lang="pt-BR" sz="2400" b="1" i="1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algn="ctr" defTabSz="1072698">
              <a:spcBef>
                <a:spcPct val="50000"/>
              </a:spcBef>
            </a:pPr>
            <a:r>
              <a:rPr lang="pt-BR" sz="3600" b="1" i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University</a:t>
            </a:r>
            <a:r>
              <a:rPr lang="pt-BR" sz="3600" b="1" i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pt-BR" sz="3600" b="1" i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of</a:t>
            </a:r>
            <a:r>
              <a:rPr lang="pt-BR" sz="3600" b="1" i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pt-BR" sz="3600" b="1" i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Valencia</a:t>
            </a:r>
          </a:p>
          <a:p>
            <a:pPr algn="ctr" defTabSz="1072698">
              <a:spcBef>
                <a:spcPct val="50000"/>
              </a:spcBef>
            </a:pPr>
            <a:r>
              <a:rPr lang="pt-BR" b="1" i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www.uv.es</a:t>
            </a:r>
            <a:r>
              <a:rPr lang="pt-BR" b="1" i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/</a:t>
            </a:r>
            <a:r>
              <a:rPr lang="pt-BR" b="1" i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umdo</a:t>
            </a:r>
            <a:endParaRPr lang="pt-BR" b="1" i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1" name="32 Imagen" descr="ICMUV_v4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2996952"/>
            <a:ext cx="1547664" cy="653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6" descr="Escudo03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-58000" contrast="2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56456" y="2914456"/>
            <a:ext cx="720000" cy="730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CuadroTexto"/>
          <p:cNvSpPr txBox="1"/>
          <p:nvPr/>
        </p:nvSpPr>
        <p:spPr>
          <a:xfrm>
            <a:off x="1053344" y="4005064"/>
            <a:ext cx="7695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>
                <a:latin typeface="Times New Roman" pitchFamily="18" charset="0"/>
                <a:cs typeface="Times New Roman" pitchFamily="18" charset="0"/>
              </a:rPr>
              <a:t>I. Suárez, P.J. Rodríguez-Cantó and J.P. Martínez-Pastor</a:t>
            </a:r>
            <a:endParaRPr lang="es-ES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1758315"/>
              </p:ext>
            </p:extLst>
          </p:nvPr>
        </p:nvGraphicFramePr>
        <p:xfrm>
          <a:off x="7121276" y="188640"/>
          <a:ext cx="1627188" cy="117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8" r:id="rId8" imgW="3895238" imgH="2809524" progId="MSPhotoEd.3">
                  <p:embed/>
                </p:oleObj>
              </mc:Choice>
              <mc:Fallback>
                <p:oleObj r:id="rId8" imgW="3895238" imgH="2809524" progId="MSPhotoEd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1276" y="188640"/>
                        <a:ext cx="1627188" cy="1173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539552" y="5589240"/>
            <a:ext cx="8406640" cy="763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de-DE" sz="2400" b="0" dirty="0" smtClean="0">
                <a:solidFill>
                  <a:schemeClr val="accent1">
                    <a:lumMod val="75000"/>
                  </a:schemeClr>
                </a:solidFill>
              </a:rPr>
              <a:t>Current State of the work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de-DE" sz="2000" b="0" dirty="0" smtClean="0">
                <a:solidFill>
                  <a:schemeClr val="accent1">
                    <a:lumMod val="75000"/>
                  </a:schemeClr>
                </a:solidFill>
              </a:rPr>
              <a:t>Phone Conference April 7</a:t>
            </a:r>
            <a:r>
              <a:rPr lang="de-DE" sz="2000" b="0" baseline="30000" dirty="0" smtClean="0">
                <a:solidFill>
                  <a:schemeClr val="accent1">
                    <a:lumMod val="75000"/>
                  </a:schemeClr>
                </a:solidFill>
              </a:rPr>
              <a:t>th</a:t>
            </a:r>
            <a:r>
              <a:rPr lang="de-DE" sz="2000" b="0" dirty="0" smtClean="0">
                <a:solidFill>
                  <a:schemeClr val="accent1">
                    <a:lumMod val="75000"/>
                  </a:schemeClr>
                </a:solidFill>
              </a:rPr>
              <a:t> 2014</a:t>
            </a:r>
            <a:endParaRPr lang="en-US" sz="2000" b="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8 Grupo"/>
          <p:cNvGrpSpPr/>
          <p:nvPr/>
        </p:nvGrpSpPr>
        <p:grpSpPr>
          <a:xfrm>
            <a:off x="0" y="0"/>
            <a:ext cx="9144000" cy="880244"/>
            <a:chOff x="0" y="0"/>
            <a:chExt cx="9906000" cy="880244"/>
          </a:xfrm>
        </p:grpSpPr>
        <p:sp>
          <p:nvSpPr>
            <p:cNvPr id="13" name="12 Rectángulo"/>
            <p:cNvSpPr/>
            <p:nvPr/>
          </p:nvSpPr>
          <p:spPr bwMode="auto">
            <a:xfrm>
              <a:off x="0" y="0"/>
              <a:ext cx="9906000" cy="836712"/>
            </a:xfrm>
            <a:prstGeom prst="rect">
              <a:avLst/>
            </a:prstGeom>
            <a:solidFill>
              <a:srgbClr val="83A62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pic>
          <p:nvPicPr>
            <p:cNvPr id="14" name="32 Imagen" descr="ICMUV_v4.jp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0"/>
              <a:ext cx="2257171" cy="880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1 Título"/>
            <p:cNvSpPr txBox="1">
              <a:spLocks/>
            </p:cNvSpPr>
            <p:nvPr/>
          </p:nvSpPr>
          <p:spPr bwMode="auto">
            <a:xfrm>
              <a:off x="4250922" y="193653"/>
              <a:ext cx="2028225" cy="427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342479" indent="-342479" defTabSz="914257">
                <a:spcBef>
                  <a:spcPct val="50000"/>
                </a:spcBef>
                <a:defRPr/>
              </a:pPr>
              <a:r>
                <a:rPr lang="en-GB" sz="3200" b="1" dirty="0" smtClean="0">
                  <a:solidFill>
                    <a:schemeClr val="bg1"/>
                  </a:solidFill>
                </a:rPr>
                <a:t>Outline</a:t>
              </a:r>
            </a:p>
          </p:txBody>
        </p:sp>
      </p:grpSp>
      <p:sp>
        <p:nvSpPr>
          <p:cNvPr id="7" name="6 CuadroTexto"/>
          <p:cNvSpPr txBox="1"/>
          <p:nvPr/>
        </p:nvSpPr>
        <p:spPr>
          <a:xfrm>
            <a:off x="539552" y="1975480"/>
            <a:ext cx="7221849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1-Deliverables and milestones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2-Current Status of the work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2.1-Plasmonic amplifiers by using polymers doped with QDs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2.2-Photodetectors based on QDs and polymers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8555020" y="6488668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2/7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8 Grupo"/>
          <p:cNvGrpSpPr/>
          <p:nvPr/>
        </p:nvGrpSpPr>
        <p:grpSpPr>
          <a:xfrm>
            <a:off x="34986" y="0"/>
            <a:ext cx="9145526" cy="880244"/>
            <a:chOff x="0" y="0"/>
            <a:chExt cx="9907652" cy="880244"/>
          </a:xfrm>
        </p:grpSpPr>
        <p:sp>
          <p:nvSpPr>
            <p:cNvPr id="13" name="12 Rectángulo"/>
            <p:cNvSpPr/>
            <p:nvPr/>
          </p:nvSpPr>
          <p:spPr bwMode="auto">
            <a:xfrm>
              <a:off x="0" y="0"/>
              <a:ext cx="9906000" cy="836712"/>
            </a:xfrm>
            <a:prstGeom prst="rect">
              <a:avLst/>
            </a:prstGeom>
            <a:solidFill>
              <a:srgbClr val="83A62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pic>
          <p:nvPicPr>
            <p:cNvPr id="14" name="32 Imagen" descr="ICMUV_v4.jp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0"/>
              <a:ext cx="2257171" cy="880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1 Título"/>
            <p:cNvSpPr txBox="1">
              <a:spLocks/>
            </p:cNvSpPr>
            <p:nvPr/>
          </p:nvSpPr>
          <p:spPr bwMode="auto">
            <a:xfrm>
              <a:off x="2550598" y="58316"/>
              <a:ext cx="7357054" cy="720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342479" indent="-342479" defTabSz="914257">
                <a:spcBef>
                  <a:spcPct val="50000"/>
                </a:spcBef>
                <a:defRPr/>
              </a:pPr>
              <a:r>
                <a:rPr lang="en-GB" sz="3200" b="1" dirty="0" smtClean="0">
                  <a:solidFill>
                    <a:schemeClr val="bg1"/>
                  </a:solidFill>
                </a:rPr>
                <a:t>Deliverables and Milestones</a:t>
              </a:r>
            </a:p>
          </p:txBody>
        </p:sp>
      </p:grpSp>
      <p:graphicFrame>
        <p:nvGraphicFramePr>
          <p:cNvPr id="16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559861"/>
              </p:ext>
            </p:extLst>
          </p:nvPr>
        </p:nvGraphicFramePr>
        <p:xfrm>
          <a:off x="179512" y="1484784"/>
          <a:ext cx="8820981" cy="3723104"/>
        </p:xfrm>
        <a:graphic>
          <a:graphicData uri="http://schemas.openxmlformats.org/drawingml/2006/table">
            <a:tbl>
              <a:tblPr firstRow="1" bandRow="1"/>
              <a:tblGrid>
                <a:gridCol w="850162"/>
                <a:gridCol w="6038951"/>
                <a:gridCol w="947709"/>
                <a:gridCol w="984159"/>
              </a:tblGrid>
              <a:tr h="360040">
                <a:tc>
                  <a:txBody>
                    <a:bodyPr/>
                    <a:lstStyle/>
                    <a:p>
                      <a:endParaRPr lang="en-GB" sz="1800" b="1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Names of the Milestones</a:t>
                      </a:r>
                      <a:endParaRPr lang="en-GB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 err="1" smtClean="0">
                          <a:latin typeface="Arial" pitchFamily="34" charset="0"/>
                          <a:cs typeface="Arial" pitchFamily="34" charset="0"/>
                        </a:rPr>
                        <a:t>Month</a:t>
                      </a:r>
                      <a:endParaRPr lang="en-GB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 smtClean="0">
                          <a:latin typeface="Arial" pitchFamily="34" charset="0"/>
                          <a:cs typeface="Arial" pitchFamily="34" charset="0"/>
                        </a:rPr>
                        <a:t>Partner</a:t>
                      </a:r>
                      <a:endParaRPr lang="en-GB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MS16</a:t>
                      </a:r>
                      <a:endParaRPr lang="es-ES_tradnl" sz="1200" b="1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400" b="0" strike="sngStrike" kern="1200" baseline="0" noProof="0" dirty="0" smtClean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Decision on optimized structures for </a:t>
                      </a:r>
                      <a:r>
                        <a:rPr lang="en-US" sz="1400" b="0" strike="sngStrike" kern="1200" baseline="0" noProof="0" dirty="0" err="1" smtClean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plasmonic</a:t>
                      </a:r>
                      <a:r>
                        <a:rPr lang="en-US" sz="1400" b="0" strike="sngStrike" kern="1200" baseline="0" noProof="0" dirty="0" smtClean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 amplifiers</a:t>
                      </a:r>
                      <a:endParaRPr lang="en-US" sz="1050" b="0" strike="sngStrike" baseline="0" noProof="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s-ES" sz="1400" b="0" strike="sngStrike" kern="1200" baseline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12</a:t>
                      </a:r>
                      <a:endParaRPr lang="es-ES_tradnl" sz="1050" b="0" strike="sngStrike" baseline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s-ES" sz="1400" b="0" strike="sngStrike" kern="1200" baseline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UVEG</a:t>
                      </a:r>
                      <a:endParaRPr lang="es-ES_tradnl" sz="1050" b="0" strike="sngStrike" baseline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MS17</a:t>
                      </a:r>
                      <a:endParaRPr lang="es-ES_tradnl" sz="1200" b="1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400" b="0" strike="sngStrike" kern="1200" baseline="0" noProof="0" dirty="0" smtClean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Synthesis of nanoparticles with gain at 1550nm</a:t>
                      </a:r>
                      <a:endParaRPr lang="en-US" sz="1050" b="0" strike="sngStrike" baseline="0" noProof="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s-ES" sz="1400" b="0" strike="sngStrike" kern="1200" baseline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12</a:t>
                      </a:r>
                      <a:endParaRPr lang="es-ES_tradnl" sz="1050" b="0" strike="sngStrike" baseline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s-ES" sz="1400" b="0" strike="sngStrike" kern="1200" baseline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UGENT</a:t>
                      </a:r>
                      <a:endParaRPr lang="es-ES_tradnl" sz="1050" b="0" strike="sngStrike" baseline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MS18</a:t>
                      </a:r>
                      <a:endParaRPr lang="es-ES_tradnl" sz="1200" b="1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400" b="0" strike="sngStrike" kern="1200" baseline="0" noProof="0" dirty="0" smtClean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Demonstration of conductive QD layers with photoconductive properties</a:t>
                      </a:r>
                      <a:endParaRPr lang="en-US" sz="1050" b="0" strike="sngStrike" baseline="0" noProof="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s-ES" sz="1400" b="0" strike="sngStrike" kern="1200" baseline="0" dirty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15</a:t>
                      </a:r>
                      <a:endParaRPr lang="es-ES_tradnl" sz="1050" b="0" strike="sngStrike" baseline="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s-ES" sz="1400" b="0" strike="sngStrike" kern="1200" baseline="0" dirty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UVEG</a:t>
                      </a:r>
                      <a:endParaRPr lang="es-ES_tradnl" sz="1050" b="0" strike="sngStrike" baseline="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32864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MS19</a:t>
                      </a:r>
                      <a:endParaRPr lang="es-ES_tradnl" sz="1200" b="1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400" b="0" strike="sngStrike" kern="1200" baseline="0" noProof="0" dirty="0" smtClean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Demonstration of metal-(lithographic) polymer and QD metal-(lithographic) polymer </a:t>
                      </a:r>
                      <a:r>
                        <a:rPr lang="en-US" sz="1400" b="0" strike="sngStrike" kern="1200" baseline="0" noProof="0" dirty="0" err="1" smtClean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nanocompo</a:t>
                      </a:r>
                      <a:r>
                        <a:rPr lang="en-US" sz="1400" b="0" strike="sngStrike" kern="1200" baseline="0" noProof="0" dirty="0" smtClean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-sites</a:t>
                      </a:r>
                      <a:endParaRPr lang="en-US" sz="1050" b="0" strike="sngStrike" baseline="0" noProof="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s-ES" sz="1400" b="0" strike="sngStrike" kern="1200" baseline="0" dirty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15</a:t>
                      </a:r>
                      <a:endParaRPr lang="es-ES_tradnl" sz="1050" b="0" strike="sngStrike" baseline="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s-ES" sz="1400" b="0" strike="sngStrike" kern="1200" baseline="0" dirty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UVEG</a:t>
                      </a:r>
                      <a:endParaRPr lang="es-ES_tradnl" sz="1050" b="0" strike="sngStrike" baseline="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MS20</a:t>
                      </a:r>
                      <a:endParaRPr lang="es-ES_tradnl" sz="1200" b="1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400" b="0" strike="sngStrike" kern="1200" baseline="0" noProof="0" dirty="0" smtClean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Demonstration and decision on </a:t>
                      </a:r>
                      <a:r>
                        <a:rPr lang="en-US" sz="1400" b="0" strike="sngStrike" kern="1200" baseline="0" noProof="0" dirty="0" err="1" smtClean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photodetector</a:t>
                      </a:r>
                      <a:r>
                        <a:rPr lang="en-US" sz="1400" b="0" strike="sngStrike" kern="1200" baseline="0" noProof="0" dirty="0" smtClean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 operation: </a:t>
                      </a:r>
                      <a:r>
                        <a:rPr lang="en-US" sz="1400" b="0" strike="sngStrike" kern="1200" baseline="0" noProof="0" dirty="0" err="1" smtClean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nano</a:t>
                      </a:r>
                      <a:r>
                        <a:rPr lang="en-US" sz="1400" b="0" strike="sngStrike" kern="1200" baseline="0" noProof="0" dirty="0" smtClean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-gap (MIM) vs. </a:t>
                      </a:r>
                      <a:r>
                        <a:rPr lang="en-US" sz="1400" b="0" strike="sngStrike" kern="1200" baseline="0" noProof="0" dirty="0" err="1" smtClean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Schottky</a:t>
                      </a:r>
                      <a:r>
                        <a:rPr lang="en-US" sz="1400" b="0" strike="sngStrike" kern="1200" baseline="0" noProof="0" dirty="0" smtClean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 / </a:t>
                      </a:r>
                      <a:r>
                        <a:rPr lang="en-US" sz="1400" b="0" strike="sngStrike" kern="1200" baseline="0" noProof="0" dirty="0" err="1" smtClean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heterostructure</a:t>
                      </a:r>
                      <a:endParaRPr lang="en-US" sz="1050" b="0" strike="sngStrike" baseline="0" noProof="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s-ES" sz="1400" b="0" strike="sngStrike" kern="1200" baseline="0" dirty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18</a:t>
                      </a:r>
                      <a:endParaRPr lang="es-ES_tradnl" sz="1050" b="0" strike="sngStrike" baseline="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s-ES" sz="1400" b="0" strike="sngStrike" kern="1200" baseline="0" dirty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UVEG</a:t>
                      </a:r>
                      <a:endParaRPr lang="es-ES_tradnl" sz="1050" b="0" strike="sngStrike" baseline="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MS22</a:t>
                      </a:r>
                      <a:endParaRPr lang="es-ES_tradnl" sz="1200" b="1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400" b="0" strike="sngStrike" kern="1200" baseline="0" noProof="0" dirty="0" smtClean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Demonstration of </a:t>
                      </a:r>
                      <a:r>
                        <a:rPr lang="en-US" sz="1400" b="0" strike="sngStrike" kern="1200" baseline="0" noProof="0" dirty="0" err="1" smtClean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plasmonic</a:t>
                      </a:r>
                      <a:r>
                        <a:rPr lang="en-US" sz="1400" b="0" strike="sngStrike" kern="1200" baseline="0" noProof="0" dirty="0" smtClean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 amplifiers with optical pumping exhibiting 10 dB gain</a:t>
                      </a:r>
                      <a:endParaRPr lang="en-US" sz="1050" b="0" strike="sngStrike" baseline="0" noProof="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s-ES" sz="1400" b="0" strike="sngStrike" kern="1200" baseline="0" dirty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21</a:t>
                      </a:r>
                      <a:endParaRPr lang="es-ES_tradnl" sz="1050" b="0" strike="sngStrike" baseline="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s-ES" sz="1400" b="0" strike="sngStrike" kern="1200" baseline="0" dirty="0" smtClean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IMEC</a:t>
                      </a:r>
                      <a:endParaRPr lang="es-ES_tradnl" sz="1050" b="0" strike="sngStrike" baseline="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MS23</a:t>
                      </a:r>
                      <a:endParaRPr lang="es-ES_tradnl" sz="1200" b="1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400" b="0" strike="sngStrike" kern="1200" baseline="0" noProof="0" dirty="0" smtClean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Operation of </a:t>
                      </a:r>
                      <a:r>
                        <a:rPr lang="en-US" sz="1400" b="0" strike="sngStrike" kern="1200" baseline="0" noProof="0" dirty="0" err="1" smtClean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QD</a:t>
                      </a:r>
                      <a:r>
                        <a:rPr lang="en-US" sz="1400" b="0" strike="sngStrike" kern="1200" baseline="0" noProof="0" dirty="0" smtClean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 based </a:t>
                      </a:r>
                      <a:r>
                        <a:rPr lang="en-US" sz="1400" b="0" strike="sngStrike" kern="1200" baseline="0" noProof="0" dirty="0" err="1" smtClean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photodetector</a:t>
                      </a:r>
                      <a:r>
                        <a:rPr lang="en-US" sz="1400" b="0" strike="sngStrike" kern="1200" baseline="0" noProof="0" dirty="0" smtClean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 with </a:t>
                      </a:r>
                      <a:r>
                        <a:rPr lang="en-US" sz="1400" b="0" strike="sngStrike" kern="1200" baseline="0" noProof="0" dirty="0" err="1" smtClean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responsivity</a:t>
                      </a:r>
                      <a:r>
                        <a:rPr lang="en-US" sz="1400" b="0" strike="sngStrike" kern="1200" baseline="0" noProof="0" dirty="0" smtClean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 &gt; 0.1 A/W</a:t>
                      </a:r>
                      <a:endParaRPr lang="en-US" sz="1050" b="0" strike="sngStrike" baseline="0" noProof="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s-ES" sz="1400" b="0" strike="sngStrike" kern="1200" baseline="0" dirty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24</a:t>
                      </a:r>
                      <a:endParaRPr lang="es-ES_tradnl" sz="1050" b="0" strike="sngStrike" baseline="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s-ES" sz="1400" b="0" strike="sngStrike" kern="1200" baseline="0" dirty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UVEG</a:t>
                      </a:r>
                      <a:endParaRPr lang="es-ES_tradnl" sz="1050" b="0" strike="sngStrike" baseline="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MS24</a:t>
                      </a:r>
                      <a:endParaRPr lang="es-ES_tradnl" sz="1200" b="1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1200" noProof="0" dirty="0" smtClean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Demonstration of SPP amplifiers with electrical injection exhibiting 10dB/cm gain</a:t>
                      </a:r>
                      <a:endParaRPr lang="en-US" sz="1100" b="0" noProof="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0" kern="1200" dirty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30</a:t>
                      </a:r>
                      <a:endParaRPr lang="es-ES_tradnl" sz="1100" b="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0" kern="1200" dirty="0"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UVEG</a:t>
                      </a:r>
                      <a:endParaRPr lang="es-ES_tradnl" sz="1100" b="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8460432" y="6488668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3/7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2389384" y="5435932"/>
            <a:ext cx="1252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Delay?</a:t>
            </a:r>
            <a:endParaRPr 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72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8 Grupo"/>
          <p:cNvGrpSpPr/>
          <p:nvPr/>
        </p:nvGrpSpPr>
        <p:grpSpPr>
          <a:xfrm>
            <a:off x="34986" y="0"/>
            <a:ext cx="9145526" cy="880244"/>
            <a:chOff x="0" y="0"/>
            <a:chExt cx="9907652" cy="880244"/>
          </a:xfrm>
        </p:grpSpPr>
        <p:sp>
          <p:nvSpPr>
            <p:cNvPr id="13" name="12 Rectángulo"/>
            <p:cNvSpPr/>
            <p:nvPr/>
          </p:nvSpPr>
          <p:spPr bwMode="auto">
            <a:xfrm>
              <a:off x="0" y="0"/>
              <a:ext cx="9906000" cy="836712"/>
            </a:xfrm>
            <a:prstGeom prst="rect">
              <a:avLst/>
            </a:prstGeom>
            <a:solidFill>
              <a:srgbClr val="83A62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pic>
          <p:nvPicPr>
            <p:cNvPr id="14" name="32 Imagen" descr="ICMUV_v4.jp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0"/>
              <a:ext cx="2257171" cy="880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1 Título"/>
            <p:cNvSpPr txBox="1">
              <a:spLocks/>
            </p:cNvSpPr>
            <p:nvPr/>
          </p:nvSpPr>
          <p:spPr bwMode="auto">
            <a:xfrm>
              <a:off x="2550598" y="58316"/>
              <a:ext cx="7357054" cy="720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342479" indent="-342479" defTabSz="914257">
                <a:spcBef>
                  <a:spcPct val="50000"/>
                </a:spcBef>
                <a:defRPr/>
              </a:pPr>
              <a:r>
                <a:rPr lang="en-GB" sz="3200" b="1" dirty="0" smtClean="0">
                  <a:solidFill>
                    <a:schemeClr val="bg1"/>
                  </a:solidFill>
                </a:rPr>
                <a:t>Deliverables and Milestones</a:t>
              </a:r>
            </a:p>
          </p:txBody>
        </p:sp>
      </p:grp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4464244"/>
              </p:ext>
            </p:extLst>
          </p:nvPr>
        </p:nvGraphicFramePr>
        <p:xfrm>
          <a:off x="161509" y="1484784"/>
          <a:ext cx="8820981" cy="2966720"/>
        </p:xfrm>
        <a:graphic>
          <a:graphicData uri="http://schemas.openxmlformats.org/drawingml/2006/table">
            <a:tbl>
              <a:tblPr firstRow="1" bandRow="1"/>
              <a:tblGrid>
                <a:gridCol w="850162"/>
                <a:gridCol w="6038951"/>
                <a:gridCol w="947709"/>
                <a:gridCol w="984159"/>
              </a:tblGrid>
              <a:tr h="370840">
                <a:tc>
                  <a:txBody>
                    <a:bodyPr/>
                    <a:lstStyle/>
                    <a:p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noProof="0" dirty="0" smtClean="0">
                          <a:latin typeface="Arial" pitchFamily="34" charset="0"/>
                          <a:cs typeface="Arial" pitchFamily="34" charset="0"/>
                        </a:rPr>
                        <a:t>Names</a:t>
                      </a:r>
                      <a:r>
                        <a:rPr lang="en-US" sz="1800" b="1" baseline="0" noProof="0" dirty="0" smtClean="0">
                          <a:latin typeface="Arial" pitchFamily="34" charset="0"/>
                          <a:cs typeface="Arial" pitchFamily="34" charset="0"/>
                        </a:rPr>
                        <a:t> of the Deliverables</a:t>
                      </a:r>
                      <a:endParaRPr lang="en-US" sz="1800" b="1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 err="1" smtClean="0">
                          <a:latin typeface="Arial" pitchFamily="34" charset="0"/>
                          <a:cs typeface="Arial" pitchFamily="34" charset="0"/>
                        </a:rPr>
                        <a:t>Month</a:t>
                      </a:r>
                      <a:endParaRPr lang="en-GB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 smtClean="0">
                          <a:latin typeface="Arial" pitchFamily="34" charset="0"/>
                          <a:cs typeface="Arial" pitchFamily="34" charset="0"/>
                        </a:rPr>
                        <a:t>Partner</a:t>
                      </a:r>
                      <a:endParaRPr lang="en-GB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D4.1</a:t>
                      </a:r>
                      <a:endParaRPr lang="en-GB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strike="sng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Designs of </a:t>
                      </a:r>
                      <a:r>
                        <a:rPr lang="en-US" sz="1400" b="0" strike="sngStrike" kern="1200" baseline="0" noProof="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plasmonic</a:t>
                      </a:r>
                      <a:r>
                        <a:rPr lang="en-US" sz="1400" b="0" strike="sng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 amplifiers</a:t>
                      </a:r>
                      <a:endParaRPr lang="en-US" sz="1400" b="0" strike="sngStrike" kern="1200" baseline="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spcAft>
                          <a:spcPts val="0"/>
                        </a:spcAft>
                      </a:pPr>
                      <a:r>
                        <a:rPr lang="de-DE" sz="1400" b="0" strike="sng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18</a:t>
                      </a:r>
                      <a:endParaRPr lang="en-GB" sz="1400" b="0" strike="sngStrike" kern="1200" baseline="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Ｐゴシック"/>
                        <a:cs typeface="Times New Roman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b="0" strike="sngStrike" kern="120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UVEG</a:t>
                      </a:r>
                      <a:endParaRPr lang="es-ES_tradnl" sz="1400" b="0" strike="sngStrike" kern="1200" baseline="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D4.2</a:t>
                      </a:r>
                      <a:endParaRPr lang="en-GB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strike="sng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Report on optical properties of QDs layers and polymer </a:t>
                      </a:r>
                      <a:r>
                        <a:rPr lang="en-US" sz="1400" b="0" strike="sngStrike" kern="1200" baseline="0" noProof="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nanocomposites</a:t>
                      </a:r>
                      <a:endParaRPr lang="en-US" sz="1400" b="0" strike="sngStrike" kern="1200" baseline="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spcAft>
                          <a:spcPts val="0"/>
                        </a:spcAft>
                      </a:pPr>
                      <a:r>
                        <a:rPr lang="de-DE" sz="1400" b="0" strike="sng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18</a:t>
                      </a:r>
                      <a:endParaRPr lang="en-GB" sz="1400" b="0" strike="sngStrike" kern="1200" baseline="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Ｐゴシック"/>
                        <a:cs typeface="Times New Roman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b="0" strike="sngStrike" kern="120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UVEG</a:t>
                      </a:r>
                      <a:endParaRPr lang="es-ES_tradnl" sz="1400" b="0" strike="sngStrike" kern="1200" baseline="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D4.3</a:t>
                      </a:r>
                      <a:endParaRPr lang="en-GB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strike="sng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Designs of </a:t>
                      </a:r>
                      <a:r>
                        <a:rPr lang="en-US" sz="1400" b="0" strike="sngStrike" kern="1200" baseline="0" noProof="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plasmonic</a:t>
                      </a:r>
                      <a:r>
                        <a:rPr lang="en-US" sz="1400" b="0" strike="sng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 </a:t>
                      </a:r>
                      <a:r>
                        <a:rPr lang="en-US" sz="1400" b="0" strike="sngStrike" kern="1200" baseline="0" noProof="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photodetectors</a:t>
                      </a:r>
                      <a:endParaRPr lang="en-US" sz="1400" b="0" strike="sngStrike" kern="1200" baseline="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spcAft>
                          <a:spcPts val="0"/>
                        </a:spcAft>
                      </a:pPr>
                      <a:r>
                        <a:rPr lang="de-DE" sz="1400" b="0" strike="sng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24</a:t>
                      </a:r>
                      <a:endParaRPr lang="en-GB" sz="1400" b="0" strike="sngStrike" kern="1200" baseline="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Ｐゴシック"/>
                        <a:cs typeface="Times New Roman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b="0" strike="sngStrike" kern="120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Ｐゴシック"/>
                          <a:cs typeface="Times New Roman"/>
                        </a:rPr>
                        <a:t>UVEG</a:t>
                      </a:r>
                      <a:endParaRPr lang="es-ES_tradnl" sz="1400" b="0" strike="sngStrike" kern="1200" baseline="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D4.4</a:t>
                      </a:r>
                      <a:endParaRPr lang="en-GB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noProof="0" dirty="0" smtClean="0">
                          <a:effectLst/>
                          <a:latin typeface="Arial" panose="020B0604020202020204" pitchFamily="34" charset="0"/>
                          <a:ea typeface="ＭＳ 明朝"/>
                          <a:cs typeface="Arial" panose="020B0604020202020204" pitchFamily="34" charset="0"/>
                        </a:rPr>
                        <a:t>Report on SPP amplifiers by using QDs</a:t>
                      </a:r>
                      <a:endParaRPr lang="en-US" sz="1600" noProof="0" dirty="0">
                        <a:effectLst/>
                        <a:latin typeface="Arial" panose="020B0604020202020204" pitchFamily="34" charset="0"/>
                        <a:ea typeface="ＭＳ 明朝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effectLst/>
                          <a:latin typeface="Arial" panose="020B0604020202020204" pitchFamily="34" charset="0"/>
                          <a:ea typeface="ＭＳ 明朝"/>
                          <a:cs typeface="Arial" panose="020B0604020202020204" pitchFamily="34" charset="0"/>
                        </a:rPr>
                        <a:t>IMEC</a:t>
                      </a:r>
                      <a:endParaRPr lang="es-ES_tradnl" sz="1600" dirty="0">
                        <a:effectLst/>
                        <a:latin typeface="Arial" panose="020B0604020202020204" pitchFamily="34" charset="0"/>
                        <a:ea typeface="ＭＳ 明朝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D4.5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noProof="0" dirty="0" smtClean="0">
                          <a:effectLst/>
                          <a:latin typeface="Arial" panose="020B0604020202020204" pitchFamily="34" charset="0"/>
                          <a:ea typeface="ＭＳ 明朝"/>
                          <a:cs typeface="Arial" panose="020B0604020202020204" pitchFamily="34" charset="0"/>
                        </a:rPr>
                        <a:t>Report on </a:t>
                      </a:r>
                      <a:r>
                        <a:rPr lang="en-US" sz="1600" noProof="0" dirty="0" err="1" smtClean="0">
                          <a:effectLst/>
                          <a:latin typeface="Arial" panose="020B0604020202020204" pitchFamily="34" charset="0"/>
                          <a:ea typeface="ＭＳ 明朝"/>
                          <a:cs typeface="Arial" panose="020B0604020202020204" pitchFamily="34" charset="0"/>
                        </a:rPr>
                        <a:t>plasmonic</a:t>
                      </a:r>
                      <a:r>
                        <a:rPr lang="en-US" sz="1600" noProof="0" dirty="0" smtClean="0">
                          <a:effectLst/>
                          <a:latin typeface="Arial" panose="020B0604020202020204" pitchFamily="34" charset="0"/>
                          <a:ea typeface="ＭＳ 明朝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noProof="0" dirty="0" err="1" smtClean="0">
                          <a:effectLst/>
                          <a:latin typeface="Arial" panose="020B0604020202020204" pitchFamily="34" charset="0"/>
                          <a:ea typeface="ＭＳ 明朝"/>
                          <a:cs typeface="Arial" panose="020B0604020202020204" pitchFamily="34" charset="0"/>
                        </a:rPr>
                        <a:t>photodetectors</a:t>
                      </a:r>
                      <a:endParaRPr lang="en-US" sz="1600" noProof="0" dirty="0">
                        <a:effectLst/>
                        <a:latin typeface="Arial" panose="020B0604020202020204" pitchFamily="34" charset="0"/>
                        <a:ea typeface="ＭＳ 明朝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en-GB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ＭＳ 明朝"/>
                          <a:cs typeface="Arial" panose="020B0604020202020204" pitchFamily="34" charset="0"/>
                        </a:rPr>
                        <a:t>UVEG</a:t>
                      </a:r>
                      <a:endParaRPr lang="es-ES_tradnl" sz="1600" dirty="0">
                        <a:effectLst/>
                        <a:latin typeface="Arial" panose="020B0604020202020204" pitchFamily="34" charset="0"/>
                        <a:ea typeface="ＭＳ 明朝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smtClean="0">
                          <a:latin typeface="Arial" pitchFamily="34" charset="0"/>
                          <a:cs typeface="Arial" pitchFamily="34" charset="0"/>
                        </a:rPr>
                        <a:t>D.7.1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strike="sngStrike" baseline="0" noProof="0" dirty="0" smtClean="0">
                          <a:latin typeface="Arial" pitchFamily="34" charset="0"/>
                          <a:cs typeface="Arial" pitchFamily="34" charset="0"/>
                        </a:rPr>
                        <a:t>First report on NAVOLCHI dissemination and promotion activities</a:t>
                      </a:r>
                      <a:endParaRPr lang="en-US" sz="1400" strike="sngStrike" baseline="0" noProof="0" dirty="0">
                        <a:effectLst/>
                        <a:latin typeface="Arial" pitchFamily="34" charset="0"/>
                        <a:ea typeface="ＭＳ 明朝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strike="sngStrike" baseline="0" dirty="0" smtClean="0"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strike="sngStrike" baseline="0" dirty="0" smtClean="0">
                          <a:effectLst/>
                          <a:latin typeface="Arial" pitchFamily="34" charset="0"/>
                          <a:ea typeface="ＭＳ 明朝"/>
                          <a:cs typeface="Arial" pitchFamily="34" charset="0"/>
                        </a:rPr>
                        <a:t>AIT</a:t>
                      </a:r>
                      <a:endParaRPr lang="es-ES_tradnl" sz="1400" strike="sngStrike" baseline="0" dirty="0">
                        <a:effectLst/>
                        <a:latin typeface="Arial" pitchFamily="34" charset="0"/>
                        <a:ea typeface="ＭＳ 明朝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smtClean="0">
                          <a:latin typeface="Arial" pitchFamily="34" charset="0"/>
                          <a:cs typeface="Arial" pitchFamily="34" charset="0"/>
                        </a:rPr>
                        <a:t>D.7.2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strike="sngStrike" baseline="0" noProof="0" dirty="0" smtClean="0">
                          <a:latin typeface="Arial" pitchFamily="34" charset="0"/>
                          <a:cs typeface="Arial" pitchFamily="34" charset="0"/>
                        </a:rPr>
                        <a:t>First report on NAVOLCHI exploitation activities</a:t>
                      </a:r>
                      <a:endParaRPr lang="en-US" sz="1400" strike="sngStrike" baseline="0" noProof="0" dirty="0">
                        <a:effectLst/>
                        <a:latin typeface="Arial" pitchFamily="34" charset="0"/>
                        <a:ea typeface="ＭＳ 明朝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strike="sngStrike" baseline="0" dirty="0" smtClean="0"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strike="sngStrike" baseline="0" dirty="0" smtClean="0">
                          <a:effectLst/>
                          <a:latin typeface="Arial" pitchFamily="34" charset="0"/>
                          <a:ea typeface="ＭＳ 明朝"/>
                          <a:cs typeface="Arial" pitchFamily="34" charset="0"/>
                        </a:rPr>
                        <a:t>AIT</a:t>
                      </a:r>
                      <a:endParaRPr lang="es-ES_tradnl" sz="1400" strike="sngStrike" baseline="0" dirty="0">
                        <a:effectLst/>
                        <a:latin typeface="Arial" pitchFamily="34" charset="0"/>
                        <a:ea typeface="ＭＳ 明朝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8460432" y="6456402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4/7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3502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8 Grupo"/>
          <p:cNvGrpSpPr/>
          <p:nvPr/>
        </p:nvGrpSpPr>
        <p:grpSpPr>
          <a:xfrm>
            <a:off x="0" y="0"/>
            <a:ext cx="9144000" cy="880244"/>
            <a:chOff x="0" y="0"/>
            <a:chExt cx="9906000" cy="880244"/>
          </a:xfrm>
        </p:grpSpPr>
        <p:sp>
          <p:nvSpPr>
            <p:cNvPr id="13" name="12 Rectángulo"/>
            <p:cNvSpPr/>
            <p:nvPr/>
          </p:nvSpPr>
          <p:spPr bwMode="auto">
            <a:xfrm>
              <a:off x="0" y="0"/>
              <a:ext cx="9906000" cy="836712"/>
            </a:xfrm>
            <a:prstGeom prst="rect">
              <a:avLst/>
            </a:prstGeom>
            <a:solidFill>
              <a:srgbClr val="83A62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pic>
          <p:nvPicPr>
            <p:cNvPr id="14" name="32 Imagen" descr="ICMUV_v4.jp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0"/>
              <a:ext cx="2257171" cy="880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1 Título"/>
            <p:cNvSpPr txBox="1">
              <a:spLocks/>
            </p:cNvSpPr>
            <p:nvPr/>
          </p:nvSpPr>
          <p:spPr bwMode="auto">
            <a:xfrm>
              <a:off x="3062340" y="193653"/>
              <a:ext cx="6240693" cy="427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342479" indent="-342479" defTabSz="914257">
                <a:spcBef>
                  <a:spcPct val="50000"/>
                </a:spcBef>
                <a:defRPr/>
              </a:pPr>
              <a:r>
                <a:rPr lang="en-GB" sz="3200" b="1" dirty="0" err="1" smtClean="0">
                  <a:solidFill>
                    <a:schemeClr val="bg1"/>
                  </a:solidFill>
                </a:rPr>
                <a:t>Plasmonics</a:t>
              </a:r>
              <a:r>
                <a:rPr lang="en-GB" sz="3200" b="1" dirty="0" smtClean="0">
                  <a:solidFill>
                    <a:schemeClr val="bg1"/>
                  </a:solidFill>
                </a:rPr>
                <a:t> amplifiers</a:t>
              </a:r>
            </a:p>
          </p:txBody>
        </p:sp>
      </p:grpSp>
      <p:sp>
        <p:nvSpPr>
          <p:cNvPr id="7" name="6 Rectángulo"/>
          <p:cNvSpPr/>
          <p:nvPr/>
        </p:nvSpPr>
        <p:spPr>
          <a:xfrm>
            <a:off x="1733452" y="836712"/>
            <a:ext cx="60789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Plasmonic</a:t>
            </a:r>
            <a:r>
              <a:rPr lang="en-US" sz="2800" b="1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waveguides </a:t>
            </a:r>
            <a:r>
              <a:rPr lang="en-US" sz="2800" b="1" u="sng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2800" b="1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 1550 nm</a:t>
            </a:r>
            <a:endParaRPr lang="en-US" sz="2800" b="1" u="sng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8555020" y="6488668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5/7</a:t>
            </a:r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-108520" y="1484783"/>
            <a:ext cx="96602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Propagation length characterization with a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fiber tip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62" y="2132856"/>
            <a:ext cx="4419600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7 Conector recto de flecha"/>
          <p:cNvCxnSpPr/>
          <p:nvPr/>
        </p:nvCxnSpPr>
        <p:spPr>
          <a:xfrm>
            <a:off x="4101722" y="3212976"/>
            <a:ext cx="720080" cy="0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6252" y="1942091"/>
            <a:ext cx="2074019" cy="2052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810" y="3735664"/>
            <a:ext cx="4132963" cy="3349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9 Elipse"/>
          <p:cNvSpPr/>
          <p:nvPr/>
        </p:nvSpPr>
        <p:spPr>
          <a:xfrm>
            <a:off x="3851920" y="2564904"/>
            <a:ext cx="504056" cy="117076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CuadroTexto"/>
          <p:cNvSpPr txBox="1"/>
          <p:nvPr/>
        </p:nvSpPr>
        <p:spPr>
          <a:xfrm>
            <a:off x="4135919" y="4578967"/>
            <a:ext cx="46666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Exponential decay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Losses larger than expected (roughness)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73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8 Grupo"/>
          <p:cNvGrpSpPr/>
          <p:nvPr/>
        </p:nvGrpSpPr>
        <p:grpSpPr>
          <a:xfrm>
            <a:off x="0" y="0"/>
            <a:ext cx="9144000" cy="880244"/>
            <a:chOff x="0" y="0"/>
            <a:chExt cx="9906000" cy="880244"/>
          </a:xfrm>
        </p:grpSpPr>
        <p:sp>
          <p:nvSpPr>
            <p:cNvPr id="13" name="12 Rectángulo"/>
            <p:cNvSpPr/>
            <p:nvPr/>
          </p:nvSpPr>
          <p:spPr bwMode="auto">
            <a:xfrm>
              <a:off x="0" y="0"/>
              <a:ext cx="9906000" cy="836712"/>
            </a:xfrm>
            <a:prstGeom prst="rect">
              <a:avLst/>
            </a:prstGeom>
            <a:solidFill>
              <a:srgbClr val="83A62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pic>
          <p:nvPicPr>
            <p:cNvPr id="14" name="32 Imagen" descr="ICMUV_v4.jp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0"/>
              <a:ext cx="2257171" cy="880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1 Título"/>
            <p:cNvSpPr txBox="1">
              <a:spLocks/>
            </p:cNvSpPr>
            <p:nvPr/>
          </p:nvSpPr>
          <p:spPr bwMode="auto">
            <a:xfrm>
              <a:off x="3062340" y="193653"/>
              <a:ext cx="6240693" cy="427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342479" indent="-342479" defTabSz="914257">
                <a:spcBef>
                  <a:spcPct val="50000"/>
                </a:spcBef>
                <a:defRPr/>
              </a:pPr>
              <a:r>
                <a:rPr lang="en-GB" sz="3200" b="1" dirty="0" err="1" smtClean="0">
                  <a:solidFill>
                    <a:schemeClr val="bg1"/>
                  </a:solidFill>
                </a:rPr>
                <a:t>Plasmonics</a:t>
              </a:r>
              <a:r>
                <a:rPr lang="en-GB" sz="3200" b="1" dirty="0" smtClean="0">
                  <a:solidFill>
                    <a:schemeClr val="bg1"/>
                  </a:solidFill>
                </a:rPr>
                <a:t> amplifiers</a:t>
              </a:r>
            </a:p>
          </p:txBody>
        </p:sp>
      </p:grpSp>
      <p:sp>
        <p:nvSpPr>
          <p:cNvPr id="7" name="6 Rectángulo"/>
          <p:cNvSpPr/>
          <p:nvPr/>
        </p:nvSpPr>
        <p:spPr>
          <a:xfrm>
            <a:off x="1691680" y="836712"/>
            <a:ext cx="60789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Plasmonic</a:t>
            </a:r>
            <a:r>
              <a:rPr lang="en-US" sz="2800" b="1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waveguides at 1550 nm</a:t>
            </a:r>
            <a:endParaRPr lang="en-US" sz="2800" b="1" u="sng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8555020" y="6488668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6/7</a:t>
            </a:r>
            <a:endParaRPr lang="es-ES" dirty="0"/>
          </a:p>
        </p:txBody>
      </p:sp>
      <p:sp>
        <p:nvSpPr>
          <p:cNvPr id="17" name="16 CuadroTexto"/>
          <p:cNvSpPr txBox="1"/>
          <p:nvPr/>
        </p:nvSpPr>
        <p:spPr>
          <a:xfrm>
            <a:off x="251520" y="1340768"/>
            <a:ext cx="9289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Propagation length characterization with a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fiber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tip+pump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beam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023119" y="5661248"/>
            <a:ext cx="41777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/>
              <a:buChar char="è"/>
            </a:pP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New samples with lower roughness</a:t>
            </a:r>
          </a:p>
          <a:p>
            <a:pPr marL="285750" indent="-285750">
              <a:buFont typeface="Wingdings"/>
              <a:buChar char="è"/>
            </a:pP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New </a:t>
            </a:r>
            <a:r>
              <a:rPr lang="en-US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HgTe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QDs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? </a:t>
            </a:r>
            <a:endParaRPr 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781" y="1802433"/>
            <a:ext cx="2074019" cy="2052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19 CuadroTexto"/>
          <p:cNvSpPr txBox="1"/>
          <p:nvPr/>
        </p:nvSpPr>
        <p:spPr>
          <a:xfrm>
            <a:off x="2842402" y="1810073"/>
            <a:ext cx="6626142" cy="78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Waveguide claddings allow the propagation of the pump beam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Enhancement in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LR-SPP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but results have to be improved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420888"/>
            <a:ext cx="3816714" cy="3113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382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8 Grupo"/>
          <p:cNvGrpSpPr/>
          <p:nvPr/>
        </p:nvGrpSpPr>
        <p:grpSpPr>
          <a:xfrm>
            <a:off x="0" y="0"/>
            <a:ext cx="9144000" cy="880244"/>
            <a:chOff x="0" y="0"/>
            <a:chExt cx="9906000" cy="880244"/>
          </a:xfrm>
        </p:grpSpPr>
        <p:sp>
          <p:nvSpPr>
            <p:cNvPr id="13" name="12 Rectángulo"/>
            <p:cNvSpPr/>
            <p:nvPr/>
          </p:nvSpPr>
          <p:spPr bwMode="auto">
            <a:xfrm>
              <a:off x="0" y="0"/>
              <a:ext cx="9906000" cy="836712"/>
            </a:xfrm>
            <a:prstGeom prst="rect">
              <a:avLst/>
            </a:prstGeom>
            <a:solidFill>
              <a:srgbClr val="83A62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pic>
          <p:nvPicPr>
            <p:cNvPr id="14" name="32 Imagen" descr="ICMUV_v4.jp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0"/>
              <a:ext cx="2257171" cy="880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1 Título"/>
            <p:cNvSpPr txBox="1">
              <a:spLocks/>
            </p:cNvSpPr>
            <p:nvPr/>
          </p:nvSpPr>
          <p:spPr bwMode="auto">
            <a:xfrm>
              <a:off x="3062340" y="193653"/>
              <a:ext cx="6240693" cy="427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342479" indent="-342479" defTabSz="914257">
                <a:spcBef>
                  <a:spcPct val="50000"/>
                </a:spcBef>
                <a:defRPr/>
              </a:pPr>
              <a:r>
                <a:rPr lang="en-GB" sz="3200" b="1" dirty="0" err="1" smtClean="0">
                  <a:solidFill>
                    <a:schemeClr val="bg1"/>
                  </a:solidFill>
                </a:rPr>
                <a:t>Photodetectors</a:t>
              </a:r>
              <a:endParaRPr lang="en-GB" sz="3200" b="1" dirty="0" smtClean="0">
                <a:solidFill>
                  <a:schemeClr val="bg1"/>
                </a:solidFill>
              </a:endParaRPr>
            </a:p>
          </p:txBody>
        </p:sp>
      </p:grpSp>
      <p:sp>
        <p:nvSpPr>
          <p:cNvPr id="16" name="15 CuadroTexto"/>
          <p:cNvSpPr txBox="1"/>
          <p:nvPr/>
        </p:nvSpPr>
        <p:spPr>
          <a:xfrm>
            <a:off x="8555020" y="6488668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7/7</a:t>
            </a:r>
            <a:endParaRPr lang="es-ES" dirty="0"/>
          </a:p>
        </p:txBody>
      </p:sp>
      <p:sp>
        <p:nvSpPr>
          <p:cNvPr id="18" name="17 CuadroTexto"/>
          <p:cNvSpPr txBox="1"/>
          <p:nvPr/>
        </p:nvSpPr>
        <p:spPr>
          <a:xfrm>
            <a:off x="179512" y="1124744"/>
            <a:ext cx="894347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Last Conf. call we reported nearly target values for </a:t>
            </a:r>
            <a:r>
              <a:rPr lang="en-US" dirty="0" err="1" smtClean="0">
                <a:latin typeface="Comic Sans MS" panose="030F0702030302020204" pitchFamily="66" charset="0"/>
              </a:rPr>
              <a:t>responsivity</a:t>
            </a:r>
            <a:r>
              <a:rPr lang="en-US" dirty="0" smtClean="0">
                <a:latin typeface="Comic Sans MS" panose="030F0702030302020204" pitchFamily="66" charset="0"/>
              </a:rPr>
              <a:t>:</a:t>
            </a:r>
          </a:p>
          <a:p>
            <a:pPr marL="285750" indent="-285750">
              <a:buFont typeface="Wingdings" charset="0"/>
              <a:buChar char="è"/>
            </a:pP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Improvement of a factor 10 in I(V) characteristics under illumination</a:t>
            </a:r>
          </a:p>
          <a:p>
            <a:pPr marL="285750" indent="-285750">
              <a:buFont typeface="Wingdings" charset="0"/>
              <a:buChar char="è"/>
            </a:pPr>
            <a:r>
              <a:rPr lang="en-US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Responsivities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in the range 0.08 – 0.095 for wavelengths shorter than 1500 nm</a:t>
            </a:r>
          </a:p>
          <a:p>
            <a:pPr marL="285750" indent="-285750">
              <a:buFont typeface="Wingdings" charset="0"/>
              <a:buChar char="è"/>
            </a:pPr>
            <a:endParaRPr 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Wingdings" charset="0"/>
              <a:buChar char="è"/>
            </a:pPr>
            <a:endParaRPr lang="en-US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Current work:</a:t>
            </a:r>
            <a:endParaRPr lang="en-US" dirty="0">
              <a:latin typeface="Comic Sans MS" panose="030F0702030302020204" pitchFamily="66" charset="0"/>
            </a:endParaRPr>
          </a:p>
          <a:p>
            <a:pPr marL="285750" indent="-285750">
              <a:buFont typeface="Wingdings" charset="0"/>
              <a:buChar char="è"/>
            </a:pP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Received </a:t>
            </a:r>
            <a:r>
              <a:rPr lang="en-US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nanogap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-waveguides from TUE; now under processing.</a:t>
            </a:r>
          </a:p>
          <a:p>
            <a:pPr marL="285750" indent="-285750">
              <a:buFont typeface="Wingdings" charset="0"/>
              <a:buChar char="è"/>
            </a:pP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Processing of new micro-gap and </a:t>
            </a:r>
            <a:r>
              <a:rPr lang="en-US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Schottky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photodiodes (larger thickness).</a:t>
            </a:r>
            <a:endParaRPr 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Wingdings" charset="0"/>
              <a:buChar char="è"/>
            </a:pPr>
            <a:endParaRPr 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52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1483</TotalTime>
  <Words>390</Words>
  <Application>Microsoft Office PowerPoint</Application>
  <PresentationFormat>Presentación en pantalla (4:3)</PresentationFormat>
  <Paragraphs>114</Paragraphs>
  <Slides>7</Slides>
  <Notes>7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9" baseType="lpstr">
      <vt:lpstr>Tema de Office</vt:lpstr>
      <vt:lpstr>MSPhotoEd.3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-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-</dc:creator>
  <cp:lastModifiedBy>Isaac</cp:lastModifiedBy>
  <cp:revision>191</cp:revision>
  <dcterms:created xsi:type="dcterms:W3CDTF">2012-07-05T13:55:27Z</dcterms:created>
  <dcterms:modified xsi:type="dcterms:W3CDTF">2014-04-07T12:47:08Z</dcterms:modified>
</cp:coreProperties>
</file>