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Override1.xml" ContentType="application/vnd.openxmlformats-officedocument.themeOverride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trictFirstAndLastChars="0" saveSubsetFonts="1">
  <p:sldMasterIdLst>
    <p:sldMasterId id="2147483648" r:id="rId1"/>
  </p:sldMasterIdLst>
  <p:notesMasterIdLst>
    <p:notesMasterId r:id="rId13"/>
  </p:notesMasterIdLst>
  <p:handoutMasterIdLst>
    <p:handoutMasterId r:id="rId14"/>
  </p:handoutMasterIdLst>
  <p:sldIdLst>
    <p:sldId id="299" r:id="rId2"/>
    <p:sldId id="280" r:id="rId3"/>
    <p:sldId id="446" r:id="rId4"/>
    <p:sldId id="298" r:id="rId5"/>
    <p:sldId id="431" r:id="rId6"/>
    <p:sldId id="436" r:id="rId7"/>
    <p:sldId id="450" r:id="rId8"/>
    <p:sldId id="402" r:id="rId9"/>
    <p:sldId id="448" r:id="rId10"/>
    <p:sldId id="430" r:id="rId11"/>
    <p:sldId id="408" r:id="rId12"/>
  </p:sldIdLst>
  <p:sldSz cx="9144000" cy="6858000" type="screen4x3"/>
  <p:notesSz cx="6858000" cy="9144000"/>
  <p:kinsoku lang="ja-JP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sz="3200" b="1" kern="1200">
        <a:solidFill>
          <a:srgbClr val="220060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00"/>
    <a:srgbClr val="FBEEAD"/>
    <a:srgbClr val="220060"/>
    <a:srgbClr val="262FDA"/>
    <a:srgbClr val="5A42BE"/>
    <a:srgbClr val="66FFCC"/>
    <a:srgbClr val="FF0000"/>
    <a:srgbClr val="F3CE13"/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7503" autoAdjust="0"/>
    <p:restoredTop sz="99710" autoAdjust="0"/>
  </p:normalViewPr>
  <p:slideViewPr>
    <p:cSldViewPr>
      <p:cViewPr>
        <p:scale>
          <a:sx n="124" d="100"/>
          <a:sy n="124" d="100"/>
        </p:scale>
        <p:origin x="-324" y="-4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6" d="100"/>
          <a:sy n="66" d="100"/>
        </p:scale>
        <p:origin x="0" y="0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605588" y="8961438"/>
            <a:ext cx="192087" cy="1524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r" eaLnBrk="0" hangingPunct="0">
              <a:defRPr/>
            </a:pPr>
            <a:fld id="{B02C922F-D161-4491-81BC-25EC5026583E}" type="slidenum">
              <a:rPr lang="en-US" sz="1000" b="0">
                <a:solidFill>
                  <a:schemeClr val="tx1"/>
                </a:solidFill>
                <a:latin typeface="Tahoma" pitchFamily="34" charset="0"/>
                <a:cs typeface="+mn-cs"/>
              </a:rPr>
              <a:pPr algn="r" eaLnBrk="0" hangingPunct="0">
                <a:defRPr/>
              </a:pPr>
              <a:t>‹Nr.›</a:t>
            </a:fld>
            <a:endParaRPr lang="en-US" sz="1000" b="0">
              <a:solidFill>
                <a:schemeClr val="tx1"/>
              </a:solidFill>
              <a:latin typeface="Tahoma" pitchFamily="34" charset="0"/>
              <a:cs typeface="+mn-cs"/>
            </a:endParaRPr>
          </a:p>
        </p:txBody>
      </p:sp>
      <p:sp>
        <p:nvSpPr>
          <p:cNvPr id="3075" name="Rectangle 3"/>
          <p:cNvSpPr>
            <a:spLocks noChangeArrowheads="1"/>
          </p:cNvSpPr>
          <p:nvPr/>
        </p:nvSpPr>
        <p:spPr bwMode="auto">
          <a:xfrm>
            <a:off x="1727200" y="8932863"/>
            <a:ext cx="3114675" cy="211137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wrap="none" lIns="90416" tIns="44414" rIns="90416" bIns="44414">
            <a:spAutoFit/>
          </a:bodyPr>
          <a:lstStyle/>
          <a:p>
            <a:pPr algn="r" eaLnBrk="0" hangingPunct="0">
              <a:defRPr/>
            </a:pPr>
            <a:r>
              <a:rPr lang="en-US" sz="800" b="0">
                <a:solidFill>
                  <a:schemeClr val="tx1"/>
                </a:solidFill>
                <a:cs typeface="+mn-cs"/>
              </a:rPr>
              <a:t>University of Karlsruhe Proprietary – Use pursuant to instructions</a:t>
            </a:r>
          </a:p>
        </p:txBody>
      </p:sp>
    </p:spTree>
    <p:extLst>
      <p:ext uri="{BB962C8B-B14F-4D97-AF65-F5344CB8AC3E}">
        <p14:creationId xmlns:p14="http://schemas.microsoft.com/office/powerpoint/2010/main" val="380481226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0114" name="Rectangle 2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52525" y="692150"/>
            <a:ext cx="4554538" cy="3416300"/>
          </a:xfrm>
          <a:prstGeom prst="rect">
            <a:avLst/>
          </a:prstGeom>
          <a:noFill/>
          <a:ln w="12699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051" name="Rectangle 3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813" y="4343400"/>
            <a:ext cx="5032375" cy="4114800"/>
          </a:xfrm>
          <a:prstGeom prst="rect">
            <a:avLst/>
          </a:prstGeom>
          <a:noFill/>
          <a:ln w="12699">
            <a:noFill/>
            <a:miter lim="800000"/>
            <a:headEnd/>
            <a:tailEnd/>
          </a:ln>
          <a:effectLst/>
        </p:spPr>
        <p:txBody>
          <a:bodyPr vert="horz" wrap="square" lIns="90416" tIns="44414" rIns="90416" bIns="44414" numCol="1" anchor="t" anchorCtr="1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</p:txBody>
      </p:sp>
    </p:spTree>
    <p:extLst>
      <p:ext uri="{BB962C8B-B14F-4D97-AF65-F5344CB8AC3E}">
        <p14:creationId xmlns:p14="http://schemas.microsoft.com/office/powerpoint/2010/main" val="20707793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1143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0005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685800" indent="-1143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028700" indent="-171450" algn="l" rtl="0" eaLnBrk="0" fontAlgn="base" hangingPunct="0">
      <a:spcBef>
        <a:spcPct val="30000"/>
      </a:spcBef>
      <a:spcAft>
        <a:spcPct val="0"/>
      </a:spcAft>
      <a:buSzPct val="100000"/>
      <a:buChar char="–"/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2057400" indent="-228600" algn="l" rtl="0" eaLnBrk="0" fontAlgn="base" hangingPunct="0">
      <a:spcBef>
        <a:spcPct val="30000"/>
      </a:spcBef>
      <a:spcAft>
        <a:spcPct val="0"/>
      </a:spcAft>
      <a:buSzPct val="100000"/>
      <a:buChar char="•"/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3185" name="Slide Image Placeholder 1"/>
          <p:cNvSpPr>
            <a:spLocks noGrp="1" noRot="1" noChangeAspect="1"/>
          </p:cNvSpPr>
          <p:nvPr>
            <p:ph type="sldImg"/>
          </p:nvPr>
        </p:nvSpPr>
        <p:spPr>
          <a:ln/>
        </p:spPr>
      </p:sp>
      <p:sp>
        <p:nvSpPr>
          <p:cNvPr id="7331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6977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6978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902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902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5233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5234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060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8061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>
              <a:buFontTx/>
              <a:buNone/>
            </a:pPr>
            <a:endParaRPr lang="de-DE" smtClean="0">
              <a:sym typeface="Wingdings" pitchFamily="2" charset="2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673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5673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0833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0834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8785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58786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z="1100" smtClean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932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3933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r>
              <a:rPr lang="en-US" b="1" smtClean="0"/>
              <a:t>Partner presentations (10min each)</a:t>
            </a:r>
            <a:endParaRPr lang="en-US" smtClean="0"/>
          </a:p>
          <a:p>
            <a:pPr lvl="1" eaLnBrk="1" hangingPunct="1"/>
            <a:r>
              <a:rPr lang="en-US" smtClean="0"/>
              <a:t>Institute / company (short)</a:t>
            </a:r>
          </a:p>
          <a:p>
            <a:pPr lvl="1" eaLnBrk="1" hangingPunct="1"/>
            <a:r>
              <a:rPr lang="en-US" smtClean="0"/>
              <a:t>Contribution to the project, own work effort and timeline (focus)</a:t>
            </a:r>
          </a:p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288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76288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4929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764930" name="Notes Placeholder 2"/>
          <p:cNvSpPr>
            <a:spLocks noGrp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pPr eaLnBrk="1" hangingPunct="1"/>
            <a:endParaRPr lang="de-DE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slideMaster" Target="../slideMasters/slideMaster1.xml"/><Relationship Id="rId2" Type="http://schemas.openxmlformats.org/officeDocument/2006/relationships/vmlDrawing" Target="../drawings/vmlDrawing2.vml"/><Relationship Id="rId1" Type="http://schemas.openxmlformats.org/officeDocument/2006/relationships/themeOverride" Target="../theme/themeOverride1.xml"/><Relationship Id="rId6" Type="http://schemas.openxmlformats.org/officeDocument/2006/relationships/image" Target="../media/image2.png"/><Relationship Id="rId5" Type="http://schemas.openxmlformats.org/officeDocument/2006/relationships/image" Target="../media/image1.png"/><Relationship Id="rId4" Type="http://schemas.openxmlformats.org/officeDocument/2006/relationships/oleObject" Target="../embeddings/oleObject2.bin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ChangeArrowheads="1"/>
          </p:cNvSpPr>
          <p:nvPr/>
        </p:nvSpPr>
        <p:spPr bwMode="auto">
          <a:xfrm>
            <a:off x="51422" y="1931987"/>
            <a:ext cx="9037945" cy="1800225"/>
          </a:xfrm>
          <a:prstGeom prst="rect">
            <a:avLst/>
          </a:prstGeom>
          <a:solidFill>
            <a:srgbClr val="220060"/>
          </a:solidFill>
          <a:ln w="9525">
            <a:solidFill>
              <a:srgbClr val="0000FF"/>
            </a:solidFill>
            <a:miter lim="800000"/>
            <a:headEnd/>
            <a:tailEnd/>
          </a:ln>
          <a:effectLst>
            <a:glow rad="63500">
              <a:schemeClr val="accent4">
                <a:satMod val="175000"/>
                <a:alpha val="40000"/>
              </a:schemeClr>
            </a:glow>
            <a:reflection blurRad="6350" stA="50000" endA="275" endPos="40000" dist="101600" dir="5400000" sy="-100000" algn="bl" rotWithShape="0"/>
          </a:effectLst>
        </p:spPr>
        <p:txBody>
          <a:bodyPr wrap="none" lIns="0" tIns="0" rIns="0" bIns="0" anchor="ctr"/>
          <a:lstStyle/>
          <a:p>
            <a:pPr algn="ctr" eaLnBrk="0" hangingPunct="0">
              <a:defRPr/>
            </a:pPr>
            <a:endParaRPr lang="en-US" altLang="en-US" sz="16800" b="0">
              <a:solidFill>
                <a:srgbClr val="666666"/>
              </a:solidFill>
              <a:latin typeface="Times New Roman" pitchFamily="18" charset="0"/>
              <a:cs typeface="+mn-cs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380288" y="217488"/>
          <a:ext cx="1485900" cy="107156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772141" r:id="rId4" imgW="3895238" imgH="2809524" progId="MSPhotoEd.3">
                  <p:embed/>
                </p:oleObj>
              </mc:Choice>
              <mc:Fallback>
                <p:oleObj r:id="rId4" imgW="3895238" imgH="2809524" progId="MSPhotoEd.3">
                  <p:embed/>
                  <p:pic>
                    <p:nvPicPr>
                      <p:cNvPr id="0" name="Picture 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380288" y="217488"/>
                        <a:ext cx="1485900" cy="107156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pic>
        <p:nvPicPr>
          <p:cNvPr id="4" name="Picture 8"/>
          <p:cNvPicPr>
            <a:picLocks noChangeAspect="1" noChangeArrowheads="1"/>
          </p:cNvPicPr>
          <p:nvPr userDrawn="1"/>
        </p:nvPicPr>
        <p:blipFill>
          <a:blip r:embed="rId6"/>
          <a:srcRect/>
          <a:stretch>
            <a:fillRect/>
          </a:stretch>
        </p:blipFill>
        <p:spPr bwMode="auto">
          <a:xfrm>
            <a:off x="179388" y="5373688"/>
            <a:ext cx="1979612" cy="6556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Text Box 10"/>
          <p:cNvSpPr txBox="1">
            <a:spLocks noChangeArrowheads="1"/>
          </p:cNvSpPr>
          <p:nvPr userDrawn="1"/>
        </p:nvSpPr>
        <p:spPr bwMode="auto">
          <a:xfrm>
            <a:off x="2195513" y="5613400"/>
            <a:ext cx="6526212" cy="192088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" name="Text Box 11"/>
          <p:cNvSpPr txBox="1">
            <a:spLocks noChangeArrowheads="1"/>
          </p:cNvSpPr>
          <p:nvPr userDrawn="1"/>
        </p:nvSpPr>
        <p:spPr bwMode="auto">
          <a:xfrm>
            <a:off x="491188" y="549275"/>
            <a:ext cx="6104235" cy="366190"/>
          </a:xfrm>
          <a:prstGeom prst="rect">
            <a:avLst/>
          </a:prstGeom>
          <a:noFill/>
          <a:ln>
            <a:noFill/>
          </a:ln>
          <a:effectLst/>
          <a:extLst/>
        </p:spPr>
        <p:txBody>
          <a:bodyPr wrap="none" lIns="0" tIns="0" rIns="0" bIns="0">
            <a:spAutoFit/>
          </a:bodyPr>
          <a:lstStyle>
            <a:lvl1pPr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742950" indent="-28575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11430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16002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2057400" indent="-228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25146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29718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34290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3886200" indent="-228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2000" dirty="0" smtClean="0">
                <a:cs typeface="+mn-cs"/>
              </a:rPr>
              <a:t>Phone Conference </a:t>
            </a:r>
            <a:r>
              <a:rPr lang="en-US" sz="2000" dirty="0" smtClean="0">
                <a:cs typeface="+mn-cs"/>
              </a:rPr>
              <a:t>26</a:t>
            </a:r>
            <a:r>
              <a:rPr lang="en-US" sz="2000" dirty="0">
                <a:cs typeface="+mn-cs"/>
              </a:rPr>
              <a:t>			</a:t>
            </a:r>
            <a:r>
              <a:rPr lang="en-US" sz="2000" dirty="0" smtClean="0">
                <a:cs typeface="+mn-cs"/>
              </a:rPr>
              <a:t>May 5</a:t>
            </a:r>
            <a:r>
              <a:rPr lang="en-US" sz="2000" baseline="30000" dirty="0" smtClean="0">
                <a:cs typeface="+mn-cs"/>
              </a:rPr>
              <a:t>th</a:t>
            </a:r>
            <a:r>
              <a:rPr lang="en-US" sz="2000" dirty="0" smtClean="0">
                <a:cs typeface="+mn-cs"/>
              </a:rPr>
              <a:t> </a:t>
            </a:r>
            <a:r>
              <a:rPr lang="en-US" sz="2000" dirty="0" smtClean="0">
                <a:cs typeface="+mn-cs"/>
              </a:rPr>
              <a:t>, 2014 </a:t>
            </a:r>
            <a:endParaRPr lang="de-DE" sz="2000" dirty="0">
              <a:cs typeface="+mn-cs"/>
            </a:endParaRPr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/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7" Type="http://schemas.openxmlformats.org/officeDocument/2006/relationships/image" Target="../media/image2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1.bin"/><Relationship Id="rId4" Type="http://schemas.openxmlformats.org/officeDocument/2006/relationships/vmlDrawing" Target="../drawings/vmlDrawing1.v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511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179388" y="260350"/>
            <a:ext cx="6983412" cy="609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60426" name="Text Box 10"/>
          <p:cNvSpPr txBox="1">
            <a:spLocks noChangeArrowheads="1"/>
          </p:cNvSpPr>
          <p:nvPr/>
        </p:nvSpPr>
        <p:spPr bwMode="auto">
          <a:xfrm>
            <a:off x="1643063" y="6500813"/>
            <a:ext cx="6526212" cy="192087"/>
          </a:xfrm>
          <a:prstGeom prst="rect">
            <a:avLst/>
          </a:prstGeom>
          <a:noFill/>
          <a:ln>
            <a:noFill/>
          </a:ln>
          <a:extLst/>
        </p:spPr>
        <p:txBody>
          <a:bodyPr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>
              <a:defRPr/>
            </a:pPr>
            <a:r>
              <a:rPr lang="en-US" sz="1400" b="0">
                <a:solidFill>
                  <a:srgbClr val="220060"/>
                </a:solidFill>
                <a:cs typeface="+mn-cs"/>
              </a:rPr>
              <a:t>Nano Scale Disruptive Silicon-Plasmonic Platform for Chip-to-Chip Interconnection</a:t>
            </a:r>
          </a:p>
        </p:txBody>
      </p:sp>
      <p:sp>
        <p:nvSpPr>
          <p:cNvPr id="60427" name="Text Box 11"/>
          <p:cNvSpPr txBox="1">
            <a:spLocks noChangeArrowheads="1"/>
          </p:cNvSpPr>
          <p:nvPr/>
        </p:nvSpPr>
        <p:spPr bwMode="auto">
          <a:xfrm>
            <a:off x="8429625" y="6500813"/>
            <a:ext cx="354013" cy="212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>
            <a:lvl1pPr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1pPr>
            <a:lvl2pPr marL="742950" indent="-28575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2pPr>
            <a:lvl3pPr marL="11430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3pPr>
            <a:lvl4pPr marL="16002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algn="l">
              <a:lnSpc>
                <a:spcPct val="90000"/>
              </a:lnSpc>
              <a:spcBef>
                <a:spcPct val="50000"/>
              </a:spcBef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fontAlgn="base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0" hangingPunct="0">
              <a:lnSpc>
                <a:spcPct val="100000"/>
              </a:lnSpc>
              <a:spcBef>
                <a:spcPct val="0"/>
              </a:spcBef>
              <a:defRPr/>
            </a:pPr>
            <a:fld id="{A1284804-CDE8-4848-8E1F-8CD6EFF8C757}" type="slidenum">
              <a:rPr lang="en-US" sz="1400" b="0">
                <a:solidFill>
                  <a:srgbClr val="220060"/>
                </a:solidFill>
                <a:cs typeface="+mn-cs"/>
              </a:rPr>
              <a:pPr eaLnBrk="0" hangingPunct="0">
                <a:lnSpc>
                  <a:spcPct val="100000"/>
                </a:lnSpc>
                <a:spcBef>
                  <a:spcPct val="0"/>
                </a:spcBef>
                <a:defRPr/>
              </a:pPr>
              <a:t>‹Nr.›</a:t>
            </a:fld>
            <a:endParaRPr lang="en-US" sz="1400" b="0">
              <a:solidFill>
                <a:srgbClr val="220060"/>
              </a:solidFill>
              <a:cs typeface="+mn-cs"/>
            </a:endParaRPr>
          </a:p>
        </p:txBody>
      </p:sp>
      <p:graphicFrame>
        <p:nvGraphicFramePr>
          <p:cNvPr id="60509" name="Object 93"/>
          <p:cNvGraphicFramePr>
            <a:graphicFrameLocks noChangeAspect="1"/>
          </p:cNvGraphicFramePr>
          <p:nvPr/>
        </p:nvGraphicFramePr>
        <p:xfrm>
          <a:off x="142875" y="5929313"/>
          <a:ext cx="1143000" cy="82391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0553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9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42875" y="5929313"/>
                        <a:ext cx="1143000" cy="82391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60514" name="Gerade Verbindung 10"/>
          <p:cNvCxnSpPr>
            <a:cxnSpLocks noChangeShapeType="1"/>
          </p:cNvCxnSpPr>
          <p:nvPr/>
        </p:nvCxnSpPr>
        <p:spPr bwMode="auto">
          <a:xfrm>
            <a:off x="1500188" y="6429375"/>
            <a:ext cx="7429500" cy="1588"/>
          </a:xfrm>
          <a:prstGeom prst="line">
            <a:avLst/>
          </a:prstGeom>
          <a:noFill/>
          <a:ln w="19050" algn="ctr">
            <a:solidFill>
              <a:srgbClr val="262FDA"/>
            </a:solidFill>
            <a:round/>
            <a:headEnd/>
            <a:tailEnd/>
          </a:ln>
        </p:spPr>
      </p:cxnSp>
      <p:pic>
        <p:nvPicPr>
          <p:cNvPr id="60515" name="Picture 49"/>
          <p:cNvPicPr>
            <a:picLocks noChangeAspect="1" noChangeArrowheads="1"/>
          </p:cNvPicPr>
          <p:nvPr/>
        </p:nvPicPr>
        <p:blipFill>
          <a:blip r:embed="rId7"/>
          <a:srcRect/>
          <a:stretch>
            <a:fillRect/>
          </a:stretch>
        </p:blipFill>
        <p:spPr bwMode="auto">
          <a:xfrm>
            <a:off x="7164388" y="238125"/>
            <a:ext cx="1979612" cy="6556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0516" name="Gerade Verbindung 10"/>
          <p:cNvCxnSpPr>
            <a:cxnSpLocks noChangeShapeType="1"/>
          </p:cNvCxnSpPr>
          <p:nvPr/>
        </p:nvCxnSpPr>
        <p:spPr bwMode="auto">
          <a:xfrm>
            <a:off x="179388" y="812800"/>
            <a:ext cx="6985000" cy="0"/>
          </a:xfrm>
          <a:prstGeom prst="line">
            <a:avLst/>
          </a:prstGeom>
          <a:noFill/>
          <a:ln w="19050" algn="ctr">
            <a:solidFill>
              <a:srgbClr val="0000FF"/>
            </a:solidFill>
            <a:round/>
            <a:headEnd/>
            <a:tailEnd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51" r:id="rId1"/>
    <p:sldLayoutId id="2147483650" r:id="rId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+mj-lt"/>
          <a:ea typeface="+mj-ea"/>
          <a:cs typeface="+mj-cs"/>
        </a:defRPr>
      </a:lvl1pPr>
      <a:lvl2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2pPr>
      <a:lvl3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3pPr>
      <a:lvl4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4pPr>
      <a:lvl5pPr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rgbClr val="220060"/>
          </a:solidFill>
          <a:latin typeface="Arial" charset="0"/>
        </a:defRPr>
      </a:lvl5pPr>
      <a:lvl6pPr marL="4572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6pPr>
      <a:lvl7pPr marL="9144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7pPr>
      <a:lvl8pPr marL="13716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8pPr>
      <a:lvl9pPr marL="1828800" algn="ctr" rtl="0" eaLnBrk="0" fontAlgn="base" hangingPunct="0">
        <a:lnSpc>
          <a:spcPts val="3200"/>
        </a:lnSpc>
        <a:spcBef>
          <a:spcPct val="0"/>
        </a:spcBef>
        <a:spcAft>
          <a:spcPct val="0"/>
        </a:spcAft>
        <a:defRPr sz="2800" b="1">
          <a:solidFill>
            <a:schemeClr val="tx1"/>
          </a:solidFill>
          <a:latin typeface="Arial" charset="0"/>
        </a:defRPr>
      </a:lvl9pPr>
    </p:titleStyle>
    <p:bodyStyle>
      <a:lvl1pPr marL="342900" indent="-3429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Font typeface="Wingdings" pitchFamily="2" charset="2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•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–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5pPr>
      <a:lvl6pPr marL="25146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6pPr>
      <a:lvl7pPr marL="29718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7pPr>
      <a:lvl8pPr marL="34290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8pPr>
      <a:lvl9pPr marL="3886200" indent="-228600" algn="l" rtl="0" eaLnBrk="0" fontAlgn="base" hangingPunct="0">
        <a:lnSpc>
          <a:spcPct val="80000"/>
        </a:lnSpc>
        <a:spcBef>
          <a:spcPct val="25000"/>
        </a:spcBef>
        <a:spcAft>
          <a:spcPct val="0"/>
        </a:spcAft>
        <a:buChar char="»"/>
        <a:tabLst>
          <a:tab pos="269875" algn="l"/>
          <a:tab pos="357188" algn="l"/>
          <a:tab pos="715963" algn="l"/>
          <a:tab pos="1073150" algn="l"/>
          <a:tab pos="1431925" algn="l"/>
          <a:tab pos="1797050" algn="l"/>
          <a:tab pos="2154238" algn="l"/>
          <a:tab pos="2513013" algn="l"/>
          <a:tab pos="2870200" algn="l"/>
          <a:tab pos="3228975" algn="l"/>
          <a:tab pos="3586163" algn="l"/>
          <a:tab pos="3943350" algn="l"/>
          <a:tab pos="7537450" algn="l"/>
          <a:tab pos="7896225" algn="l"/>
        </a:tabLst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.png"/><Relationship Id="rId5" Type="http://schemas.openxmlformats.org/officeDocument/2006/relationships/oleObject" Target="../embeddings/oleObject3.bin"/><Relationship Id="rId4" Type="http://schemas.openxmlformats.org/officeDocument/2006/relationships/image" Target="../media/image3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515" name="Rectangle 8"/>
          <p:cNvSpPr>
            <a:spLocks noChangeArrowheads="1"/>
          </p:cNvSpPr>
          <p:nvPr/>
        </p:nvSpPr>
        <p:spPr bwMode="auto">
          <a:xfrm>
            <a:off x="107950" y="5637213"/>
            <a:ext cx="8928100" cy="1220787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6" name="Rectangle 4"/>
          <p:cNvSpPr>
            <a:spLocks noChangeArrowheads="1"/>
          </p:cNvSpPr>
          <p:nvPr/>
        </p:nvSpPr>
        <p:spPr bwMode="auto">
          <a:xfrm>
            <a:off x="5786438" y="0"/>
            <a:ext cx="3357562" cy="221456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sp>
        <p:nvSpPr>
          <p:cNvPr id="62517" name="Text Box 10"/>
          <p:cNvSpPr txBox="1">
            <a:spLocks noChangeArrowheads="1"/>
          </p:cNvSpPr>
          <p:nvPr/>
        </p:nvSpPr>
        <p:spPr bwMode="auto">
          <a:xfrm>
            <a:off x="539750" y="4652963"/>
            <a:ext cx="8118475" cy="549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0" rIns="0" bIns="0">
            <a:spAutoFit/>
          </a:bodyPr>
          <a:lstStyle/>
          <a:p>
            <a:pPr algn="ctr">
              <a:lnSpc>
                <a:spcPct val="90000"/>
              </a:lnSpc>
              <a:spcBef>
                <a:spcPct val="50000"/>
              </a:spcBef>
            </a:pPr>
            <a:r>
              <a:rPr lang="de-DE" sz="2000" b="0">
                <a:solidFill>
                  <a:schemeClr val="tx1"/>
                </a:solidFill>
              </a:rPr>
              <a:t>NAVOLCHI - Nano Scale Disruptive Silicon-Plasmonic Platform for Chip-to-Chip Interconnection </a:t>
            </a:r>
            <a:endParaRPr lang="en-US" sz="2000" b="0">
              <a:solidFill>
                <a:schemeClr val="tx1"/>
              </a:solidFill>
            </a:endParaRPr>
          </a:p>
        </p:txBody>
      </p:sp>
      <p:pic>
        <p:nvPicPr>
          <p:cNvPr id="62518" name="Picture 8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1900238" y="2636838"/>
            <a:ext cx="5395912" cy="1787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2519" name="Rectangle 8"/>
          <p:cNvSpPr>
            <a:spLocks noChangeArrowheads="1"/>
          </p:cNvSpPr>
          <p:nvPr/>
        </p:nvSpPr>
        <p:spPr bwMode="auto">
          <a:xfrm>
            <a:off x="107950" y="692150"/>
            <a:ext cx="5759450" cy="36671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lnSpc>
                <a:spcPct val="90000"/>
              </a:lnSpc>
              <a:spcBef>
                <a:spcPct val="50000"/>
              </a:spcBef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lang="de-DE" sz="2000" b="0">
              <a:solidFill>
                <a:schemeClr val="tx1"/>
              </a:solidFill>
            </a:endParaRPr>
          </a:p>
        </p:txBody>
      </p:sp>
      <p:graphicFrame>
        <p:nvGraphicFramePr>
          <p:cNvPr id="62514" name="Object 50"/>
          <p:cNvGraphicFramePr>
            <a:graphicFrameLocks noChangeAspect="1"/>
          </p:cNvGraphicFramePr>
          <p:nvPr/>
        </p:nvGraphicFramePr>
        <p:xfrm>
          <a:off x="3784600" y="692150"/>
          <a:ext cx="1627188" cy="117316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62557" r:id="rId5" imgW="3895238" imgH="2809524" progId="MSPhotoEd.3">
                  <p:embed/>
                </p:oleObj>
              </mc:Choice>
              <mc:Fallback>
                <p:oleObj r:id="rId5" imgW="3895238" imgH="2809524" progId="MSPhotoEd.3">
                  <p:embed/>
                  <p:pic>
                    <p:nvPicPr>
                      <p:cNvPr id="0" name="Picture 5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784600" y="692150"/>
                        <a:ext cx="1627188" cy="1173163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04048" y="2809974"/>
            <a:ext cx="3790950" cy="312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65953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Next Phone Conference</a:t>
            </a:r>
          </a:p>
        </p:txBody>
      </p:sp>
      <p:sp>
        <p:nvSpPr>
          <p:cNvPr id="765954" name="Text Box 4"/>
          <p:cNvSpPr txBox="1">
            <a:spLocks noChangeArrowheads="1"/>
          </p:cNvSpPr>
          <p:nvPr/>
        </p:nvSpPr>
        <p:spPr bwMode="auto">
          <a:xfrm>
            <a:off x="1091849" y="3140968"/>
            <a:ext cx="3230051" cy="12311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endParaRPr lang="de-DE" dirty="0"/>
          </a:p>
          <a:p>
            <a:pPr algn="ctr" eaLnBrk="0" hangingPunct="0">
              <a:lnSpc>
                <a:spcPts val="3200"/>
              </a:lnSpc>
            </a:pPr>
            <a:endParaRPr lang="de-DE" dirty="0" smtClean="0"/>
          </a:p>
          <a:p>
            <a:pPr marL="457200" indent="-457200" algn="ctr" eaLnBrk="0" hangingPunct="0">
              <a:lnSpc>
                <a:spcPts val="3200"/>
              </a:lnSpc>
              <a:buFont typeface="Wingdings"/>
              <a:buChar char="à"/>
            </a:pPr>
            <a:r>
              <a:rPr lang="de-DE" dirty="0" smtClean="0"/>
              <a:t>June 2</a:t>
            </a:r>
            <a:r>
              <a:rPr lang="de-DE" baseline="30000" dirty="0" smtClean="0"/>
              <a:t>nd</a:t>
            </a:r>
            <a:r>
              <a:rPr lang="de-DE" dirty="0" smtClean="0"/>
              <a:t>, </a:t>
            </a:r>
            <a:r>
              <a:rPr lang="de-DE" dirty="0" smtClean="0"/>
              <a:t>2014</a:t>
            </a:r>
            <a:endParaRPr lang="de-DE" dirty="0"/>
          </a:p>
        </p:txBody>
      </p:sp>
      <p:sp>
        <p:nvSpPr>
          <p:cNvPr id="765955" name="Text Box 4"/>
          <p:cNvSpPr txBox="1">
            <a:spLocks noChangeArrowheads="1"/>
          </p:cNvSpPr>
          <p:nvPr/>
        </p:nvSpPr>
        <p:spPr bwMode="auto">
          <a:xfrm>
            <a:off x="1341148" y="1700213"/>
            <a:ext cx="6461705" cy="8207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 dirty="0" smtClean="0"/>
              <a:t>First </a:t>
            </a:r>
            <a:r>
              <a:rPr lang="de-DE" dirty="0" err="1"/>
              <a:t>Monday</a:t>
            </a:r>
            <a:r>
              <a:rPr lang="de-DE" dirty="0"/>
              <a:t> </a:t>
            </a:r>
            <a:r>
              <a:rPr lang="de-DE" dirty="0" err="1"/>
              <a:t>of</a:t>
            </a:r>
            <a:r>
              <a:rPr lang="de-DE" dirty="0"/>
              <a:t> </a:t>
            </a:r>
            <a:r>
              <a:rPr lang="de-DE" dirty="0" err="1"/>
              <a:t>the</a:t>
            </a:r>
            <a:r>
              <a:rPr lang="de-DE" dirty="0"/>
              <a:t> </a:t>
            </a:r>
            <a:r>
              <a:rPr lang="de-DE" dirty="0" err="1"/>
              <a:t>next</a:t>
            </a:r>
            <a:r>
              <a:rPr lang="de-DE" dirty="0"/>
              <a:t> </a:t>
            </a:r>
            <a:r>
              <a:rPr lang="de-DE" dirty="0" err="1"/>
              <a:t>month</a:t>
            </a:r>
            <a:r>
              <a:rPr lang="de-DE" dirty="0"/>
              <a:t>, </a:t>
            </a:r>
          </a:p>
          <a:p>
            <a:pPr algn="ctr" eaLnBrk="0" hangingPunct="0">
              <a:lnSpc>
                <a:spcPts val="3200"/>
              </a:lnSpc>
            </a:pPr>
            <a:r>
              <a:rPr lang="de-DE" dirty="0"/>
              <a:t>4:00 </a:t>
            </a:r>
            <a:r>
              <a:rPr lang="de-DE" dirty="0" err="1"/>
              <a:t>pm</a:t>
            </a:r>
            <a:r>
              <a:rPr lang="de-DE" dirty="0"/>
              <a:t> (CET)</a:t>
            </a:r>
          </a:p>
        </p:txBody>
      </p:sp>
      <p:sp>
        <p:nvSpPr>
          <p:cNvPr id="2" name="Ellipse 1"/>
          <p:cNvSpPr/>
          <p:nvPr/>
        </p:nvSpPr>
        <p:spPr bwMode="auto">
          <a:xfrm>
            <a:off x="5652120" y="3981298"/>
            <a:ext cx="360040" cy="360040"/>
          </a:xfrm>
          <a:prstGeom prst="ellipse">
            <a:avLst/>
          </a:prstGeom>
          <a:solidFill>
            <a:srgbClr val="FFFF00">
              <a:alpha val="25098"/>
            </a:srgbClr>
          </a:solidFill>
          <a:ln w="38100" cap="flat" cmpd="sng" algn="ctr">
            <a:solidFill>
              <a:srgbClr val="C00000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marL="0" marR="0" indent="0" algn="l" defTabSz="914400" rtl="0" eaLnBrk="1" fontAlgn="base" latinLnBrk="0" hangingPunct="1">
              <a:lnSpc>
                <a:spcPct val="90000"/>
              </a:lnSpc>
              <a:spcBef>
                <a:spcPct val="50000"/>
              </a:spcBef>
              <a:spcAft>
                <a:spcPct val="0"/>
              </a:spcAft>
              <a:buClrTx/>
              <a:buSzTx/>
              <a:buFontTx/>
              <a:buNone/>
              <a:tabLst>
                <a:tab pos="269875" algn="l"/>
                <a:tab pos="358775" algn="l"/>
                <a:tab pos="719138" algn="l"/>
                <a:tab pos="1077913" algn="l"/>
                <a:tab pos="1436688" algn="l"/>
                <a:tab pos="1795463" algn="l"/>
                <a:tab pos="2155825" algn="l"/>
                <a:tab pos="2514600" algn="l"/>
                <a:tab pos="2873375" algn="l"/>
                <a:tab pos="3233738" algn="l"/>
                <a:tab pos="3584575" algn="l"/>
                <a:tab pos="6457950" algn="l"/>
              </a:tabLst>
            </a:pPr>
            <a:endParaRPr kumimoji="0" lang="de-DE" sz="20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rial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8001" name="Text Box 10"/>
          <p:cNvSpPr txBox="1">
            <a:spLocks noChangeArrowheads="1"/>
          </p:cNvSpPr>
          <p:nvPr/>
        </p:nvSpPr>
        <p:spPr bwMode="auto">
          <a:xfrm>
            <a:off x="323850" y="2636838"/>
            <a:ext cx="7416800" cy="5794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179388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>
                <a:solidFill>
                  <a:schemeClr val="bg1"/>
                </a:solidFill>
              </a:rPr>
              <a:t>Bye!</a:t>
            </a:r>
            <a:endParaRPr lang="de-DE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4209" name="Text Box 10"/>
          <p:cNvSpPr txBox="1">
            <a:spLocks noChangeArrowheads="1"/>
          </p:cNvSpPr>
          <p:nvPr/>
        </p:nvSpPr>
        <p:spPr bwMode="auto">
          <a:xfrm>
            <a:off x="381000" y="2362200"/>
            <a:ext cx="8382000" cy="1508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endParaRPr lang="en-US" sz="2400">
              <a:solidFill>
                <a:srgbClr val="FF0000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>
                <a:solidFill>
                  <a:schemeClr val="bg1"/>
                </a:solidFill>
              </a:rPr>
              <a:t>AGENDA</a:t>
            </a:r>
            <a:endParaRPr lang="en-US" sz="2800">
              <a:solidFill>
                <a:schemeClr val="bg1"/>
              </a:solidFill>
            </a:endParaRP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de-DE" sz="2400">
                <a:solidFill>
                  <a:srgbClr val="FF0000"/>
                </a:solidFill>
              </a:rPr>
              <a:t> 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958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z="3200" smtClean="0">
                <a:solidFill>
                  <a:srgbClr val="002060"/>
                </a:solidFill>
              </a:rPr>
              <a:t>Agenda</a:t>
            </a:r>
          </a:p>
        </p:txBody>
      </p:sp>
      <p:sp>
        <p:nvSpPr>
          <p:cNvPr id="579590" name="Text Box 6"/>
          <p:cNvSpPr txBox="1">
            <a:spLocks noChangeArrowheads="1"/>
          </p:cNvSpPr>
          <p:nvPr/>
        </p:nvSpPr>
        <p:spPr bwMode="auto">
          <a:xfrm>
            <a:off x="971550" y="1196975"/>
            <a:ext cx="7345363" cy="255454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 marL="60960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1pPr>
            <a:lvl2pPr marL="1323975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2pPr>
            <a:lvl3pPr marL="2112963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3pPr>
            <a:lvl4pPr marL="2901950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4pPr>
            <a:lvl5pPr marL="3690938" indent="-609600" algn="ctr" eaLnBrk="0" hangingPunct="0">
              <a:lnSpc>
                <a:spcPts val="3200"/>
              </a:lnSpc>
              <a:defRPr sz="3200" b="1">
                <a:solidFill>
                  <a:srgbClr val="220060"/>
                </a:solidFill>
                <a:latin typeface="Arial" charset="0"/>
              </a:defRPr>
            </a:lvl5pPr>
            <a:lvl6pPr marL="41481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6pPr>
            <a:lvl7pPr marL="46053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7pPr>
            <a:lvl8pPr marL="50625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8pPr>
            <a:lvl9pPr marL="5519738" indent="-609600" algn="ctr" eaLnBrk="0" fontAlgn="base" hangingPunct="0">
              <a:lnSpc>
                <a:spcPts val="3200"/>
              </a:lnSpc>
              <a:spcBef>
                <a:spcPct val="0"/>
              </a:spcBef>
              <a:spcAft>
                <a:spcPct val="0"/>
              </a:spcAft>
              <a:defRPr sz="3200" b="1">
                <a:solidFill>
                  <a:srgbClr val="220060"/>
                </a:solidFill>
                <a:latin typeface="Arial" charset="0"/>
              </a:defRPr>
            </a:lvl9pPr>
          </a:lstStyle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Welcome.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Deliverables </a:t>
            </a:r>
            <a:r>
              <a:rPr lang="en-US" sz="2000" dirty="0"/>
              <a:t>and </a:t>
            </a:r>
            <a:r>
              <a:rPr lang="en-US" sz="2000" dirty="0" smtClean="0"/>
              <a:t>Milestones.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ST Situation.</a:t>
            </a:r>
            <a:endParaRPr lang="en-US" sz="2000" dirty="0" smtClean="0"/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Progress </a:t>
            </a:r>
            <a:r>
              <a:rPr lang="en-US" sz="2000" dirty="0"/>
              <a:t>of work: Short report from every partner about status of work.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 smtClean="0"/>
              <a:t>Open </a:t>
            </a:r>
            <a:r>
              <a:rPr lang="en-US" sz="2000" dirty="0"/>
              <a:t>issues.</a:t>
            </a:r>
          </a:p>
          <a:p>
            <a:pPr algn="l" eaLnBrk="1" hangingPunct="1">
              <a:lnSpc>
                <a:spcPct val="100000"/>
              </a:lnSpc>
              <a:spcAft>
                <a:spcPct val="20000"/>
              </a:spcAft>
              <a:buFontTx/>
              <a:buAutoNum type="arabicPeriod"/>
            </a:pPr>
            <a:r>
              <a:rPr lang="en-US" sz="2000" dirty="0"/>
              <a:t>Next </a:t>
            </a:r>
            <a:r>
              <a:rPr lang="en-US" sz="2000" dirty="0" err="1"/>
              <a:t>TelConf</a:t>
            </a:r>
            <a:r>
              <a:rPr lang="en-US" sz="2000" dirty="0"/>
              <a:t>.</a:t>
            </a:r>
            <a:endParaRPr lang="de-DE" sz="2000" dirty="0"/>
          </a:p>
        </p:txBody>
      </p:sp>
    </p:spTree>
    <p:extLst>
      <p:ext uri="{BB962C8B-B14F-4D97-AF65-F5344CB8AC3E}">
        <p14:creationId xmlns:p14="http://schemas.microsoft.com/office/powerpoint/2010/main" val="10597295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5713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382000" cy="98488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ts val="600"/>
              </a:spcBef>
              <a:spcAft>
                <a:spcPts val="600"/>
              </a:spcAft>
              <a:buFontTx/>
              <a:buChar char="•"/>
            </a:pPr>
            <a:endParaRPr lang="en-US" sz="2400" dirty="0">
              <a:solidFill>
                <a:schemeClr val="bg1"/>
              </a:solidFill>
            </a:endParaRPr>
          </a:p>
          <a:p>
            <a:pPr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Deliverables &amp; Milestones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59809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Deliverables</a:t>
            </a:r>
          </a:p>
        </p:txBody>
      </p:sp>
      <p:pic>
        <p:nvPicPr>
          <p:cNvPr id="77414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2450" y="1271588"/>
            <a:ext cx="8039100" cy="431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75170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7584" y="1196752"/>
            <a:ext cx="7515225" cy="4191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57761" name="Rectangle 2"/>
          <p:cNvSpPr>
            <a:spLocks noGrp="1" noChangeArrowheads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dirty="0" smtClean="0">
                <a:solidFill>
                  <a:srgbClr val="002060"/>
                </a:solidFill>
              </a:rPr>
              <a:t>Missing and Upcoming Milestones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8305" name="Text Box 10"/>
          <p:cNvSpPr txBox="1">
            <a:spLocks noChangeArrowheads="1"/>
          </p:cNvSpPr>
          <p:nvPr/>
        </p:nvSpPr>
        <p:spPr bwMode="auto">
          <a:xfrm>
            <a:off x="395288" y="2133600"/>
            <a:ext cx="8497887" cy="2031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Status of Work: 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Partner </a:t>
            </a:r>
            <a:r>
              <a:rPr lang="en-US" sz="2400" dirty="0" smtClean="0">
                <a:solidFill>
                  <a:schemeClr val="bg1"/>
                </a:solidFill>
              </a:rPr>
              <a:t>Presentations</a:t>
            </a:r>
          </a:p>
          <a:p>
            <a:pPr marL="0" lvl="1"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>
                <a:solidFill>
                  <a:schemeClr val="bg1"/>
                </a:solidFill>
              </a:rPr>
              <a:t>If appropriate: Discussion</a:t>
            </a:r>
          </a:p>
          <a:p>
            <a:pPr algn="ctr" eaLnBrk="0" hangingPunct="0">
              <a:spcBef>
                <a:spcPts val="600"/>
              </a:spcBef>
              <a:spcAft>
                <a:spcPts val="600"/>
              </a:spcAft>
            </a:pPr>
            <a:r>
              <a:rPr lang="en-US" sz="2400" dirty="0" smtClean="0">
                <a:solidFill>
                  <a:schemeClr val="bg1"/>
                </a:solidFill>
              </a:rPr>
              <a:t> </a:t>
            </a:r>
            <a:r>
              <a:rPr lang="de-DE" sz="2400" dirty="0" smtClean="0">
                <a:solidFill>
                  <a:srgbClr val="FF0000"/>
                </a:solidFill>
              </a:rPr>
              <a:t> </a:t>
            </a:r>
            <a:endParaRPr lang="de-DE" sz="2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9277082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1857" name="Text Box 10"/>
          <p:cNvSpPr txBox="1">
            <a:spLocks noChangeArrowheads="1"/>
          </p:cNvSpPr>
          <p:nvPr/>
        </p:nvSpPr>
        <p:spPr bwMode="auto">
          <a:xfrm>
            <a:off x="323850" y="2060575"/>
            <a:ext cx="8064500" cy="1274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Open Issues</a:t>
            </a: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endParaRPr lang="en-US" sz="2400">
              <a:solidFill>
                <a:schemeClr val="bg1"/>
              </a:solidFill>
            </a:endParaRPr>
          </a:p>
          <a:p>
            <a:pPr marL="742950" lvl="1" indent="-285750" algn="ctr" eaLnBrk="0" hangingPunct="0">
              <a:spcBef>
                <a:spcPct val="10000"/>
              </a:spcBef>
              <a:buFontTx/>
              <a:buChar char="•"/>
            </a:pPr>
            <a:r>
              <a:rPr lang="en-US" sz="2400">
                <a:solidFill>
                  <a:schemeClr val="bg1"/>
                </a:solidFill>
              </a:rPr>
              <a:t>Next Tel. Conf.</a:t>
            </a:r>
            <a:endParaRPr lang="de-DE" sz="2400">
              <a:solidFill>
                <a:schemeClr val="bg1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63905" name="Title 1"/>
          <p:cNvSpPr>
            <a:spLocks noGrp="1"/>
          </p:cNvSpPr>
          <p:nvPr>
            <p:ph type="title" idx="4294967295"/>
          </p:nvPr>
        </p:nvSpPr>
        <p:spPr/>
        <p:txBody>
          <a:bodyPr/>
          <a:lstStyle/>
          <a:p>
            <a:r>
              <a:rPr lang="en-US" smtClean="0">
                <a:solidFill>
                  <a:srgbClr val="002060"/>
                </a:solidFill>
              </a:rPr>
              <a:t>Open Issues</a:t>
            </a:r>
          </a:p>
        </p:txBody>
      </p:sp>
      <p:sp>
        <p:nvSpPr>
          <p:cNvPr id="763906" name="Text Box 4"/>
          <p:cNvSpPr txBox="1">
            <a:spLocks noChangeArrowheads="1"/>
          </p:cNvSpPr>
          <p:nvPr/>
        </p:nvSpPr>
        <p:spPr bwMode="auto">
          <a:xfrm>
            <a:off x="1042988" y="1916113"/>
            <a:ext cx="6445250" cy="40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 lIns="0" tIns="0" rIns="0" bIns="0">
            <a:spAutoFit/>
          </a:bodyPr>
          <a:lstStyle/>
          <a:p>
            <a:pPr algn="ctr" eaLnBrk="0" hangingPunct="0">
              <a:lnSpc>
                <a:spcPts val="3200"/>
              </a:lnSpc>
            </a:pPr>
            <a:r>
              <a:rPr lang="de-DE"/>
              <a:t>Any important things to discuss?</a:t>
            </a:r>
          </a:p>
        </p:txBody>
      </p:sp>
    </p:spTree>
    <p:extLst>
      <p:ext uri="{BB962C8B-B14F-4D97-AF65-F5344CB8AC3E}">
        <p14:creationId xmlns:p14="http://schemas.microsoft.com/office/powerpoint/2010/main" val="38192281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PowerPoint_Template_IHQ">
  <a:themeElements>
    <a:clrScheme name="PowerPoint_Template_IHQ 2">
      <a:dk1>
        <a:srgbClr val="000000"/>
      </a:dk1>
      <a:lt1>
        <a:srgbClr val="FFFFFF"/>
      </a:lt1>
      <a:dk2>
        <a:srgbClr val="000000"/>
      </a:dk2>
      <a:lt2>
        <a:srgbClr val="707070"/>
      </a:lt2>
      <a:accent1>
        <a:srgbClr val="CC0000"/>
      </a:accent1>
      <a:accent2>
        <a:srgbClr val="CACACA"/>
      </a:accent2>
      <a:accent3>
        <a:srgbClr val="FFFFFF"/>
      </a:accent3>
      <a:accent4>
        <a:srgbClr val="000000"/>
      </a:accent4>
      <a:accent5>
        <a:srgbClr val="E2AAAA"/>
      </a:accent5>
      <a:accent6>
        <a:srgbClr val="B7B7B7"/>
      </a:accent6>
      <a:hlink>
        <a:srgbClr val="0000FF"/>
      </a:hlink>
      <a:folHlink>
        <a:srgbClr val="000000"/>
      </a:folHlink>
    </a:clrScheme>
    <a:fontScheme name="PowerPoint_Template_IHQ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solidFill>
          <a:srgbClr val="92D050"/>
        </a:solidFill>
        <a:ln w="12700" cap="flat" cmpd="sng" algn="ctr">
          <a:solidFill>
            <a:srgbClr val="C00000"/>
          </a:solidFill>
          <a:prstDash val="solid"/>
          <a:round/>
          <a:headEnd type="none" w="med" len="med"/>
          <a:tailEnd type="none" w="med" len="med"/>
        </a:ln>
        <a:effectLst/>
      </a:spPr>
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19050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  <a:spAutoFit/>
      </a:bodyPr>
      <a:lstStyle>
        <a:defPPr marL="0" marR="0" indent="0" algn="l" defTabSz="914400" rtl="0" eaLnBrk="1" fontAlgn="base" latinLnBrk="0" hangingPunct="1">
          <a:lnSpc>
            <a:spcPct val="9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tabLst>
            <a:tab pos="269875" algn="l"/>
            <a:tab pos="358775" algn="l"/>
            <a:tab pos="719138" algn="l"/>
            <a:tab pos="1077913" algn="l"/>
            <a:tab pos="1436688" algn="l"/>
            <a:tab pos="1795463" algn="l"/>
            <a:tab pos="2155825" algn="l"/>
            <a:tab pos="2514600" algn="l"/>
            <a:tab pos="2873375" algn="l"/>
            <a:tab pos="3233738" algn="l"/>
            <a:tab pos="3584575" algn="l"/>
            <a:tab pos="6457950" algn="l"/>
          </a:tabLst>
          <a:defRPr kumimoji="0" lang="en-US" sz="20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</a:defRPr>
        </a:defPPr>
      </a:lstStyle>
    </a:lnDef>
  </a:objectDefaults>
  <a:extraClrSchemeLst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1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FF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FFAAAA"/>
        </a:accent5>
        <a:accent6>
          <a:srgbClr val="B7B7B7"/>
        </a:accent6>
        <a:hlink>
          <a:srgbClr val="707070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_Template_IHQ 2">
        <a:dk1>
          <a:srgbClr val="000000"/>
        </a:dk1>
        <a:lt1>
          <a:srgbClr val="FFFFFF"/>
        </a:lt1>
        <a:dk2>
          <a:srgbClr val="000000"/>
        </a:dk2>
        <a:lt2>
          <a:srgbClr val="707070"/>
        </a:lt2>
        <a:accent1>
          <a:srgbClr val="CC0000"/>
        </a:accent1>
        <a:accent2>
          <a:srgbClr val="CACACA"/>
        </a:accent2>
        <a:accent3>
          <a:srgbClr val="FFFFFF"/>
        </a:accent3>
        <a:accent4>
          <a:srgbClr val="000000"/>
        </a:accent4>
        <a:accent5>
          <a:srgbClr val="E2AAAA"/>
        </a:accent5>
        <a:accent6>
          <a:srgbClr val="B7B7B7"/>
        </a:accent6>
        <a:hlink>
          <a:srgbClr val="0000FF"/>
        </a:hlink>
        <a:folHlink>
          <a:srgbClr val="0000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Larissa-Design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Larissa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">
    <a:dk1>
      <a:srgbClr val="000000"/>
    </a:dk1>
    <a:lt1>
      <a:srgbClr val="FFFFFF"/>
    </a:lt1>
    <a:dk2>
      <a:srgbClr val="000000"/>
    </a:dk2>
    <a:lt2>
      <a:srgbClr val="707070"/>
    </a:lt2>
    <a:accent1>
      <a:srgbClr val="CC0000"/>
    </a:accent1>
    <a:accent2>
      <a:srgbClr val="CACACA"/>
    </a:accent2>
    <a:accent3>
      <a:srgbClr val="FFFFFF"/>
    </a:accent3>
    <a:accent4>
      <a:srgbClr val="000000"/>
    </a:accent4>
    <a:accent5>
      <a:srgbClr val="E2AAAA"/>
    </a:accent5>
    <a:accent6>
      <a:srgbClr val="B7B7B7"/>
    </a:accent6>
    <a:hlink>
      <a:srgbClr val="707070"/>
    </a:hlink>
    <a:folHlink>
      <a:srgbClr val="000000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125</Words>
  <Application>Microsoft Office PowerPoint</Application>
  <PresentationFormat>Bildschirmpräsentation (4:3)</PresentationFormat>
  <Paragraphs>35</Paragraphs>
  <Slides>11</Slides>
  <Notes>11</Notes>
  <HiddenSlides>0</HiddenSlides>
  <MMClips>0</MMClips>
  <ScaleCrop>false</ScaleCrop>
  <HeadingPairs>
    <vt:vector size="6" baseType="variant">
      <vt:variant>
        <vt:lpstr>Design</vt:lpstr>
      </vt:variant>
      <vt:variant>
        <vt:i4>1</vt:i4>
      </vt:variant>
      <vt:variant>
        <vt:lpstr>Eingebettete OLE-Server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3" baseType="lpstr">
      <vt:lpstr>PowerPoint_Template_IHQ</vt:lpstr>
      <vt:lpstr>MSPhotoEd.3</vt:lpstr>
      <vt:lpstr>PowerPoint-Präsentation</vt:lpstr>
      <vt:lpstr>PowerPoint-Präsentation</vt:lpstr>
      <vt:lpstr>Agenda</vt:lpstr>
      <vt:lpstr>PowerPoint-Präsentation</vt:lpstr>
      <vt:lpstr>Missing and Upcoming Deliverables</vt:lpstr>
      <vt:lpstr>Missing and Upcoming Milestones</vt:lpstr>
      <vt:lpstr>PowerPoint-Präsentation</vt:lpstr>
      <vt:lpstr>PowerPoint-Präsentation</vt:lpstr>
      <vt:lpstr>Open Issues</vt:lpstr>
      <vt:lpstr>Next Phone Conference</vt:lpstr>
      <vt:lpstr>PowerPoint-Präsentation</vt:lpstr>
    </vt:vector>
  </TitlesOfParts>
  <Company>Universitaet Karlsruhe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</dc:title>
  <dc:creator>R.Bonk</dc:creator>
  <cp:lastModifiedBy>Martin Sommer</cp:lastModifiedBy>
  <cp:revision>448</cp:revision>
  <cp:lastPrinted>2000-09-29T14:26:26Z</cp:lastPrinted>
  <dcterms:created xsi:type="dcterms:W3CDTF">2010-01-08T09:05:51Z</dcterms:created>
  <dcterms:modified xsi:type="dcterms:W3CDTF">2014-05-05T08:50:40Z</dcterms:modified>
</cp:coreProperties>
</file>