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9" r:id="rId2"/>
    <p:sldId id="280" r:id="rId3"/>
    <p:sldId id="446" r:id="rId4"/>
    <p:sldId id="298" r:id="rId5"/>
    <p:sldId id="431" r:id="rId6"/>
    <p:sldId id="436" r:id="rId7"/>
    <p:sldId id="450" r:id="rId8"/>
    <p:sldId id="402" r:id="rId9"/>
    <p:sldId id="448" r:id="rId10"/>
    <p:sldId id="430" r:id="rId11"/>
    <p:sldId id="408" r:id="rId1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BEEAD"/>
    <a:srgbClr val="220060"/>
    <a:srgbClr val="262FDA"/>
    <a:srgbClr val="5A42BE"/>
    <a:srgbClr val="66FFCC"/>
    <a:srgbClr val="FF0000"/>
    <a:srgbClr val="F3CE1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03" autoAdjust="0"/>
    <p:restoredTop sz="99710" autoAdjust="0"/>
  </p:normalViewPr>
  <p:slideViewPr>
    <p:cSldViewPr>
      <p:cViewPr>
        <p:scale>
          <a:sx n="124" d="100"/>
          <a:sy n="124" d="100"/>
        </p:scale>
        <p:origin x="-324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05588" y="8961438"/>
            <a:ext cx="192087" cy="152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fld id="{B02C922F-D161-4491-81BC-25EC5026583E}" type="slidenum">
              <a:rPr lang="en-US" sz="1000" b="0">
                <a:solidFill>
                  <a:schemeClr val="tx1"/>
                </a:solidFill>
                <a:latin typeface="Tahoma" pitchFamily="34" charset="0"/>
                <a:cs typeface="+mn-cs"/>
              </a:rPr>
              <a:pPr algn="r" eaLnBrk="0" hangingPunct="0">
                <a:defRPr/>
              </a:pPr>
              <a:t>‹Nr.›</a:t>
            </a:fld>
            <a:endParaRPr lang="en-US" sz="1000" b="0">
              <a:solidFill>
                <a:schemeClr val="tx1"/>
              </a:solidFill>
              <a:latin typeface="Tahoma" pitchFamily="34" charset="0"/>
              <a:cs typeface="+mn-cs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727200" y="8932863"/>
            <a:ext cx="3114675" cy="2111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16" tIns="44414" rIns="90416" bIns="44414">
            <a:spAutoFit/>
          </a:bodyPr>
          <a:lstStyle/>
          <a:p>
            <a:pPr algn="r" eaLnBrk="0" hangingPunct="0">
              <a:defRPr/>
            </a:pPr>
            <a:r>
              <a:rPr lang="en-US" sz="800" b="0">
                <a:solidFill>
                  <a:schemeClr val="tx1"/>
                </a:solidFill>
                <a:cs typeface="+mn-cs"/>
              </a:rPr>
              <a:t>University of Karlsruhe Proprietary – Use pursuant to instructions</a:t>
            </a:r>
          </a:p>
        </p:txBody>
      </p:sp>
    </p:spTree>
    <p:extLst>
      <p:ext uri="{BB962C8B-B14F-4D97-AF65-F5344CB8AC3E}">
        <p14:creationId xmlns:p14="http://schemas.microsoft.com/office/powerpoint/2010/main" val="3804812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3400"/>
            <a:ext cx="5032375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16" tIns="44414" rIns="90416" bIns="44414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70779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0005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6858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02870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31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697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90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083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87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49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422" y="1931987"/>
            <a:ext cx="9037945" cy="1800225"/>
          </a:xfrm>
          <a:prstGeom prst="rect">
            <a:avLst/>
          </a:prstGeom>
          <a:solidFill>
            <a:srgbClr val="220060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</p:spPr>
        <p:txBody>
          <a:bodyPr wrap="none" lIns="0" tIns="0" rIns="0" bIns="0" anchor="ctr"/>
          <a:lstStyle/>
          <a:p>
            <a:pPr algn="ctr" eaLnBrk="0" hangingPunct="0">
              <a:defRPr/>
            </a:pPr>
            <a:endParaRPr lang="en-US" altLang="en-US" sz="16800" b="0">
              <a:solidFill>
                <a:srgbClr val="666666"/>
              </a:solidFill>
              <a:latin typeface="Times New Roman" pitchFamily="18" charset="0"/>
              <a:cs typeface="+mn-cs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380288" y="217488"/>
          <a:ext cx="14859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142" r:id="rId4" imgW="3895238" imgH="2809524" progId="MSPhotoEd.3">
                  <p:embed/>
                </p:oleObj>
              </mc:Choice>
              <mc:Fallback>
                <p:oleObj r:id="rId4" imgW="3895238" imgH="2809524" progId="MSPhotoEd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217488"/>
                        <a:ext cx="148590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179388" y="5373688"/>
            <a:ext cx="1979612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2195513" y="5613400"/>
            <a:ext cx="6526212" cy="19208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402061" y="549275"/>
            <a:ext cx="6282489" cy="4103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000" dirty="0" smtClean="0">
                <a:cs typeface="+mn-cs"/>
              </a:rPr>
              <a:t>Phone Conference </a:t>
            </a:r>
            <a:r>
              <a:rPr lang="en-US" sz="2000" dirty="0" smtClean="0">
                <a:cs typeface="+mn-cs"/>
              </a:rPr>
              <a:t>27</a:t>
            </a:r>
            <a:r>
              <a:rPr lang="en-US" sz="2000" dirty="0">
                <a:cs typeface="+mn-cs"/>
              </a:rPr>
              <a:t>			</a:t>
            </a:r>
            <a:r>
              <a:rPr lang="en-US" sz="2000" dirty="0" smtClean="0">
                <a:cs typeface="+mn-cs"/>
              </a:rPr>
              <a:t>May </a:t>
            </a:r>
            <a:r>
              <a:rPr lang="en-US" sz="2000" dirty="0" smtClean="0">
                <a:cs typeface="+mn-cs"/>
              </a:rPr>
              <a:t>26</a:t>
            </a:r>
            <a:r>
              <a:rPr lang="en-US" sz="2000" baseline="30000" dirty="0" smtClean="0">
                <a:cs typeface="+mn-cs"/>
              </a:rPr>
              <a:t>th</a:t>
            </a:r>
            <a:r>
              <a:rPr lang="en-US" sz="2000" dirty="0" smtClean="0">
                <a:cs typeface="+mn-cs"/>
              </a:rPr>
              <a:t> </a:t>
            </a:r>
            <a:r>
              <a:rPr lang="en-US" sz="2000" dirty="0" smtClean="0">
                <a:cs typeface="+mn-cs"/>
              </a:rPr>
              <a:t>, 2014 </a:t>
            </a:r>
            <a:endParaRPr lang="de-DE" sz="2000" dirty="0"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350"/>
            <a:ext cx="69834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643063" y="6500813"/>
            <a:ext cx="6526212" cy="1920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rgbClr val="220060"/>
                </a:solidFill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8429625" y="6500813"/>
            <a:ext cx="3540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fld id="{A1284804-CDE8-4848-8E1F-8CD6EFF8C757}" type="slidenum">
              <a:rPr lang="en-US" sz="1400" b="0">
                <a:solidFill>
                  <a:srgbClr val="220060"/>
                </a:solidFill>
                <a:cs typeface="+mn-cs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defRPr/>
              </a:pPr>
              <a:t>‹Nr.›</a:t>
            </a:fld>
            <a:endParaRPr lang="en-US" sz="1400" b="0">
              <a:solidFill>
                <a:srgbClr val="220060"/>
              </a:solidFill>
              <a:cs typeface="+mn-cs"/>
            </a:endParaRPr>
          </a:p>
        </p:txBody>
      </p:sp>
      <p:graphicFrame>
        <p:nvGraphicFramePr>
          <p:cNvPr id="60509" name="Object 93"/>
          <p:cNvGraphicFramePr>
            <a:graphicFrameLocks noChangeAspect="1"/>
          </p:cNvGraphicFramePr>
          <p:nvPr/>
        </p:nvGraphicFramePr>
        <p:xfrm>
          <a:off x="142875" y="5929313"/>
          <a:ext cx="11430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54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929313"/>
                        <a:ext cx="1143000" cy="82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514" name="Gerade Verbindung 10"/>
          <p:cNvCxnSpPr>
            <a:cxnSpLocks noChangeShapeType="1"/>
          </p:cNvCxnSpPr>
          <p:nvPr/>
        </p:nvCxnSpPr>
        <p:spPr bwMode="auto">
          <a:xfrm>
            <a:off x="1500188" y="6429375"/>
            <a:ext cx="7429500" cy="1588"/>
          </a:xfrm>
          <a:prstGeom prst="line">
            <a:avLst/>
          </a:prstGeom>
          <a:noFill/>
          <a:ln w="19050" algn="ctr">
            <a:solidFill>
              <a:srgbClr val="262FDA"/>
            </a:solidFill>
            <a:round/>
            <a:headEnd/>
            <a:tailEnd/>
          </a:ln>
        </p:spPr>
      </p:cxnSp>
      <p:pic>
        <p:nvPicPr>
          <p:cNvPr id="60515" name="Picture 4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4388" y="238125"/>
            <a:ext cx="1979612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0516" name="Gerade Verbindung 10"/>
          <p:cNvCxnSpPr>
            <a:cxnSpLocks noChangeShapeType="1"/>
          </p:cNvCxnSpPr>
          <p:nvPr/>
        </p:nvCxnSpPr>
        <p:spPr bwMode="auto">
          <a:xfrm>
            <a:off x="179388" y="812800"/>
            <a:ext cx="6985000" cy="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5pPr>
      <a:lvl6pPr marL="4572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Font typeface="Wingdings" pitchFamily="2" charset="2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•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5" name="Rectangle 8"/>
          <p:cNvSpPr>
            <a:spLocks noChangeArrowheads="1"/>
          </p:cNvSpPr>
          <p:nvPr/>
        </p:nvSpPr>
        <p:spPr bwMode="auto">
          <a:xfrm>
            <a:off x="107950" y="5637213"/>
            <a:ext cx="8928100" cy="1220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6" name="Rectangle 4"/>
          <p:cNvSpPr>
            <a:spLocks noChangeArrowheads="1"/>
          </p:cNvSpPr>
          <p:nvPr/>
        </p:nvSpPr>
        <p:spPr bwMode="auto">
          <a:xfrm>
            <a:off x="5786438" y="0"/>
            <a:ext cx="3357562" cy="2214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7" name="Text Box 10"/>
          <p:cNvSpPr txBox="1">
            <a:spLocks noChangeArrowheads="1"/>
          </p:cNvSpPr>
          <p:nvPr/>
        </p:nvSpPr>
        <p:spPr bwMode="auto">
          <a:xfrm>
            <a:off x="539750" y="4652963"/>
            <a:ext cx="8118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e-DE" sz="2000" b="0">
                <a:solidFill>
                  <a:schemeClr val="tx1"/>
                </a:solidFill>
              </a:rPr>
              <a:t>NAVOLCHI - Nano Scale Disruptive Silicon-Plasmonic Platform for Chip-to-Chip Interconnection </a:t>
            </a:r>
            <a:endParaRPr lang="en-US" sz="2000" b="0">
              <a:solidFill>
                <a:schemeClr val="tx1"/>
              </a:solidFill>
            </a:endParaRPr>
          </a:p>
        </p:txBody>
      </p:sp>
      <p:pic>
        <p:nvPicPr>
          <p:cNvPr id="6251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0238" y="2636838"/>
            <a:ext cx="5395912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519" name="Rectangle 8"/>
          <p:cNvSpPr>
            <a:spLocks noChangeArrowheads="1"/>
          </p:cNvSpPr>
          <p:nvPr/>
        </p:nvSpPr>
        <p:spPr bwMode="auto">
          <a:xfrm>
            <a:off x="107950" y="692150"/>
            <a:ext cx="57594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graphicFrame>
        <p:nvGraphicFramePr>
          <p:cNvPr id="62514" name="Object 50"/>
          <p:cNvGraphicFramePr>
            <a:graphicFrameLocks noChangeAspect="1"/>
          </p:cNvGraphicFramePr>
          <p:nvPr/>
        </p:nvGraphicFramePr>
        <p:xfrm>
          <a:off x="3784600" y="692150"/>
          <a:ext cx="1627188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58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692150"/>
                        <a:ext cx="1627188" cy="117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8372" y="2822200"/>
            <a:ext cx="3667125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659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Next Phone Conference</a:t>
            </a:r>
          </a:p>
        </p:txBody>
      </p:sp>
      <p:sp>
        <p:nvSpPr>
          <p:cNvPr id="765954" name="Text Box 4"/>
          <p:cNvSpPr txBox="1">
            <a:spLocks noChangeArrowheads="1"/>
          </p:cNvSpPr>
          <p:nvPr/>
        </p:nvSpPr>
        <p:spPr bwMode="auto">
          <a:xfrm>
            <a:off x="1197648" y="3140968"/>
            <a:ext cx="3018454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endParaRPr lang="de-DE" dirty="0"/>
          </a:p>
          <a:p>
            <a:pPr algn="ctr" eaLnBrk="0" hangingPunct="0">
              <a:lnSpc>
                <a:spcPts val="3200"/>
              </a:lnSpc>
            </a:pPr>
            <a:endParaRPr lang="de-DE" dirty="0" smtClean="0"/>
          </a:p>
          <a:p>
            <a:pPr marL="457200" indent="-457200" algn="ctr" eaLnBrk="0" hangingPunct="0">
              <a:lnSpc>
                <a:spcPts val="3200"/>
              </a:lnSpc>
              <a:buFont typeface="Wingdings"/>
              <a:buChar char="à"/>
            </a:pPr>
            <a:r>
              <a:rPr lang="de-DE" dirty="0" err="1" smtClean="0"/>
              <a:t>July</a:t>
            </a:r>
            <a:r>
              <a:rPr lang="de-DE" dirty="0" smtClean="0"/>
              <a:t> 7</a:t>
            </a:r>
            <a:r>
              <a:rPr lang="de-DE" baseline="30000" dirty="0" smtClean="0"/>
              <a:t>th</a:t>
            </a:r>
            <a:r>
              <a:rPr lang="de-DE" dirty="0" smtClean="0"/>
              <a:t>, </a:t>
            </a:r>
            <a:r>
              <a:rPr lang="de-DE" dirty="0" smtClean="0"/>
              <a:t>2014</a:t>
            </a:r>
            <a:endParaRPr lang="de-DE" dirty="0"/>
          </a:p>
        </p:txBody>
      </p:sp>
      <p:sp>
        <p:nvSpPr>
          <p:cNvPr id="765955" name="Text Box 4"/>
          <p:cNvSpPr txBox="1">
            <a:spLocks noChangeArrowheads="1"/>
          </p:cNvSpPr>
          <p:nvPr/>
        </p:nvSpPr>
        <p:spPr bwMode="auto">
          <a:xfrm>
            <a:off x="1658543" y="1700213"/>
            <a:ext cx="5826916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 dirty="0" smtClean="0"/>
              <a:t>First </a:t>
            </a:r>
            <a:r>
              <a:rPr lang="de-DE" dirty="0" err="1"/>
              <a:t>Monday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 smtClean="0"/>
              <a:t>every</a:t>
            </a:r>
            <a:r>
              <a:rPr lang="de-DE" dirty="0" smtClean="0"/>
              <a:t> </a:t>
            </a:r>
            <a:r>
              <a:rPr lang="de-DE" dirty="0" err="1" smtClean="0"/>
              <a:t>month</a:t>
            </a:r>
            <a:r>
              <a:rPr lang="de-DE" dirty="0"/>
              <a:t>, </a:t>
            </a:r>
          </a:p>
          <a:p>
            <a:pPr algn="ctr" eaLnBrk="0" hangingPunct="0">
              <a:lnSpc>
                <a:spcPts val="3200"/>
              </a:lnSpc>
            </a:pPr>
            <a:r>
              <a:rPr lang="de-DE" dirty="0"/>
              <a:t>4:00 </a:t>
            </a:r>
            <a:r>
              <a:rPr lang="de-DE" dirty="0" err="1"/>
              <a:t>pm</a:t>
            </a:r>
            <a:r>
              <a:rPr lang="de-DE" dirty="0"/>
              <a:t> (CET)</a:t>
            </a:r>
          </a:p>
        </p:txBody>
      </p:sp>
      <p:sp>
        <p:nvSpPr>
          <p:cNvPr id="2" name="Ellipse 1"/>
          <p:cNvSpPr/>
          <p:nvPr/>
        </p:nvSpPr>
        <p:spPr bwMode="auto">
          <a:xfrm>
            <a:off x="5652120" y="3981298"/>
            <a:ext cx="360040" cy="360040"/>
          </a:xfrm>
          <a:prstGeom prst="ellipse">
            <a:avLst/>
          </a:prstGeom>
          <a:solidFill>
            <a:srgbClr val="FFFF00">
              <a:alpha val="25098"/>
            </a:srgbClr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kumimoji="0" lang="de-DE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1" name="Text Box 10"/>
          <p:cNvSpPr txBox="1">
            <a:spLocks noChangeArrowheads="1"/>
          </p:cNvSpPr>
          <p:nvPr/>
        </p:nvSpPr>
        <p:spPr bwMode="auto">
          <a:xfrm>
            <a:off x="323850" y="2636838"/>
            <a:ext cx="741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Bye!</a:t>
            </a:r>
            <a:endParaRPr 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09" name="Text Box 10"/>
          <p:cNvSpPr txBox="1">
            <a:spLocks noChangeArrowheads="1"/>
          </p:cNvSpPr>
          <p:nvPr/>
        </p:nvSpPr>
        <p:spPr bwMode="auto">
          <a:xfrm>
            <a:off x="381000" y="2362200"/>
            <a:ext cx="8382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endParaRPr lang="en-US" sz="2400">
              <a:solidFill>
                <a:srgbClr val="FF0000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AGENDA</a:t>
            </a:r>
            <a:endParaRPr lang="en-US" sz="2800">
              <a:solidFill>
                <a:schemeClr val="bg1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solidFill>
                  <a:srgbClr val="002060"/>
                </a:solidFill>
              </a:rPr>
              <a:t>Agenda</a:t>
            </a:r>
          </a:p>
        </p:txBody>
      </p:sp>
      <p:sp>
        <p:nvSpPr>
          <p:cNvPr id="579590" name="Text Box 6"/>
          <p:cNvSpPr txBox="1">
            <a:spLocks noChangeArrowheads="1"/>
          </p:cNvSpPr>
          <p:nvPr/>
        </p:nvSpPr>
        <p:spPr bwMode="auto">
          <a:xfrm>
            <a:off x="971550" y="1196975"/>
            <a:ext cx="7345363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Welcome.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Deliverables </a:t>
            </a:r>
            <a:r>
              <a:rPr lang="en-US" sz="2000" dirty="0"/>
              <a:t>and </a:t>
            </a:r>
            <a:r>
              <a:rPr lang="en-US" sz="2000" dirty="0" smtClean="0"/>
              <a:t>Milestones.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ST Situation.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Progress </a:t>
            </a:r>
            <a:r>
              <a:rPr lang="en-US" sz="2000" dirty="0"/>
              <a:t>of work: Short report from every partner about status of work.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Open </a:t>
            </a:r>
            <a:r>
              <a:rPr lang="en-US" sz="2000" dirty="0"/>
              <a:t>issues.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Next </a:t>
            </a:r>
            <a:r>
              <a:rPr lang="en-US" sz="2000" dirty="0" err="1"/>
              <a:t>TelConf</a:t>
            </a:r>
            <a:r>
              <a:rPr lang="en-US" sz="2000" dirty="0"/>
              <a:t>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5972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3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382000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endParaRPr lang="en-US" sz="2400" dirty="0">
              <a:solidFill>
                <a:schemeClr val="bg1"/>
              </a:solidFill>
            </a:endParaRPr>
          </a:p>
          <a:p>
            <a:pPr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Deliverables &amp; Milestones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Missing and Upcoming Deliverables</a:t>
            </a:r>
          </a:p>
        </p:txBody>
      </p:sp>
      <p:pic>
        <p:nvPicPr>
          <p:cNvPr id="774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50" y="1271588"/>
            <a:ext cx="8039100" cy="431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5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96752"/>
            <a:ext cx="7515225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6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Missing and Upcoming Milestones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5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Status of Work: </a:t>
            </a: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Partner </a:t>
            </a:r>
            <a:r>
              <a:rPr lang="en-US" sz="2400" dirty="0" smtClean="0">
                <a:solidFill>
                  <a:schemeClr val="bg1"/>
                </a:solidFill>
              </a:rPr>
              <a:t>Presentations</a:t>
            </a:r>
          </a:p>
          <a:p>
            <a:pPr marL="0"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>
                <a:solidFill>
                  <a:schemeClr val="bg1"/>
                </a:solidFill>
              </a:rPr>
              <a:t>If appropriate: Discussion</a:t>
            </a: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smtClean="0">
                <a:solidFill>
                  <a:srgbClr val="FF0000"/>
                </a:solidFill>
              </a:rPr>
              <a:t> </a:t>
            </a:r>
            <a:endParaRPr lang="de-DE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7708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7" name="Text Box 10"/>
          <p:cNvSpPr txBox="1">
            <a:spLocks noChangeArrowheads="1"/>
          </p:cNvSpPr>
          <p:nvPr/>
        </p:nvSpPr>
        <p:spPr bwMode="auto">
          <a:xfrm>
            <a:off x="323850" y="2060575"/>
            <a:ext cx="8064500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Open Issues</a:t>
            </a: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endParaRPr lang="en-US" sz="2400">
              <a:solidFill>
                <a:schemeClr val="bg1"/>
              </a:solidFill>
            </a:endParaRP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Next Tel. Conf.</a:t>
            </a:r>
            <a:endParaRPr lang="de-DE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Open Issues</a:t>
            </a:r>
          </a:p>
        </p:txBody>
      </p:sp>
      <p:sp>
        <p:nvSpPr>
          <p:cNvPr id="763906" name="Text Box 4"/>
          <p:cNvSpPr txBox="1">
            <a:spLocks noChangeArrowheads="1"/>
          </p:cNvSpPr>
          <p:nvPr/>
        </p:nvSpPr>
        <p:spPr bwMode="auto">
          <a:xfrm>
            <a:off x="1042988" y="1916113"/>
            <a:ext cx="64452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/>
              <a:t>Any important things to discuss?</a:t>
            </a:r>
          </a:p>
        </p:txBody>
      </p:sp>
    </p:spTree>
    <p:extLst>
      <p:ext uri="{BB962C8B-B14F-4D97-AF65-F5344CB8AC3E}">
        <p14:creationId xmlns:p14="http://schemas.microsoft.com/office/powerpoint/2010/main" val="381922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Template_IHQ">
  <a:themeElements>
    <a:clrScheme name="PowerPoint_Template_IHQ 2">
      <a:dk1>
        <a:srgbClr val="000000"/>
      </a:dk1>
      <a:lt1>
        <a:srgbClr val="FFFFFF"/>
      </a:lt1>
      <a:dk2>
        <a:srgbClr val="000000"/>
      </a:dk2>
      <a:lt2>
        <a:srgbClr val="707070"/>
      </a:lt2>
      <a:accent1>
        <a:srgbClr val="CC0000"/>
      </a:accent1>
      <a:accent2>
        <a:srgbClr val="CACACA"/>
      </a:accent2>
      <a:accent3>
        <a:srgbClr val="FFFFFF"/>
      </a:accent3>
      <a:accent4>
        <a:srgbClr val="000000"/>
      </a:accent4>
      <a:accent5>
        <a:srgbClr val="E2AAAA"/>
      </a:accent5>
      <a:accent6>
        <a:srgbClr val="B7B7B7"/>
      </a:accent6>
      <a:hlink>
        <a:srgbClr val="0000FF"/>
      </a:hlink>
      <a:folHlink>
        <a:srgbClr val="000000"/>
      </a:folHlink>
    </a:clrScheme>
    <a:fontScheme name="PowerPoint_Template_IHQ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92D050"/>
        </a:solidFill>
        <a:ln w="12700" cap="flat" cmpd="sng" algn="ctr">
          <a:solidFill>
            <a:srgbClr val="C00000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2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CC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7B7B7"/>
        </a:accent6>
        <a:hlink>
          <a:srgbClr val="0000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707070"/>
    </a:lt2>
    <a:accent1>
      <a:srgbClr val="CC0000"/>
    </a:accent1>
    <a:accent2>
      <a:srgbClr val="CACACA"/>
    </a:accent2>
    <a:accent3>
      <a:srgbClr val="FFFFFF"/>
    </a:accent3>
    <a:accent4>
      <a:srgbClr val="000000"/>
    </a:accent4>
    <a:accent5>
      <a:srgbClr val="E2AAAA"/>
    </a:accent5>
    <a:accent6>
      <a:srgbClr val="B7B7B7"/>
    </a:accent6>
    <a:hlink>
      <a:srgbClr val="70707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124</Words>
  <Application>Microsoft Office PowerPoint</Application>
  <PresentationFormat>Bildschirmpräsentation (4:3)</PresentationFormat>
  <Paragraphs>35</Paragraphs>
  <Slides>11</Slides>
  <Notes>11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PowerPoint_Template_IHQ</vt:lpstr>
      <vt:lpstr>MSPhotoEd.3</vt:lpstr>
      <vt:lpstr>PowerPoint-Präsentation</vt:lpstr>
      <vt:lpstr>PowerPoint-Präsentation</vt:lpstr>
      <vt:lpstr>Agenda</vt:lpstr>
      <vt:lpstr>PowerPoint-Präsentation</vt:lpstr>
      <vt:lpstr>Missing and Upcoming Deliverables</vt:lpstr>
      <vt:lpstr>Missing and Upcoming Milestones</vt:lpstr>
      <vt:lpstr>PowerPoint-Präsentation</vt:lpstr>
      <vt:lpstr>PowerPoint-Präsentation</vt:lpstr>
      <vt:lpstr>Open Issues</vt:lpstr>
      <vt:lpstr>Next Phone Conference</vt:lpstr>
      <vt:lpstr>PowerPoint-Präsentation</vt:lpstr>
    </vt:vector>
  </TitlesOfParts>
  <Company>Universitaet Karlsruhe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R.Bonk</dc:creator>
  <cp:lastModifiedBy>Martin Sommer</cp:lastModifiedBy>
  <cp:revision>449</cp:revision>
  <cp:lastPrinted>2000-09-29T14:26:26Z</cp:lastPrinted>
  <dcterms:created xsi:type="dcterms:W3CDTF">2010-01-08T09:05:51Z</dcterms:created>
  <dcterms:modified xsi:type="dcterms:W3CDTF">2014-05-26T09:46:49Z</dcterms:modified>
</cp:coreProperties>
</file>