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9" r:id="rId4"/>
    <p:sldId id="300" r:id="rId5"/>
    <p:sldId id="297" r:id="rId6"/>
    <p:sldId id="301" r:id="rId7"/>
    <p:sldId id="299" r:id="rId8"/>
    <p:sldId id="303" r:id="rId9"/>
    <p:sldId id="304" r:id="rId10"/>
    <p:sldId id="305" r:id="rId11"/>
    <p:sldId id="302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FF00"/>
    <a:srgbClr val="FFCC66"/>
    <a:srgbClr val="FFFF66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2" autoAdjust="0"/>
    <p:restoredTop sz="99409" autoAdjust="0"/>
  </p:normalViewPr>
  <p:slideViewPr>
    <p:cSldViewPr>
      <p:cViewPr>
        <p:scale>
          <a:sx n="82" d="100"/>
          <a:sy n="82" d="100"/>
        </p:scale>
        <p:origin x="-1944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485A-3BC8-4CF5-9E40-7EC663B12623}" type="datetimeFigureOut">
              <a:rPr lang="es-ES" smtClean="0"/>
              <a:t>25/07/14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01AD3-0F08-4CC6-AD6F-00D31505752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9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803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6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74BF-9136-49B9-B5AF-421251735C36}" type="datetimeFigureOut">
              <a:rPr lang="es-ES" smtClean="0"/>
              <a:pPr/>
              <a:t>25/07/14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F1FCC-4540-4C0C-9A15-89CDD1FF7B6D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oleObject" Target="../embeddings/oleObject1.bin"/><Relationship Id="rId9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9.jpeg"/><Relationship Id="rId5" Type="http://schemas.microsoft.com/office/2007/relationships/hdphoto" Target="../media/hdphoto2.wdp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6.emf"/><Relationship Id="rId6" Type="http://schemas.openxmlformats.org/officeDocument/2006/relationships/image" Target="../media/image7.jpeg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9.emf"/><Relationship Id="rId6" Type="http://schemas.openxmlformats.org/officeDocument/2006/relationships/image" Target="../media/image10.jpeg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7544" y="1556792"/>
            <a:ext cx="8280920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366569" cy="1115111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38366" y="1844824"/>
            <a:ext cx="7378050" cy="17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32 Imagen" descr="ICMUV_v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547664" cy="6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Escudo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56" y="2914456"/>
            <a:ext cx="72000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53344" y="4005064"/>
            <a:ext cx="769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I. Suárez, P.J. Rodríguez-Cantó and J.P. Martínez-Pastor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58315"/>
              </p:ext>
            </p:extLst>
          </p:nvPr>
        </p:nvGraphicFramePr>
        <p:xfrm>
          <a:off x="7121276" y="188640"/>
          <a:ext cx="162718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" r:id="rId8" imgW="3895238" imgH="2809524" progId="MSPhotoEd.3">
                  <p:embed/>
                </p:oleObj>
              </mc:Choice>
              <mc:Fallback>
                <p:oleObj r:id="rId8" imgW="3895238" imgH="280952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276" y="188640"/>
                        <a:ext cx="162718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9552" y="5589240"/>
            <a:ext cx="8406640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400" b="0" dirty="0" smtClean="0">
                <a:solidFill>
                  <a:schemeClr val="accent1">
                    <a:lumMod val="75000"/>
                  </a:schemeClr>
                </a:solidFill>
              </a:rPr>
              <a:t>Current State of the work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Phone Conference July 25</a:t>
            </a:r>
            <a:r>
              <a:rPr lang="de-DE" sz="2000" b="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 2014</a:t>
            </a:r>
            <a:endParaRPr lang="en-US" sz="20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13084"/>
            <a:ext cx="10404648" cy="880244"/>
            <a:chOff x="0" y="0"/>
            <a:chExt cx="11271704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690751" y="175556"/>
              <a:ext cx="858095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Photodetectors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: </a:t>
              </a:r>
              <a:r>
                <a:rPr lang="es-ES" sz="3200" b="1" dirty="0" err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Schottky</a:t>
              </a:r>
              <a:endParaRPr lang="en-GB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16 CuadroTexto"/>
          <p:cNvSpPr txBox="1"/>
          <p:nvPr/>
        </p:nvSpPr>
        <p:spPr>
          <a:xfrm>
            <a:off x="-36512" y="980728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Currently workin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 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microgap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devices to optimize the layer deposition together with ligand exchange. Possibly we will try 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nanogap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without ligand exchange. </a:t>
            </a:r>
          </a:p>
          <a:p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Imagen 2" descr="20140725_121434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0" t="37965" r="57823" b="33125"/>
          <a:stretch/>
        </p:blipFill>
        <p:spPr>
          <a:xfrm rot="5400000">
            <a:off x="4836869" y="2876099"/>
            <a:ext cx="2566605" cy="2088232"/>
          </a:xfrm>
          <a:prstGeom prst="rect">
            <a:avLst/>
          </a:prstGeom>
        </p:spPr>
      </p:pic>
      <p:pic>
        <p:nvPicPr>
          <p:cNvPr id="4" name="Imagen 3" descr="DSCF4255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r="15600"/>
          <a:stretch/>
        </p:blipFill>
        <p:spPr>
          <a:xfrm rot="5400000">
            <a:off x="1418200" y="2406336"/>
            <a:ext cx="2940054" cy="2969158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683568" y="5517232"/>
            <a:ext cx="76328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Applied voltages up to 100 V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Photocurrent up to 43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nW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under some </a:t>
            </a:r>
            <a:r>
              <a:rPr lang="en-US" sz="2400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 panose="05000000000000000000" pitchFamily="2" charset="2"/>
              </a:rPr>
              <a:t>m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illumination at 1550 nm (possibly ligand exchange not produced)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388424" y="645333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10</a:t>
            </a:r>
            <a:r>
              <a:rPr lang="es-ES" dirty="0" smtClean="0"/>
              <a:t>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874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13084"/>
            <a:ext cx="9143998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690751" y="175556"/>
              <a:ext cx="3744414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s-ES" sz="3200" b="1" dirty="0" err="1" smtClean="0">
                  <a:solidFill>
                    <a:schemeClr val="bg1"/>
                  </a:solidFill>
                </a:rPr>
                <a:t>Dissemination</a:t>
              </a:r>
              <a:endParaRPr lang="en-GB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8388424" y="645333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11</a:t>
            </a:r>
            <a:r>
              <a:rPr lang="es-ES" dirty="0" smtClean="0"/>
              <a:t>/11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980728"/>
            <a:ext cx="864096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Talk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ICTON 2014 (Graz,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): 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plasmon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coupling in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nanocomposite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plasmonic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waveguides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enhancement with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CdSe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QDs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u="sng" dirty="0" smtClean="0">
                <a:latin typeface="Arial"/>
                <a:cs typeface="Arial"/>
              </a:rPr>
              <a:t>Talk </a:t>
            </a:r>
            <a:r>
              <a:rPr lang="en-US" sz="1600" u="sng" dirty="0" smtClean="0">
                <a:latin typeface="Arial"/>
                <a:cs typeface="Arial"/>
              </a:rPr>
              <a:t>at</a:t>
            </a:r>
            <a:r>
              <a:rPr lang="en-US" sz="1600" u="sng" dirty="0" smtClean="0">
                <a:latin typeface="Arial"/>
                <a:cs typeface="Arial"/>
              </a:rPr>
              <a:t> Quantum Dot 2014 (Pisa, Italy)</a:t>
            </a:r>
          </a:p>
          <a:p>
            <a:pPr>
              <a:spcAft>
                <a:spcPts val="600"/>
              </a:spcAft>
            </a:pPr>
            <a:r>
              <a:rPr lang="es-ES" sz="1600" i="1" dirty="0" smtClean="0">
                <a:latin typeface="Times New Roman"/>
                <a:cs typeface="Times New Roman"/>
              </a:rPr>
              <a:t>	“</a:t>
            </a:r>
            <a:r>
              <a:rPr lang="es-ES" sz="1600" i="1" dirty="0" err="1" smtClean="0">
                <a:latin typeface="Times New Roman"/>
                <a:cs typeface="Times New Roman"/>
              </a:rPr>
              <a:t>Colloidal</a:t>
            </a:r>
            <a:r>
              <a:rPr lang="es-ES" sz="1600" i="1" dirty="0" smtClean="0">
                <a:latin typeface="Times New Roman"/>
                <a:cs typeface="Times New Roman"/>
              </a:rPr>
              <a:t> </a:t>
            </a:r>
            <a:r>
              <a:rPr lang="es-ES" sz="1600" i="1" dirty="0">
                <a:latin typeface="Times New Roman"/>
                <a:cs typeface="Times New Roman"/>
              </a:rPr>
              <a:t>QD-</a:t>
            </a:r>
            <a:r>
              <a:rPr lang="es-ES" sz="1600" i="1" dirty="0" err="1">
                <a:latin typeface="Times New Roman"/>
                <a:cs typeface="Times New Roman"/>
              </a:rPr>
              <a:t>solid</a:t>
            </a:r>
            <a:r>
              <a:rPr lang="es-ES" sz="1600" i="1" dirty="0">
                <a:latin typeface="Times New Roman"/>
                <a:cs typeface="Times New Roman"/>
              </a:rPr>
              <a:t> </a:t>
            </a:r>
            <a:r>
              <a:rPr lang="es-ES" sz="1600" i="1" dirty="0" err="1">
                <a:latin typeface="Times New Roman"/>
                <a:cs typeface="Times New Roman"/>
              </a:rPr>
              <a:t>photodetectors</a:t>
            </a:r>
            <a:r>
              <a:rPr lang="es-ES" sz="1600" i="1" dirty="0">
                <a:latin typeface="Times New Roman"/>
                <a:cs typeface="Times New Roman"/>
              </a:rPr>
              <a:t> </a:t>
            </a:r>
            <a:r>
              <a:rPr lang="es-ES" sz="1600" i="1" dirty="0" err="1">
                <a:latin typeface="Times New Roman"/>
                <a:cs typeface="Times New Roman"/>
              </a:rPr>
              <a:t>produced</a:t>
            </a:r>
            <a:r>
              <a:rPr lang="es-ES" sz="1600" i="1" dirty="0">
                <a:latin typeface="Times New Roman"/>
                <a:cs typeface="Times New Roman"/>
              </a:rPr>
              <a:t> </a:t>
            </a:r>
            <a:r>
              <a:rPr lang="es-ES" sz="1600" i="1" dirty="0" err="1">
                <a:latin typeface="Times New Roman"/>
                <a:cs typeface="Times New Roman"/>
              </a:rPr>
              <a:t>by</a:t>
            </a:r>
            <a:r>
              <a:rPr lang="es-ES" sz="1600" i="1" dirty="0">
                <a:latin typeface="Times New Roman"/>
                <a:cs typeface="Times New Roman"/>
              </a:rPr>
              <a:t> doctor-</a:t>
            </a:r>
            <a:r>
              <a:rPr lang="es-ES" sz="1600" i="1" dirty="0" err="1">
                <a:latin typeface="Times New Roman"/>
                <a:cs typeface="Times New Roman"/>
              </a:rPr>
              <a:t>blanding</a:t>
            </a:r>
            <a:r>
              <a:rPr lang="es-ES" sz="1600" i="1" dirty="0">
                <a:latin typeface="Times New Roman"/>
                <a:cs typeface="Times New Roman"/>
              </a:rPr>
              <a:t> </a:t>
            </a:r>
            <a:r>
              <a:rPr lang="es-ES" sz="1600" i="1" dirty="0" err="1">
                <a:latin typeface="Times New Roman"/>
                <a:cs typeface="Times New Roman"/>
              </a:rPr>
              <a:t>based</a:t>
            </a:r>
            <a:r>
              <a:rPr lang="es-ES" sz="1600" i="1" dirty="0">
                <a:latin typeface="Times New Roman"/>
                <a:cs typeface="Times New Roman"/>
              </a:rPr>
              <a:t> </a:t>
            </a:r>
            <a:r>
              <a:rPr lang="es-ES" sz="1600" i="1" dirty="0" err="1">
                <a:latin typeface="Times New Roman"/>
                <a:cs typeface="Times New Roman"/>
              </a:rPr>
              <a:t>on</a:t>
            </a:r>
            <a:r>
              <a:rPr lang="es-ES" sz="1600" i="1" dirty="0">
                <a:latin typeface="Times New Roman"/>
                <a:cs typeface="Times New Roman"/>
              </a:rPr>
              <a:t> </a:t>
            </a:r>
            <a:r>
              <a:rPr lang="es-ES" sz="1600" i="1" dirty="0" err="1">
                <a:latin typeface="Times New Roman"/>
                <a:cs typeface="Times New Roman"/>
              </a:rPr>
              <a:t>two</a:t>
            </a:r>
            <a:r>
              <a:rPr lang="es-ES" sz="1600" i="1" dirty="0">
                <a:latin typeface="Times New Roman"/>
                <a:cs typeface="Times New Roman"/>
              </a:rPr>
              <a:t> </a:t>
            </a:r>
            <a:r>
              <a:rPr lang="es-ES" sz="1600" i="1" dirty="0" smtClean="0">
                <a:latin typeface="Times New Roman"/>
                <a:cs typeface="Times New Roman"/>
              </a:rPr>
              <a:t>	</a:t>
            </a:r>
            <a:r>
              <a:rPr lang="es-ES" sz="1600" i="1" dirty="0" err="1" smtClean="0">
                <a:latin typeface="Times New Roman"/>
                <a:cs typeface="Times New Roman"/>
              </a:rPr>
              <a:t>configuration</a:t>
            </a:r>
            <a:r>
              <a:rPr lang="es-ES" sz="1600" i="1" dirty="0" smtClean="0">
                <a:latin typeface="Times New Roman"/>
                <a:cs typeface="Times New Roman"/>
              </a:rPr>
              <a:t> </a:t>
            </a:r>
            <a:r>
              <a:rPr lang="es-ES" sz="1600" i="1" dirty="0">
                <a:latin typeface="Times New Roman"/>
                <a:cs typeface="Times New Roman"/>
              </a:rPr>
              <a:t>gap vs </a:t>
            </a:r>
            <a:r>
              <a:rPr lang="es-ES" sz="1600" i="1" dirty="0" err="1">
                <a:latin typeface="Times New Roman"/>
                <a:cs typeface="Times New Roman"/>
              </a:rPr>
              <a:t>Schottky</a:t>
            </a:r>
            <a:r>
              <a:rPr lang="es-ES" sz="1600" i="1" dirty="0">
                <a:latin typeface="Times New Roman"/>
                <a:cs typeface="Times New Roman"/>
              </a:rPr>
              <a:t>/</a:t>
            </a:r>
            <a:r>
              <a:rPr lang="es-ES" sz="1600" i="1" dirty="0" err="1" smtClean="0">
                <a:latin typeface="Times New Roman"/>
                <a:cs typeface="Times New Roman"/>
              </a:rPr>
              <a:t>heterostructure</a:t>
            </a:r>
            <a:r>
              <a:rPr lang="es-ES" sz="1600" i="1" dirty="0" smtClean="0">
                <a:latin typeface="Times New Roman"/>
                <a:cs typeface="Times New Roman"/>
              </a:rPr>
              <a:t>”</a:t>
            </a:r>
            <a:r>
              <a:rPr lang="es-ES" sz="1600" dirty="0"/>
              <a:t>	</a:t>
            </a:r>
            <a:endParaRPr lang="es-ES" sz="1600" dirty="0" smtClean="0"/>
          </a:p>
          <a:p>
            <a:pPr>
              <a:spcAft>
                <a:spcPts val="600"/>
              </a:spcAft>
            </a:pPr>
            <a:endParaRPr lang="es-ES" sz="1600" dirty="0"/>
          </a:p>
          <a:p>
            <a:r>
              <a:rPr lang="es-ES" sz="1600" u="sng" dirty="0" smtClean="0">
                <a:latin typeface="Arial"/>
                <a:cs typeface="Arial"/>
              </a:rPr>
              <a:t>Poster at 4th </a:t>
            </a:r>
            <a:r>
              <a:rPr lang="es-ES" sz="1600" u="sng" dirty="0" err="1" smtClean="0">
                <a:latin typeface="Arial"/>
                <a:cs typeface="Arial"/>
              </a:rPr>
              <a:t>Int</a:t>
            </a:r>
            <a:r>
              <a:rPr lang="es-ES" sz="1600" u="sng" dirty="0" smtClean="0">
                <a:latin typeface="Arial"/>
                <a:cs typeface="Arial"/>
              </a:rPr>
              <a:t>. </a:t>
            </a:r>
            <a:r>
              <a:rPr lang="es-ES" sz="1600" u="sng" dirty="0" err="1">
                <a:latin typeface="Arial"/>
                <a:cs typeface="Arial"/>
              </a:rPr>
              <a:t>Colloids</a:t>
            </a:r>
            <a:r>
              <a:rPr lang="es-ES" sz="1600" u="sng" dirty="0">
                <a:latin typeface="Arial"/>
                <a:cs typeface="Arial"/>
              </a:rPr>
              <a:t> </a:t>
            </a:r>
            <a:r>
              <a:rPr lang="es-ES" sz="1600" u="sng" dirty="0" smtClean="0">
                <a:latin typeface="Arial"/>
                <a:cs typeface="Arial"/>
              </a:rPr>
              <a:t>Conf.</a:t>
            </a:r>
            <a:r>
              <a:rPr lang="es-ES" sz="1600" b="1" dirty="0" smtClean="0">
                <a:latin typeface="Arial"/>
                <a:cs typeface="Arial"/>
              </a:rPr>
              <a:t>: </a:t>
            </a:r>
            <a:r>
              <a:rPr lang="es-ES" sz="1600" dirty="0" err="1" smtClean="0">
                <a:latin typeface="Arial"/>
                <a:cs typeface="Arial"/>
              </a:rPr>
              <a:t>Surface</a:t>
            </a:r>
            <a:r>
              <a:rPr lang="es-ES" sz="1600" dirty="0" smtClean="0">
                <a:latin typeface="Arial"/>
                <a:cs typeface="Arial"/>
              </a:rPr>
              <a:t> </a:t>
            </a:r>
            <a:r>
              <a:rPr lang="es-ES" sz="1600" dirty="0" err="1">
                <a:latin typeface="Arial"/>
                <a:cs typeface="Arial"/>
              </a:rPr>
              <a:t>Design</a:t>
            </a:r>
            <a:r>
              <a:rPr lang="es-ES" sz="1600" dirty="0">
                <a:latin typeface="Arial"/>
                <a:cs typeface="Arial"/>
              </a:rPr>
              <a:t> &amp; </a:t>
            </a:r>
            <a:r>
              <a:rPr lang="es-ES" sz="1600" dirty="0" err="1">
                <a:latin typeface="Arial"/>
                <a:cs typeface="Arial"/>
              </a:rPr>
              <a:t>Engineering</a:t>
            </a:r>
            <a:r>
              <a:rPr lang="es-ES" sz="1600" dirty="0">
                <a:latin typeface="Arial"/>
                <a:cs typeface="Arial"/>
              </a:rPr>
              <a:t> </a:t>
            </a:r>
            <a:r>
              <a:rPr lang="es-ES" sz="1600" dirty="0" smtClean="0">
                <a:latin typeface="Arial"/>
                <a:cs typeface="Arial"/>
              </a:rPr>
              <a:t> (Madrid</a:t>
            </a:r>
            <a:r>
              <a:rPr lang="es-ES" sz="1600" dirty="0">
                <a:latin typeface="Arial"/>
                <a:cs typeface="Arial"/>
              </a:rPr>
              <a:t>, </a:t>
            </a:r>
            <a:r>
              <a:rPr lang="es-ES" sz="1600" dirty="0" err="1" smtClean="0">
                <a:latin typeface="Arial"/>
                <a:cs typeface="Arial"/>
              </a:rPr>
              <a:t>Spain</a:t>
            </a:r>
            <a:r>
              <a:rPr lang="es-ES" sz="1600" dirty="0" smtClean="0">
                <a:latin typeface="Arial"/>
                <a:cs typeface="Arial"/>
              </a:rPr>
              <a:t>)</a:t>
            </a:r>
          </a:p>
          <a:p>
            <a:r>
              <a:rPr lang="es-ES" sz="1600" i="1" dirty="0" smtClean="0">
                <a:latin typeface="Times New Roman"/>
                <a:cs typeface="Times New Roman"/>
              </a:rPr>
              <a:t>	“</a:t>
            </a:r>
            <a:r>
              <a:rPr lang="es-ES" sz="1600" i="1" dirty="0" err="1" smtClean="0">
                <a:latin typeface="Times New Roman"/>
                <a:cs typeface="Times New Roman"/>
              </a:rPr>
              <a:t>Fabrication</a:t>
            </a:r>
            <a:r>
              <a:rPr lang="es-ES" sz="1600" i="1" dirty="0" smtClean="0">
                <a:latin typeface="Times New Roman"/>
                <a:cs typeface="Times New Roman"/>
              </a:rPr>
              <a:t> </a:t>
            </a:r>
            <a:r>
              <a:rPr lang="es-ES" sz="1600" i="1" dirty="0">
                <a:latin typeface="Times New Roman"/>
                <a:cs typeface="Times New Roman"/>
              </a:rPr>
              <a:t>of </a:t>
            </a:r>
            <a:r>
              <a:rPr lang="es-ES" sz="1600" i="1" dirty="0" err="1">
                <a:latin typeface="Times New Roman"/>
                <a:cs typeface="Times New Roman"/>
              </a:rPr>
              <a:t>solution-processed</a:t>
            </a:r>
            <a:r>
              <a:rPr lang="es-ES" sz="1600" i="1" dirty="0">
                <a:latin typeface="Times New Roman"/>
                <a:cs typeface="Times New Roman"/>
              </a:rPr>
              <a:t> QD-</a:t>
            </a:r>
            <a:r>
              <a:rPr lang="es-ES" sz="1600" i="1" dirty="0" err="1">
                <a:latin typeface="Times New Roman"/>
                <a:cs typeface="Times New Roman"/>
              </a:rPr>
              <a:t>solids</a:t>
            </a:r>
            <a:r>
              <a:rPr lang="es-ES" sz="1600" i="1" dirty="0">
                <a:latin typeface="Times New Roman"/>
                <a:cs typeface="Times New Roman"/>
              </a:rPr>
              <a:t> </a:t>
            </a:r>
            <a:r>
              <a:rPr lang="es-ES" sz="1600" i="1" dirty="0" err="1">
                <a:latin typeface="Times New Roman"/>
                <a:cs typeface="Times New Roman"/>
              </a:rPr>
              <a:t>by</a:t>
            </a:r>
            <a:r>
              <a:rPr lang="es-ES" sz="1600" i="1" dirty="0">
                <a:latin typeface="Times New Roman"/>
                <a:cs typeface="Times New Roman"/>
              </a:rPr>
              <a:t> doctor </a:t>
            </a:r>
            <a:r>
              <a:rPr lang="es-ES" sz="1600" i="1" dirty="0" err="1">
                <a:latin typeface="Times New Roman"/>
                <a:cs typeface="Times New Roman"/>
              </a:rPr>
              <a:t>blading</a:t>
            </a:r>
            <a:r>
              <a:rPr lang="es-ES" sz="1600" i="1" dirty="0">
                <a:latin typeface="Times New Roman"/>
                <a:cs typeface="Times New Roman"/>
              </a:rPr>
              <a:t> </a:t>
            </a:r>
            <a:r>
              <a:rPr lang="es-ES" sz="1600" i="1" dirty="0" err="1">
                <a:latin typeface="Times New Roman"/>
                <a:cs typeface="Times New Roman"/>
              </a:rPr>
              <a:t>technique</a:t>
            </a:r>
            <a:r>
              <a:rPr lang="es-ES" sz="1600" i="1" dirty="0">
                <a:latin typeface="Times New Roman"/>
                <a:cs typeface="Times New Roman"/>
              </a:rPr>
              <a:t> and </a:t>
            </a:r>
            <a:r>
              <a:rPr lang="es-ES" sz="1600" i="1" dirty="0" err="1">
                <a:latin typeface="Times New Roman"/>
                <a:cs typeface="Times New Roman"/>
              </a:rPr>
              <a:t>their</a:t>
            </a:r>
            <a:r>
              <a:rPr lang="es-ES" sz="1600" i="1" dirty="0">
                <a:latin typeface="Times New Roman"/>
                <a:cs typeface="Times New Roman"/>
              </a:rPr>
              <a:t> </a:t>
            </a:r>
            <a:r>
              <a:rPr lang="es-ES" sz="1600" i="1" dirty="0" smtClean="0">
                <a:latin typeface="Times New Roman"/>
                <a:cs typeface="Times New Roman"/>
              </a:rPr>
              <a:t>	</a:t>
            </a:r>
            <a:r>
              <a:rPr lang="es-ES" sz="1600" i="1" dirty="0" err="1" smtClean="0">
                <a:latin typeface="Times New Roman"/>
                <a:cs typeface="Times New Roman"/>
              </a:rPr>
              <a:t>application</a:t>
            </a:r>
            <a:r>
              <a:rPr lang="es-ES" sz="1600" i="1" dirty="0" smtClean="0">
                <a:latin typeface="Times New Roman"/>
                <a:cs typeface="Times New Roman"/>
              </a:rPr>
              <a:t> </a:t>
            </a:r>
            <a:r>
              <a:rPr lang="es-ES" sz="1600" i="1" dirty="0" err="1">
                <a:latin typeface="Times New Roman"/>
                <a:cs typeface="Times New Roman"/>
              </a:rPr>
              <a:t>for</a:t>
            </a:r>
            <a:r>
              <a:rPr lang="es-ES" sz="1600" i="1" dirty="0">
                <a:latin typeface="Times New Roman"/>
                <a:cs typeface="Times New Roman"/>
              </a:rPr>
              <a:t> </a:t>
            </a:r>
            <a:r>
              <a:rPr lang="es-ES" sz="1600" i="1" dirty="0" err="1" smtClean="0">
                <a:latin typeface="Times New Roman"/>
                <a:cs typeface="Times New Roman"/>
              </a:rPr>
              <a:t>photodetection</a:t>
            </a:r>
            <a:r>
              <a:rPr lang="es-ES" sz="1600" i="1" dirty="0" smtClean="0">
                <a:latin typeface="Times New Roman"/>
                <a:cs typeface="Times New Roman"/>
              </a:rPr>
              <a:t>”</a:t>
            </a:r>
          </a:p>
          <a:p>
            <a:endParaRPr lang="es-ES" sz="1600" i="1" dirty="0">
              <a:latin typeface="Times New Roman"/>
              <a:cs typeface="Times New Roman"/>
            </a:endParaRPr>
          </a:p>
          <a:p>
            <a:r>
              <a:rPr lang="es-ES" sz="1600" b="1" i="1" dirty="0" smtClean="0">
                <a:latin typeface="Times New Roman"/>
                <a:cs typeface="Times New Roman"/>
              </a:rPr>
              <a:t>PhD </a:t>
            </a:r>
            <a:r>
              <a:rPr lang="es-ES" sz="1600" b="1" i="1" dirty="0" err="1" smtClean="0">
                <a:latin typeface="Times New Roman"/>
                <a:cs typeface="Times New Roman"/>
              </a:rPr>
              <a:t>work</a:t>
            </a:r>
            <a:r>
              <a:rPr lang="es-ES" sz="1600" b="1" i="1" dirty="0" smtClean="0">
                <a:latin typeface="Times New Roman"/>
                <a:cs typeface="Times New Roman"/>
              </a:rPr>
              <a:t> </a:t>
            </a:r>
            <a:r>
              <a:rPr lang="es-ES" sz="1600" b="1" i="1" dirty="0" err="1" smtClean="0">
                <a:latin typeface="Times New Roman"/>
                <a:cs typeface="Times New Roman"/>
              </a:rPr>
              <a:t>by</a:t>
            </a:r>
            <a:r>
              <a:rPr lang="es-ES" sz="1600" b="1" i="1" dirty="0" smtClean="0">
                <a:latin typeface="Times New Roman"/>
                <a:cs typeface="Times New Roman"/>
              </a:rPr>
              <a:t> Alberto </a:t>
            </a:r>
            <a:r>
              <a:rPr lang="es-ES" sz="1600" b="1" i="1" dirty="0" err="1" smtClean="0">
                <a:latin typeface="Times New Roman"/>
                <a:cs typeface="Times New Roman"/>
              </a:rPr>
              <a:t>Maulu</a:t>
            </a:r>
            <a:r>
              <a:rPr lang="es-ES" sz="1600" b="1" i="1" dirty="0" smtClean="0">
                <a:latin typeface="Times New Roman"/>
                <a:cs typeface="Times New Roman"/>
              </a:rPr>
              <a:t> </a:t>
            </a:r>
            <a:r>
              <a:rPr lang="es-ES" sz="1600" b="1" i="1" dirty="0" err="1" smtClean="0">
                <a:latin typeface="Times New Roman"/>
                <a:cs typeface="Times New Roman"/>
              </a:rPr>
              <a:t>on</a:t>
            </a:r>
            <a:r>
              <a:rPr lang="es-ES" sz="1600" b="1" i="1" dirty="0" smtClean="0">
                <a:latin typeface="Times New Roman"/>
                <a:cs typeface="Times New Roman"/>
              </a:rPr>
              <a:t> </a:t>
            </a:r>
            <a:r>
              <a:rPr lang="es-ES" sz="1600" b="1" i="1" dirty="0" err="1" smtClean="0">
                <a:latin typeface="Times New Roman"/>
                <a:cs typeface="Times New Roman"/>
              </a:rPr>
              <a:t>the</a:t>
            </a:r>
            <a:r>
              <a:rPr lang="es-ES" sz="1600" b="1" i="1" dirty="0" smtClean="0">
                <a:latin typeface="Times New Roman"/>
                <a:cs typeface="Times New Roman"/>
              </a:rPr>
              <a:t> </a:t>
            </a:r>
            <a:r>
              <a:rPr lang="es-ES" sz="1600" b="1" i="1" dirty="0" err="1" smtClean="0">
                <a:latin typeface="Times New Roman"/>
                <a:cs typeface="Times New Roman"/>
              </a:rPr>
              <a:t>subject</a:t>
            </a:r>
            <a:r>
              <a:rPr lang="es-ES" sz="1600" b="1" i="1" dirty="0" smtClean="0">
                <a:latin typeface="Times New Roman"/>
                <a:cs typeface="Times New Roman"/>
              </a:rPr>
              <a:t> of </a:t>
            </a:r>
            <a:r>
              <a:rPr lang="es-ES" sz="1600" b="1" i="1" dirty="0" err="1" smtClean="0">
                <a:latin typeface="Times New Roman"/>
                <a:cs typeface="Times New Roman"/>
              </a:rPr>
              <a:t>PbS</a:t>
            </a:r>
            <a:r>
              <a:rPr lang="es-ES" sz="1600" b="1" i="1" dirty="0" smtClean="0">
                <a:latin typeface="Times New Roman"/>
                <a:cs typeface="Times New Roman"/>
              </a:rPr>
              <a:t>-QD </a:t>
            </a:r>
            <a:r>
              <a:rPr lang="es-ES" sz="1600" b="1" i="1" dirty="0" err="1" smtClean="0">
                <a:latin typeface="Times New Roman"/>
                <a:cs typeface="Times New Roman"/>
              </a:rPr>
              <a:t>based</a:t>
            </a:r>
            <a:r>
              <a:rPr lang="es-ES" sz="1600" b="1" i="1" dirty="0" smtClean="0">
                <a:latin typeface="Times New Roman"/>
                <a:cs typeface="Times New Roman"/>
              </a:rPr>
              <a:t> </a:t>
            </a:r>
            <a:r>
              <a:rPr lang="es-ES" sz="1600" b="1" i="1" dirty="0" err="1" smtClean="0">
                <a:latin typeface="Times New Roman"/>
                <a:cs typeface="Times New Roman"/>
              </a:rPr>
              <a:t>photodetectors</a:t>
            </a:r>
            <a:r>
              <a:rPr lang="es-ES" sz="1600" b="1" i="1" dirty="0" smtClean="0">
                <a:latin typeface="Times New Roman"/>
                <a:cs typeface="Times New Roman"/>
              </a:rPr>
              <a:t> </a:t>
            </a:r>
            <a:r>
              <a:rPr lang="es-ES" sz="1600" b="1" i="1" dirty="0" err="1" smtClean="0">
                <a:latin typeface="Times New Roman"/>
                <a:cs typeface="Times New Roman"/>
              </a:rPr>
              <a:t>since</a:t>
            </a:r>
            <a:r>
              <a:rPr lang="es-ES" sz="1600" b="1" i="1" dirty="0" smtClean="0">
                <a:latin typeface="Times New Roman"/>
                <a:cs typeface="Times New Roman"/>
              </a:rPr>
              <a:t> </a:t>
            </a:r>
            <a:r>
              <a:rPr lang="es-ES" sz="1600" b="1" i="1" dirty="0" err="1" smtClean="0">
                <a:latin typeface="Times New Roman"/>
                <a:cs typeface="Times New Roman"/>
              </a:rPr>
              <a:t>April</a:t>
            </a:r>
            <a:r>
              <a:rPr lang="es-ES" sz="1600" b="1" i="1" dirty="0" smtClean="0">
                <a:latin typeface="Times New Roman"/>
                <a:cs typeface="Times New Roman"/>
              </a:rPr>
              <a:t> 2013</a:t>
            </a:r>
            <a:endParaRPr lang="es-ES" sz="1600" b="1" i="1" dirty="0">
              <a:latin typeface="Times New Roman"/>
              <a:cs typeface="Times New Roman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7865" y="5006206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Paper accepted in Optics Letters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excitation of photoluminescence in a two-dimensional waveguide consisting of a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-polymer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sandwich-type structure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Dielectric waveguide based on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CdSe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close packed films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4250922" y="193653"/>
              <a:ext cx="202822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smtClean="0">
                  <a:solidFill>
                    <a:schemeClr val="bg1"/>
                  </a:solidFill>
                </a:rPr>
                <a:t>Outline</a:t>
              </a: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539552" y="1975480"/>
            <a:ext cx="72218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1-Deliverables and milestones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2-Current Status of the work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2.1-Plasmonic amplifiers by using polymers doped with QDs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2.2-Photodetectors based on QDs and polymers</a:t>
            </a:r>
          </a:p>
        </p:txBody>
      </p:sp>
      <p:sp>
        <p:nvSpPr>
          <p:cNvPr id="10" name="15 CuadroTexto"/>
          <p:cNvSpPr txBox="1"/>
          <p:nvPr/>
        </p:nvSpPr>
        <p:spPr>
          <a:xfrm>
            <a:off x="8532440" y="6453336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</a:t>
            </a:r>
            <a:r>
              <a:rPr lang="es-ES" dirty="0" smtClean="0"/>
              <a:t>/11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smtClean="0">
                  <a:solidFill>
                    <a:schemeClr val="bg1"/>
                  </a:solidFill>
                </a:rPr>
                <a:t>Deliverables and Milestones</a:t>
              </a:r>
            </a:p>
          </p:txBody>
        </p:sp>
      </p:grpSp>
      <p:graphicFrame>
        <p:nvGraphicFramePr>
          <p:cNvPr id="16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09348"/>
              </p:ext>
            </p:extLst>
          </p:nvPr>
        </p:nvGraphicFramePr>
        <p:xfrm>
          <a:off x="179512" y="1484784"/>
          <a:ext cx="8820981" cy="85344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600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MS24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SPP amplifiers with electrical injection exhibiting 10dB/cm gain</a:t>
                      </a:r>
                      <a:endParaRPr lang="en-US" sz="1100" b="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30</a:t>
                      </a:r>
                      <a:endParaRPr lang="es-ES_tradnl" sz="11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1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944632"/>
              </p:ext>
            </p:extLst>
          </p:nvPr>
        </p:nvGraphicFramePr>
        <p:xfrm>
          <a:off x="196495" y="3756640"/>
          <a:ext cx="8820981" cy="11125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latin typeface="Arial" pitchFamily="34" charset="0"/>
                          <a:cs typeface="Arial" pitchFamily="34" charset="0"/>
                        </a:rPr>
                        <a:t>Names</a:t>
                      </a:r>
                      <a:r>
                        <a:rPr lang="en-US" sz="18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of the Deliverables</a:t>
                      </a:r>
                      <a:endParaRPr lang="en-US" sz="18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D4.4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Report on SPP amplifiers by using QDs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IMEC</a:t>
                      </a:r>
                      <a:endParaRPr lang="es-ES_tradnl" sz="16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Report on </a:t>
                      </a:r>
                      <a:r>
                        <a:rPr lang="en-US" sz="1600" noProof="0" dirty="0" err="1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plasmonic</a:t>
                      </a: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noProof="0" dirty="0" err="1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photodetectors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UVEG</a:t>
                      </a:r>
                      <a:endParaRPr lang="es-ES_tradnl" sz="16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15 CuadroTexto"/>
          <p:cNvSpPr txBox="1"/>
          <p:nvPr/>
        </p:nvSpPr>
        <p:spPr>
          <a:xfrm>
            <a:off x="8532440" y="6453336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</a:t>
            </a:r>
            <a:r>
              <a:rPr lang="es-ES" dirty="0" smtClean="0"/>
              <a:t>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372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51520" y="3090446"/>
            <a:ext cx="8496909" cy="350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45699" y="193652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 amplifiers: </a:t>
              </a:r>
              <a:r>
                <a:rPr lang="en-GB" sz="3200" b="1" dirty="0" err="1" smtClean="0">
                  <a:solidFill>
                    <a:schemeClr val="bg1"/>
                  </a:solidFill>
                </a:rPr>
                <a:t>HgTe</a:t>
              </a:r>
              <a:endParaRPr lang="en-GB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733452" y="836712"/>
            <a:ext cx="6078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Plasmonic</a:t>
            </a:r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waveguides </a:t>
            </a:r>
            <a:r>
              <a:rPr lang="en-US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 1550 nm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23528" y="3090446"/>
            <a:ext cx="855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&lt;0.1 to avoid roughness and refractive index mismatching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81" y="1334191"/>
            <a:ext cx="3900692" cy="153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H="1" flipV="1">
            <a:off x="3774118" y="2280181"/>
            <a:ext cx="561436" cy="23394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4335554" y="2100599"/>
            <a:ext cx="472891" cy="8270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3501008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Clear difference between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TM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5700074" y="6858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6660232" y="1334191"/>
            <a:ext cx="675948" cy="238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6752238" y="126876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(</a:t>
            </a:r>
            <a:r>
              <a:rPr lang="el-GR" dirty="0" smtClean="0"/>
              <a:t>μ</a:t>
            </a:r>
            <a:r>
              <a:rPr lang="en-US" dirty="0" smtClean="0"/>
              <a:t>m)</a:t>
            </a: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4499974" y="3658187"/>
            <a:ext cx="3783457" cy="257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82" y="3328902"/>
            <a:ext cx="3911749" cy="312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16009" y="6237312"/>
            <a:ext cx="7867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Good correspondence with simulations but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not enhanced (low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4" y="3796811"/>
            <a:ext cx="3086100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48" y="1392154"/>
            <a:ext cx="1964232" cy="153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5 CuadroTexto"/>
          <p:cNvSpPr txBox="1"/>
          <p:nvPr/>
        </p:nvSpPr>
        <p:spPr>
          <a:xfrm>
            <a:off x="8532440" y="6453336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</a:t>
            </a:r>
            <a:r>
              <a:rPr lang="es-ES" dirty="0" smtClean="0"/>
              <a:t>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23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251520" y="2996952"/>
            <a:ext cx="8496909" cy="37444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45699" y="193652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 amplifiers: </a:t>
              </a:r>
              <a:r>
                <a:rPr lang="en-GB" sz="3200" b="1" dirty="0" err="1" smtClean="0">
                  <a:solidFill>
                    <a:schemeClr val="bg1"/>
                  </a:solidFill>
                </a:rPr>
                <a:t>HgTe</a:t>
              </a:r>
              <a:endParaRPr lang="en-GB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733452" y="836712"/>
            <a:ext cx="6078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Plasmonic</a:t>
            </a:r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waveguides </a:t>
            </a:r>
            <a:r>
              <a:rPr lang="en-US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 1550 nm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23528" y="3090446"/>
            <a:ext cx="8557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provides better signal but refractive index mismatching and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LR-SPP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converted to a hybrid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plasmonic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-photonic mode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81" y="1334191"/>
            <a:ext cx="3900692" cy="153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H="1" flipV="1">
            <a:off x="3774118" y="2280181"/>
            <a:ext cx="561436" cy="23394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4335554" y="2100599"/>
            <a:ext cx="472891" cy="8270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323527" y="3666510"/>
            <a:ext cx="8424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Losses increased due to roughness and some losses compensation in the modes (14 % in the SR-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15 % in the hybrid mode)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5700074" y="6858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6660232" y="1334191"/>
            <a:ext cx="675948" cy="238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6752238" y="126876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(</a:t>
            </a:r>
            <a:r>
              <a:rPr lang="el-GR" dirty="0" smtClean="0"/>
              <a:t>μ</a:t>
            </a:r>
            <a:r>
              <a:rPr lang="en-US" dirty="0" smtClean="0"/>
              <a:t>m)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34" y="1370463"/>
            <a:ext cx="2261259" cy="156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7764"/>
            <a:ext cx="34640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4772906" y="4221088"/>
            <a:ext cx="3337610" cy="248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79" y="3976268"/>
            <a:ext cx="3581235" cy="298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 flipV="1">
            <a:off x="6998206" y="5069464"/>
            <a:ext cx="0" cy="720752"/>
          </a:xfrm>
          <a:prstGeom prst="straightConnector1">
            <a:avLst/>
          </a:prstGeom>
          <a:ln w="28575">
            <a:solidFill>
              <a:srgbClr val="0099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300192" y="518922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dB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8532440" y="6453336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</a:t>
            </a:r>
            <a:r>
              <a:rPr lang="es-ES" dirty="0" smtClean="0"/>
              <a:t>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373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45699" y="193652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 amplifiers: </a:t>
              </a:r>
              <a:r>
                <a:rPr lang="en-GB" sz="3200" b="1" dirty="0" err="1" smtClean="0">
                  <a:solidFill>
                    <a:schemeClr val="bg1"/>
                  </a:solidFill>
                </a:rPr>
                <a:t>HgTe</a:t>
              </a:r>
              <a:endParaRPr lang="en-GB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733452" y="836712"/>
            <a:ext cx="6078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Plasmonic</a:t>
            </a:r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waveguides </a:t>
            </a:r>
            <a:r>
              <a:rPr lang="en-US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 1550 nm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5700074" y="6858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6660232" y="1622223"/>
            <a:ext cx="675948" cy="238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323528" y="1949931"/>
            <a:ext cx="9001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it is possible to see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LR-SPP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but no enhancement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LR-SPP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becomes a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hybrid photonic-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plasmonic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mode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there is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enhancement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possible to measure and see some enhancement in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SR-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35896" y="1455167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18012" y="3065671"/>
            <a:ext cx="854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Navolchi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dB gain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There is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net gain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 losses compensation allow a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 fold enhancement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the PL for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z&gt;100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μ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660232" y="4158073"/>
            <a:ext cx="675948" cy="238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CuadroTexto"/>
          <p:cNvSpPr txBox="1"/>
          <p:nvPr/>
        </p:nvSpPr>
        <p:spPr>
          <a:xfrm>
            <a:off x="323528" y="4485781"/>
            <a:ext cx="9001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Other materials with different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stokes shift to confirm results:</a:t>
            </a:r>
          </a:p>
          <a:p>
            <a:pPr lvl="1">
              <a:spcAft>
                <a:spcPts val="600"/>
              </a:spcAft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635896" y="4005064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63378" y="4969041"/>
            <a:ext cx="63348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with emission at 1550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UVEG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badge of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spcAft>
                <a:spcPts val="600"/>
              </a:spcAft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5 CuadroTexto"/>
          <p:cNvSpPr txBox="1"/>
          <p:nvPr/>
        </p:nvSpPr>
        <p:spPr>
          <a:xfrm>
            <a:off x="8532440" y="6453336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6</a:t>
            </a:r>
            <a:r>
              <a:rPr lang="es-ES" dirty="0" smtClean="0"/>
              <a:t>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146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13084"/>
            <a:ext cx="10404648" cy="880244"/>
            <a:chOff x="0" y="0"/>
            <a:chExt cx="11271704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690751" y="175556"/>
              <a:ext cx="858095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Photodetectors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: </a:t>
              </a:r>
              <a:r>
                <a:rPr lang="es-ES" sz="3200" b="1" dirty="0" err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Schottky</a:t>
              </a:r>
              <a:endParaRPr lang="en-GB" sz="32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1052736"/>
            <a:ext cx="3950752" cy="2952328"/>
          </a:xfrm>
          <a:prstGeom prst="rect">
            <a:avLst/>
          </a:prstGeom>
        </p:spPr>
      </p:pic>
      <p:sp>
        <p:nvSpPr>
          <p:cNvPr id="8" name="16 CuadroTexto"/>
          <p:cNvSpPr txBox="1"/>
          <p:nvPr/>
        </p:nvSpPr>
        <p:spPr>
          <a:xfrm>
            <a:off x="-36512" y="980728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PbS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QDs prepared for absorption at NIR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PbS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QD films prepared by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Dr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Blade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7" y="3935057"/>
            <a:ext cx="3456384" cy="2925433"/>
          </a:xfrm>
          <a:prstGeom prst="rect">
            <a:avLst/>
          </a:prstGeom>
        </p:spPr>
      </p:pic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104443"/>
              </p:ext>
            </p:extLst>
          </p:nvPr>
        </p:nvGraphicFramePr>
        <p:xfrm>
          <a:off x="107504" y="1916832"/>
          <a:ext cx="4302298" cy="332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aph" r:id="rId7" imgW="4023360" imgH="3108960" progId="Origin50.Graph">
                  <p:embed/>
                </p:oleObj>
              </mc:Choice>
              <mc:Fallback>
                <p:oleObj name="Graph" r:id="rId7" imgW="4023360" imgH="3108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916832"/>
                        <a:ext cx="4302298" cy="33243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16 CuadroTexto"/>
          <p:cNvSpPr txBox="1"/>
          <p:nvPr/>
        </p:nvSpPr>
        <p:spPr>
          <a:xfrm>
            <a:off x="0" y="5661248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Best photodiodes with a QD-layer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400 nm thick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15 CuadroTexto"/>
          <p:cNvSpPr txBox="1"/>
          <p:nvPr/>
        </p:nvSpPr>
        <p:spPr>
          <a:xfrm>
            <a:off x="8532440" y="6453336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7</a:t>
            </a:r>
            <a:r>
              <a:rPr lang="es-ES" dirty="0" smtClean="0"/>
              <a:t>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852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13084"/>
            <a:ext cx="10404648" cy="880244"/>
            <a:chOff x="0" y="0"/>
            <a:chExt cx="11271704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690751" y="175556"/>
              <a:ext cx="858095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Photodetectors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: </a:t>
              </a:r>
              <a:r>
                <a:rPr lang="es-ES" sz="3200" b="1" dirty="0" err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Schottky</a:t>
              </a:r>
              <a:endParaRPr lang="en-GB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16 CuadroTexto"/>
          <p:cNvSpPr txBox="1"/>
          <p:nvPr/>
        </p:nvSpPr>
        <p:spPr>
          <a:xfrm>
            <a:off x="0" y="1157843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PbS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QDs prepared for absorption at NIR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PbS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QD films prepared by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Blade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791544"/>
            <a:ext cx="5054600" cy="3733800"/>
          </a:xfrm>
          <a:prstGeom prst="rect">
            <a:avLst/>
          </a:prstGeom>
        </p:spPr>
      </p:pic>
      <p:pic>
        <p:nvPicPr>
          <p:cNvPr id="6" name="Imagen 5" descr="Graph1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29" y="3429000"/>
            <a:ext cx="4186251" cy="3012089"/>
          </a:xfrm>
          <a:prstGeom prst="rect">
            <a:avLst/>
          </a:prstGeom>
        </p:spPr>
      </p:pic>
      <p:sp>
        <p:nvSpPr>
          <p:cNvPr id="12" name="16 CuadroTexto"/>
          <p:cNvSpPr txBox="1"/>
          <p:nvPr/>
        </p:nvSpPr>
        <p:spPr>
          <a:xfrm>
            <a:off x="5868144" y="1844824"/>
            <a:ext cx="298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70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= 3.1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decreases with illumination</a:t>
            </a:r>
          </a:p>
        </p:txBody>
      </p:sp>
      <p:sp>
        <p:nvSpPr>
          <p:cNvPr id="17" name="15 CuadroTexto"/>
          <p:cNvSpPr txBox="1"/>
          <p:nvPr/>
        </p:nvSpPr>
        <p:spPr>
          <a:xfrm>
            <a:off x="8532440" y="6453336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8</a:t>
            </a:r>
            <a:r>
              <a:rPr lang="es-ES" dirty="0" smtClean="0"/>
              <a:t>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572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13084"/>
            <a:ext cx="10404648" cy="880244"/>
            <a:chOff x="0" y="0"/>
            <a:chExt cx="11271704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690751" y="175556"/>
              <a:ext cx="858095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Photodetectors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: </a:t>
              </a:r>
              <a:r>
                <a:rPr lang="es-ES" sz="3200" b="1" dirty="0" err="1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Schottky</a:t>
              </a:r>
              <a:endParaRPr lang="en-GB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16 CuadroTexto"/>
          <p:cNvSpPr txBox="1"/>
          <p:nvPr/>
        </p:nvSpPr>
        <p:spPr>
          <a:xfrm>
            <a:off x="-36512" y="980728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PbS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QDs prepared for absorption at NIR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PbS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QD films prepared by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Dr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Blade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Resp-Absorban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3366811"/>
            <a:ext cx="3851920" cy="2976484"/>
          </a:xfrm>
          <a:prstGeom prst="rect">
            <a:avLst/>
          </a:prstGeom>
        </p:spPr>
      </p:pic>
      <p:pic>
        <p:nvPicPr>
          <p:cNvPr id="5" name="Imagen 4" descr="EQE Vis-I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15006"/>
            <a:ext cx="3960440" cy="2764638"/>
          </a:xfrm>
          <a:prstGeom prst="rect">
            <a:avLst/>
          </a:prstGeom>
        </p:spPr>
      </p:pic>
      <p:sp>
        <p:nvSpPr>
          <p:cNvPr id="12" name="16 CuadroTexto"/>
          <p:cNvSpPr txBox="1"/>
          <p:nvPr/>
        </p:nvSpPr>
        <p:spPr>
          <a:xfrm>
            <a:off x="1763688" y="2132856"/>
            <a:ext cx="44279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photodiodes are stable after several months even if response at visible decreases significantly</a:t>
            </a:r>
          </a:p>
        </p:txBody>
      </p:sp>
      <p:sp>
        <p:nvSpPr>
          <p:cNvPr id="17" name="15 CuadroTexto"/>
          <p:cNvSpPr txBox="1"/>
          <p:nvPr/>
        </p:nvSpPr>
        <p:spPr>
          <a:xfrm>
            <a:off x="8532440" y="6453336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9</a:t>
            </a:r>
            <a:r>
              <a:rPr lang="es-ES" dirty="0" smtClean="0"/>
              <a:t>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10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537</Words>
  <Application>Microsoft Macintosh PowerPoint</Application>
  <PresentationFormat>Presentación en pantalla (4:3)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Tema de Office</vt:lpstr>
      <vt:lpstr>MSPhotoEd.3</vt:lpstr>
      <vt:lpstr>Graph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Juan Martínez Pastor</cp:lastModifiedBy>
  <cp:revision>218</cp:revision>
  <dcterms:created xsi:type="dcterms:W3CDTF">2012-07-05T13:55:27Z</dcterms:created>
  <dcterms:modified xsi:type="dcterms:W3CDTF">2014-07-25T11:47:25Z</dcterms:modified>
</cp:coreProperties>
</file>