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9" r:id="rId2"/>
    <p:sldId id="280" r:id="rId3"/>
    <p:sldId id="446" r:id="rId4"/>
    <p:sldId id="453" r:id="rId5"/>
    <p:sldId id="451" r:id="rId6"/>
    <p:sldId id="456" r:id="rId7"/>
    <p:sldId id="298" r:id="rId8"/>
    <p:sldId id="457" r:id="rId9"/>
    <p:sldId id="458" r:id="rId10"/>
    <p:sldId id="459" r:id="rId11"/>
    <p:sldId id="455" r:id="rId12"/>
    <p:sldId id="454" r:id="rId13"/>
    <p:sldId id="450" r:id="rId14"/>
    <p:sldId id="452" r:id="rId15"/>
    <p:sldId id="402" r:id="rId16"/>
    <p:sldId id="448" r:id="rId17"/>
    <p:sldId id="430" r:id="rId18"/>
    <p:sldId id="408" r:id="rId1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EAD"/>
    <a:srgbClr val="FFFF00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503" autoAdjust="0"/>
    <p:restoredTop sz="99710" autoAdjust="0"/>
  </p:normalViewPr>
  <p:slideViewPr>
    <p:cSldViewPr>
      <p:cViewPr varScale="1">
        <p:scale>
          <a:sx n="125" d="100"/>
          <a:sy n="125" d="100"/>
        </p:scale>
        <p:origin x="-10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66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68775" y="549275"/>
            <a:ext cx="5949064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30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October 6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, </a:t>
            </a:r>
            <a:r>
              <a:rPr lang="en-US" sz="2000" dirty="0" smtClean="0">
                <a:cs typeface="+mn-cs"/>
              </a:rPr>
              <a:t>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8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t.kit.edu/projects/navolchi/restricted/Administration/Files/NAVOLCHI%20DOW-2%202014-07-25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2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Open Milestones</a:t>
            </a:r>
            <a:endParaRPr lang="de-DE" sz="2800" dirty="0"/>
          </a:p>
        </p:txBody>
      </p:sp>
      <p:pic>
        <p:nvPicPr>
          <p:cNvPr id="775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1600200"/>
            <a:ext cx="75342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924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Extension of Intermediate Review Report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68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07504" y="18864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Input needed for </a:t>
            </a:r>
            <a:r>
              <a:rPr lang="en-US" sz="2800" dirty="0" err="1" smtClean="0"/>
              <a:t>Intermed</a:t>
            </a:r>
            <a:r>
              <a:rPr lang="en-US" sz="2800" dirty="0" smtClean="0"/>
              <a:t>’ Review Report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1412776"/>
            <a:ext cx="8284640" cy="324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Extension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Intermediate Review Report D1.5: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</a:t>
            </a:r>
            <a:r>
              <a:rPr lang="de-DE" sz="2000" dirty="0" err="1" smtClean="0"/>
              <a:t>been</a:t>
            </a:r>
            <a:r>
              <a:rPr lang="de-DE" sz="2000" dirty="0" smtClean="0"/>
              <a:t> </a:t>
            </a:r>
            <a:r>
              <a:rPr lang="de-DE" sz="2000" dirty="0" err="1" smtClean="0"/>
              <a:t>achieved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last 9 </a:t>
            </a:r>
            <a:r>
              <a:rPr lang="de-DE" sz="2000" dirty="0" err="1" smtClean="0"/>
              <a:t>months</a:t>
            </a:r>
            <a:r>
              <a:rPr lang="de-DE" sz="2000" dirty="0" smtClean="0"/>
              <a:t>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deliverables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milestones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been</a:t>
            </a:r>
            <a:r>
              <a:rPr lang="de-DE" sz="2000" dirty="0" smtClean="0"/>
              <a:t> </a:t>
            </a:r>
            <a:r>
              <a:rPr lang="de-DE" sz="2000" dirty="0" err="1" smtClean="0"/>
              <a:t>delayed</a:t>
            </a:r>
            <a:r>
              <a:rPr lang="de-DE" sz="2000" dirty="0" smtClean="0"/>
              <a:t>, </a:t>
            </a:r>
          </a:p>
          <a:p>
            <a:pPr>
              <a:spcBef>
                <a:spcPts val="0"/>
              </a:spcBef>
            </a:pPr>
            <a:r>
              <a:rPr lang="de-DE" sz="2000" dirty="0"/>
              <a:t> </a:t>
            </a:r>
            <a:r>
              <a:rPr lang="de-DE" sz="2000" dirty="0" smtClean="0"/>
              <a:t>   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how</a:t>
            </a:r>
            <a:r>
              <a:rPr lang="de-DE" sz="2000" dirty="0" smtClean="0"/>
              <a:t> </a:t>
            </a:r>
            <a:r>
              <a:rPr lang="de-DE" sz="2000" dirty="0" err="1" smtClean="0"/>
              <a:t>many</a:t>
            </a:r>
            <a:r>
              <a:rPr lang="de-DE" sz="2000" dirty="0" smtClean="0"/>
              <a:t> </a:t>
            </a:r>
            <a:r>
              <a:rPr lang="de-DE" sz="2000" dirty="0" err="1" smtClean="0"/>
              <a:t>months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been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reasons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remaining</a:t>
            </a:r>
            <a:r>
              <a:rPr lang="de-DE" sz="2000" dirty="0" smtClean="0"/>
              <a:t> </a:t>
            </a:r>
            <a:r>
              <a:rPr lang="de-DE" sz="2000" dirty="0" err="1" smtClean="0"/>
              <a:t>issues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final 9 </a:t>
            </a:r>
            <a:r>
              <a:rPr lang="de-DE" sz="2000" dirty="0" err="1" smtClean="0"/>
              <a:t>months</a:t>
            </a:r>
            <a:r>
              <a:rPr lang="de-DE" sz="2000" dirty="0" smtClean="0"/>
              <a:t>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goals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DoW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reached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which</a:t>
            </a:r>
            <a:r>
              <a:rPr lang="de-DE" sz="2000" dirty="0" smtClean="0"/>
              <a:t> not?</a:t>
            </a:r>
          </a:p>
          <a:p>
            <a:pPr>
              <a:spcBef>
                <a:spcPts val="600"/>
              </a:spcBef>
            </a:pPr>
            <a:endParaRPr lang="de-DE" sz="2000" dirty="0"/>
          </a:p>
          <a:p>
            <a:r>
              <a:rPr lang="de-DE" sz="2000" dirty="0" smtClean="0"/>
              <a:t>All Partners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asked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comment</a:t>
            </a:r>
            <a:r>
              <a:rPr lang="de-DE" sz="2000" dirty="0" smtClean="0"/>
              <a:t>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above</a:t>
            </a:r>
            <a:r>
              <a:rPr lang="de-DE" sz="2000" dirty="0" smtClean="0"/>
              <a:t> </a:t>
            </a:r>
            <a:r>
              <a:rPr lang="de-DE" sz="2000" dirty="0" err="1" smtClean="0"/>
              <a:t>items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</a:p>
          <a:p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submit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</a:t>
            </a:r>
            <a:r>
              <a:rPr lang="de-DE" sz="2000" dirty="0" err="1" smtClean="0"/>
              <a:t>contributions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October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smtClean="0">
                <a:solidFill>
                  <a:srgbClr val="FF0000"/>
                </a:solidFill>
              </a:rPr>
              <a:t>8 </a:t>
            </a:r>
            <a:r>
              <a:rPr lang="de-DE" sz="2000" dirty="0" smtClean="0"/>
              <a:t>!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4656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Dates </a:t>
            </a:r>
            <a:r>
              <a:rPr lang="en-US" sz="2400" dirty="0">
                <a:solidFill>
                  <a:schemeClr val="bg1"/>
                </a:solidFill>
              </a:rPr>
              <a:t>of Upcoming Consortium </a:t>
            </a:r>
            <a:r>
              <a:rPr lang="en-US" sz="2400" dirty="0" smtClean="0">
                <a:solidFill>
                  <a:schemeClr val="bg1"/>
                </a:solidFill>
              </a:rPr>
              <a:t>Meetings 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Dates </a:t>
            </a:r>
            <a:r>
              <a:rPr lang="en-US" sz="2800" dirty="0"/>
              <a:t>of Upcoming Consortium </a:t>
            </a:r>
            <a:r>
              <a:rPr lang="en-US" sz="2800" dirty="0" smtClean="0"/>
              <a:t>Meetings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299512" y="966207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smtClean="0"/>
              <a:t>Nov. 4./5.	: </a:t>
            </a:r>
            <a:r>
              <a:rPr lang="de-DE" sz="2000" dirty="0" err="1" smtClean="0"/>
              <a:t>Consortium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Review Meeting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Oct</a:t>
            </a:r>
            <a:r>
              <a:rPr lang="de-DE" sz="2000" dirty="0" smtClean="0"/>
              <a:t>. 22. 	: 10 </a:t>
            </a:r>
            <a:r>
              <a:rPr lang="de-DE" sz="2000" dirty="0" err="1" smtClean="0"/>
              <a:t>days</a:t>
            </a:r>
            <a:r>
              <a:rPr lang="de-DE" sz="2000" dirty="0" smtClean="0"/>
              <a:t> </a:t>
            </a:r>
            <a:r>
              <a:rPr lang="de-DE" sz="2000" dirty="0" err="1" smtClean="0"/>
              <a:t>before</a:t>
            </a:r>
            <a:r>
              <a:rPr lang="de-DE" sz="2000" dirty="0" smtClean="0"/>
              <a:t>: </a:t>
            </a:r>
            <a:r>
              <a:rPr lang="de-DE" sz="2000" dirty="0" err="1" smtClean="0"/>
              <a:t>Documents</a:t>
            </a:r>
            <a:r>
              <a:rPr lang="de-DE" sz="2000" dirty="0" smtClean="0"/>
              <a:t> at </a:t>
            </a:r>
            <a:r>
              <a:rPr lang="de-DE" sz="2000" dirty="0" err="1" smtClean="0"/>
              <a:t>reviewers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Oct</a:t>
            </a:r>
            <a:r>
              <a:rPr lang="de-DE" sz="2000" dirty="0" smtClean="0"/>
              <a:t>. 15. 	: Final </a:t>
            </a:r>
            <a:r>
              <a:rPr lang="de-DE" sz="2000" dirty="0" err="1" smtClean="0"/>
              <a:t>report</a:t>
            </a:r>
            <a:r>
              <a:rPr lang="de-DE" sz="2000" dirty="0" smtClean="0"/>
              <a:t>, </a:t>
            </a:r>
            <a:r>
              <a:rPr lang="de-DE" sz="2000" dirty="0" err="1" smtClean="0"/>
              <a:t>Ds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MSs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sent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KIT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Oct</a:t>
            </a:r>
            <a:r>
              <a:rPr lang="de-DE" sz="2000" dirty="0" smtClean="0"/>
              <a:t>. 8.    	: All </a:t>
            </a:r>
            <a:r>
              <a:rPr lang="de-DE" sz="2000" dirty="0" err="1" smtClean="0"/>
              <a:t>documents</a:t>
            </a:r>
            <a:r>
              <a:rPr lang="de-DE" sz="2000" dirty="0" smtClean="0"/>
              <a:t> (IPR3, </a:t>
            </a:r>
            <a:r>
              <a:rPr lang="de-DE" sz="2000" dirty="0" err="1" smtClean="0"/>
              <a:t>Ds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MSs) at KIT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Oct</a:t>
            </a:r>
            <a:r>
              <a:rPr lang="de-DE" sz="2000" dirty="0" smtClean="0"/>
              <a:t>. 27.	: 2 </a:t>
            </a:r>
            <a:r>
              <a:rPr lang="de-DE" sz="2000" dirty="0" err="1" smtClean="0"/>
              <a:t>pages</a:t>
            </a:r>
            <a:r>
              <a:rPr lang="de-DE" sz="2000" dirty="0" smtClean="0"/>
              <a:t> per WP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Coordinator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000" dirty="0" err="1" smtClean="0"/>
              <a:t>Oct</a:t>
            </a:r>
            <a:r>
              <a:rPr lang="de-DE" sz="2000" dirty="0" smtClean="0"/>
              <a:t>. 6. (</a:t>
            </a:r>
            <a:r>
              <a:rPr lang="de-DE" sz="2000" dirty="0" err="1" smtClean="0"/>
              <a:t>now</a:t>
            </a:r>
            <a:r>
              <a:rPr lang="de-DE" sz="2000" dirty="0" smtClean="0"/>
              <a:t>)	: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participants</a:t>
            </a:r>
            <a:endParaRPr lang="de-DE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000" dirty="0" smtClean="0"/>
          </a:p>
        </p:txBody>
      </p:sp>
      <p:pic>
        <p:nvPicPr>
          <p:cNvPr id="77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12976"/>
            <a:ext cx="38481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6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748" y="3212976"/>
            <a:ext cx="3714750" cy="3152775"/>
          </a:xfrm>
          <a:prstGeom prst="rect">
            <a:avLst/>
          </a:prstGeom>
          <a:solidFill>
            <a:srgbClr val="FBEEAD"/>
          </a:solidFill>
          <a:ln>
            <a:noFill/>
          </a:ln>
        </p:spPr>
      </p:pic>
      <p:sp>
        <p:nvSpPr>
          <p:cNvPr id="4" name="Ellipse 3"/>
          <p:cNvSpPr/>
          <p:nvPr/>
        </p:nvSpPr>
        <p:spPr bwMode="auto">
          <a:xfrm>
            <a:off x="3001194" y="4755083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6349339" y="4428758"/>
            <a:ext cx="736923" cy="288032"/>
          </a:xfrm>
          <a:prstGeom prst="ellipse">
            <a:avLst/>
          </a:prstGeom>
          <a:solidFill>
            <a:srgbClr val="FFFF00">
              <a:alpha val="23000"/>
            </a:srgbClr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3001194" y="4432538"/>
            <a:ext cx="288032" cy="288032"/>
          </a:xfrm>
          <a:prstGeom prst="ellipse">
            <a:avLst/>
          </a:prstGeom>
          <a:solidFill>
            <a:srgbClr val="FBEEAD">
              <a:alpha val="0"/>
            </a:srgbClr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3001194" y="508518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2123728" y="5396840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92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622978" y="3140968"/>
            <a:ext cx="416780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marL="457200" indent="-457200" algn="ctr" eaLnBrk="0" hangingPunct="0">
              <a:lnSpc>
                <a:spcPts val="3200"/>
              </a:lnSpc>
              <a:buFont typeface="Wingdings"/>
              <a:buChar char="à"/>
            </a:pPr>
            <a:r>
              <a:rPr lang="de-DE" dirty="0" err="1" smtClean="0"/>
              <a:t>December</a:t>
            </a:r>
            <a:r>
              <a:rPr lang="de-DE" dirty="0" smtClean="0"/>
              <a:t> 1</a:t>
            </a:r>
            <a:r>
              <a:rPr lang="de-DE" baseline="30000" dirty="0" smtClean="0"/>
              <a:t>st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658543" y="1700213"/>
            <a:ext cx="5826916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Welcome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Amendment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Intermediate Review Report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Consortium / </a:t>
            </a:r>
            <a:r>
              <a:rPr lang="en-US" sz="2000" dirty="0" smtClean="0"/>
              <a:t>Intermediate Review Meeting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 smtClean="0"/>
              <a:t>issues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 smtClean="0"/>
              <a:t>TelConf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0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Amendment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92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 Amendment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979600"/>
            <a:ext cx="8065028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- </a:t>
            </a:r>
            <a:r>
              <a:rPr lang="de-DE" sz="2000" dirty="0" err="1" smtClean="0"/>
              <a:t>Amendment</a:t>
            </a:r>
            <a:r>
              <a:rPr lang="de-DE" sz="2000" dirty="0" smtClean="0"/>
              <a:t> </a:t>
            </a:r>
            <a:r>
              <a:rPr lang="de-DE" sz="2000" dirty="0" err="1" smtClean="0"/>
              <a:t>agreed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Commission</a:t>
            </a:r>
            <a:r>
              <a:rPr lang="de-DE" sz="2000" dirty="0" smtClean="0"/>
              <a:t>!</a:t>
            </a:r>
          </a:p>
          <a:p>
            <a:endParaRPr lang="de-DE" sz="2000" dirty="0"/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Modified</a:t>
            </a:r>
            <a:r>
              <a:rPr lang="de-DE" sz="2000" dirty="0" smtClean="0"/>
              <a:t> Version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DoW</a:t>
            </a:r>
            <a:r>
              <a:rPr lang="de-DE" sz="2000" dirty="0" smtClean="0"/>
              <a:t> at </a:t>
            </a:r>
            <a:r>
              <a:rPr lang="de-DE" sz="2000" dirty="0" err="1" smtClean="0"/>
              <a:t>our</a:t>
            </a:r>
            <a:r>
              <a:rPr lang="de-DE" sz="2000" dirty="0"/>
              <a:t> WEB-Site </a:t>
            </a:r>
            <a:endParaRPr lang="de-DE" sz="2000" dirty="0" smtClean="0"/>
          </a:p>
          <a:p>
            <a:r>
              <a:rPr lang="de-DE" sz="1100" dirty="0" smtClean="0"/>
              <a:t>     (</a:t>
            </a:r>
            <a:r>
              <a:rPr lang="de-DE" sz="1100" dirty="0">
                <a:hlinkClick r:id="rId2"/>
              </a:rPr>
              <a:t>https://www.imt.kit.edu/projects/navolchi/restricted/Administration/Files/NAVOLCHI%20DOW-2%202014-07-25.pdf</a:t>
            </a:r>
            <a:r>
              <a:rPr lang="de-DE" sz="1100" dirty="0" smtClean="0"/>
              <a:t>)</a:t>
            </a:r>
          </a:p>
          <a:p>
            <a:endParaRPr lang="de-DE" sz="2000" dirty="0" smtClean="0"/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Modified</a:t>
            </a:r>
            <a:r>
              <a:rPr lang="de-DE" sz="2000" dirty="0" smtClean="0"/>
              <a:t> </a:t>
            </a:r>
            <a:r>
              <a:rPr lang="de-DE" sz="2000" dirty="0" err="1" smtClean="0"/>
              <a:t>Deliverables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Milestones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/>
              <a:t>D3.3		m24 </a:t>
            </a:r>
            <a:r>
              <a:rPr lang="de-DE" sz="2000" dirty="0" smtClean="0">
                <a:sym typeface="Wingdings" panose="05000000000000000000" pitchFamily="2" charset="2"/>
              </a:rPr>
              <a:t> m33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D4.5		m33  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D5.6		m30  m39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D5.7		m33  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D6.3, D6.4	m36  m45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D7.5 - D7.7	m36  m45</a:t>
            </a:r>
          </a:p>
          <a:p>
            <a:pPr marL="800100" lvl="1" indent="-342900">
              <a:buFontTx/>
              <a:buChar char="-"/>
            </a:pPr>
            <a:endParaRPr lang="de-DE" sz="2000" dirty="0" smtClean="0"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MS35</a:t>
            </a:r>
            <a:r>
              <a:rPr lang="de-DE" sz="2000" dirty="0">
                <a:sym typeface="Wingdings" panose="05000000000000000000" pitchFamily="2" charset="2"/>
              </a:rPr>
              <a:t>, </a:t>
            </a:r>
            <a:r>
              <a:rPr lang="de-DE" sz="2000" dirty="0" smtClean="0">
                <a:sym typeface="Wingdings" panose="05000000000000000000" pitchFamily="2" charset="2"/>
              </a:rPr>
              <a:t>MS36, MS40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m30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m39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MS41, MS42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	m33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MS43, MS48, MS49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m36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m45</a:t>
            </a:r>
            <a:endParaRPr lang="de-DE" sz="2000" dirty="0"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endParaRPr lang="de-DE" sz="2000" dirty="0"/>
          </a:p>
          <a:p>
            <a:pPr marL="800100" lvl="1" indent="-342900">
              <a:buFontTx/>
              <a:buChar char="-"/>
            </a:pPr>
            <a:endParaRPr lang="de-DE" sz="2000" dirty="0"/>
          </a:p>
          <a:p>
            <a:endParaRPr lang="de-DE" sz="2000" dirty="0"/>
          </a:p>
          <a:p>
            <a:endParaRPr lang="de-DE" sz="11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64788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Open Deliverables and Milestones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08673" y="1196752"/>
            <a:ext cx="514115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 smtClean="0"/>
              <a:t>TUe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D6.1</a:t>
            </a:r>
            <a:r>
              <a:rPr lang="en-US" sz="2000" dirty="0"/>
              <a:t>; </a:t>
            </a:r>
            <a:r>
              <a:rPr lang="en-US" sz="2000" dirty="0" smtClean="0"/>
              <a:t>(MS40 shifted to m39)</a:t>
            </a:r>
          </a:p>
          <a:p>
            <a:pPr marL="342900" indent="-342900">
              <a:buFontTx/>
              <a:buChar char="-"/>
            </a:pP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KIT</a:t>
            </a:r>
            <a:r>
              <a:rPr lang="en-US" sz="2000" dirty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D6.2</a:t>
            </a:r>
          </a:p>
          <a:p>
            <a:pPr marL="342900" indent="-342900">
              <a:buFontTx/>
              <a:buChar char="-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/>
              <a:t>AIT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D2.5; </a:t>
            </a:r>
            <a:r>
              <a:rPr lang="en-US" sz="2000" dirty="0" smtClean="0">
                <a:solidFill>
                  <a:srgbClr val="FF0000"/>
                </a:solidFill>
              </a:rPr>
              <a:t>MS39 </a:t>
            </a:r>
            <a:r>
              <a:rPr lang="en-US" sz="2000" dirty="0">
                <a:solidFill>
                  <a:srgbClr val="FF0000"/>
                </a:solidFill>
              </a:rPr>
              <a:t>and </a:t>
            </a:r>
            <a:r>
              <a:rPr lang="en-US" sz="2000" dirty="0" smtClean="0">
                <a:solidFill>
                  <a:srgbClr val="FF0000"/>
                </a:solidFill>
              </a:rPr>
              <a:t>MS7</a:t>
            </a:r>
          </a:p>
          <a:p>
            <a:pPr marL="342900" indent="-342900">
              <a:buFontTx/>
              <a:buChar char="-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/>
              <a:t>IMEC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D4.4</a:t>
            </a:r>
            <a:r>
              <a:rPr lang="en-US" sz="2000" dirty="0"/>
              <a:t> and </a:t>
            </a:r>
            <a:r>
              <a:rPr lang="en-US" sz="2000" dirty="0" smtClean="0"/>
              <a:t>D5.7 (shifted to m42);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MS33 </a:t>
            </a:r>
            <a:r>
              <a:rPr lang="en-US" sz="2000" dirty="0"/>
              <a:t>and </a:t>
            </a:r>
            <a:r>
              <a:rPr lang="en-US" sz="2000" dirty="0"/>
              <a:t>MS35 (shifted to m39</a:t>
            </a:r>
            <a:r>
              <a:rPr lang="en-US" sz="2000" dirty="0" smtClean="0"/>
              <a:t>)</a:t>
            </a:r>
          </a:p>
          <a:p>
            <a:pPr lvl="1"/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UVEG</a:t>
            </a:r>
            <a:r>
              <a:rPr lang="en-US" sz="2000" dirty="0"/>
              <a:t>: </a:t>
            </a:r>
            <a:r>
              <a:rPr lang="en-US" sz="2000" dirty="0" smtClean="0"/>
              <a:t>D4.5 (shifted to m42); </a:t>
            </a:r>
            <a:r>
              <a:rPr lang="en-US" sz="2000" dirty="0" smtClean="0">
                <a:solidFill>
                  <a:srgbClr val="FF0000"/>
                </a:solidFill>
              </a:rPr>
              <a:t>MS24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95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Open Deliverables</a:t>
            </a:r>
            <a:endParaRPr lang="de-DE" sz="2800" dirty="0"/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91527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47715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387</Words>
  <Application>Microsoft Office PowerPoint</Application>
  <PresentationFormat>Bildschirmpräsentation (4:3)</PresentationFormat>
  <Paragraphs>98</Paragraphs>
  <Slides>18</Slides>
  <Notes>12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0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476</cp:revision>
  <cp:lastPrinted>2000-09-29T14:26:26Z</cp:lastPrinted>
  <dcterms:created xsi:type="dcterms:W3CDTF">2010-01-08T09:05:51Z</dcterms:created>
  <dcterms:modified xsi:type="dcterms:W3CDTF">2014-10-06T12:05:44Z</dcterms:modified>
</cp:coreProperties>
</file>