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58C9-B8D9-4348-AF6C-0B787A939B6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884F-3B06-4878-873C-8154153063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84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SiN</a:t>
            </a:r>
            <a:r>
              <a:rPr lang="en-US" sz="2400" dirty="0" smtClean="0"/>
              <a:t>-QDs </a:t>
            </a:r>
            <a:r>
              <a:rPr lang="en-US" sz="2400" dirty="0" err="1" smtClean="0"/>
              <a:t>microdisk</a:t>
            </a:r>
            <a:r>
              <a:rPr lang="en-US" sz="2400" dirty="0" smtClean="0"/>
              <a:t> </a:t>
            </a:r>
            <a:r>
              <a:rPr lang="en-US" sz="2400" dirty="0" smtClean="0"/>
              <a:t>vertically coupled </a:t>
            </a:r>
            <a:r>
              <a:rPr lang="en-US" sz="2400" dirty="0" smtClean="0"/>
              <a:t>with </a:t>
            </a:r>
            <a:r>
              <a:rPr lang="en-US" sz="2400" dirty="0" smtClean="0"/>
              <a:t>on-chip waveguide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7086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Fabrication of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microdisks</a:t>
            </a:r>
            <a:r>
              <a:rPr lang="en-US" dirty="0" smtClean="0"/>
              <a:t> with </a:t>
            </a:r>
            <a:r>
              <a:rPr lang="en-US" dirty="0" err="1" smtClean="0"/>
              <a:t>CdSe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QDs embedded</a:t>
            </a:r>
            <a:endParaRPr lang="en-US" dirty="0"/>
          </a:p>
        </p:txBody>
      </p:sp>
      <p:grpSp>
        <p:nvGrpSpPr>
          <p:cNvPr id="2" name="组合 14"/>
          <p:cNvGrpSpPr/>
          <p:nvPr/>
        </p:nvGrpSpPr>
        <p:grpSpPr>
          <a:xfrm>
            <a:off x="685800" y="1295400"/>
            <a:ext cx="5486400" cy="5486400"/>
            <a:chOff x="1676400" y="1371600"/>
            <a:chExt cx="5486400" cy="5486400"/>
          </a:xfrm>
        </p:grpSpPr>
        <p:grpSp>
          <p:nvGrpSpPr>
            <p:cNvPr id="3" name="组合 9"/>
            <p:cNvGrpSpPr/>
            <p:nvPr/>
          </p:nvGrpSpPr>
          <p:grpSpPr>
            <a:xfrm>
              <a:off x="1676400" y="1371600"/>
              <a:ext cx="5486400" cy="5486400"/>
              <a:chOff x="1676400" y="1143000"/>
              <a:chExt cx="5486400" cy="5486400"/>
            </a:xfrm>
          </p:grpSpPr>
          <p:pic>
            <p:nvPicPr>
              <p:cNvPr id="1026" name="Picture 2" descr="C:\Users\weixie\Desktop\Experiment in CR\SiN waveguide-disk\Olympus in CR\600nm disk of SiN-QDs-SiN\20150112\s2_bias-0.10_disk2w1.tif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6400" y="1143000"/>
                <a:ext cx="2743200" cy="27432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weixie\Desktop\Experiment in CR\SiN waveguide-disk\Olympus in CR\600nm disk of SiN-QDs-SiN\20150112\s2_bias-0.10_disk3w2.tif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19600" y="1143000"/>
                <a:ext cx="2743200" cy="2743200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Users\weixie\Desktop\Experiment in CR\SiN waveguide-disk\Olympus in CR\600nm disk of SiN-QDs-SiN\20150112\s2_bias-0.10_disk4w1.tif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6400" y="3886200"/>
                <a:ext cx="2743200" cy="2743200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Users\weixie\Desktop\Experiment in CR\SiN waveguide-disk\Olympus in CR\600nm disk of SiN-QDs-SiN\20150112\s2_bias-0.10_disk5w1.t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9600" y="3886200"/>
                <a:ext cx="2743200" cy="274320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514600" y="16002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R=3.5</a:t>
              </a:r>
              <a:r>
                <a:rPr lang="en-US" altLang="zh-CN" dirty="0" smtClean="0"/>
                <a:t>μm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16002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R=5.0</a:t>
              </a:r>
              <a:r>
                <a:rPr lang="en-US" altLang="zh-CN" dirty="0" smtClean="0"/>
                <a:t>μm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42672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R=7.5</a:t>
              </a:r>
              <a:r>
                <a:rPr lang="en-US" altLang="zh-CN" dirty="0" smtClean="0"/>
                <a:t>μm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7800" y="4191000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R=10</a:t>
              </a:r>
              <a:r>
                <a:rPr lang="en-US" altLang="zh-CN" dirty="0" smtClean="0"/>
                <a:t>μm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00800" y="3244334"/>
            <a:ext cx="2057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microscopy </a:t>
            </a:r>
            <a:r>
              <a:rPr lang="en-US" dirty="0" smtClean="0"/>
              <a:t>images of different radius disks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 characterization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57200" y="944940"/>
            <a:ext cx="800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Configuration of PL measurement</a:t>
            </a:r>
          </a:p>
          <a:p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  1. Pump with 400nm </a:t>
            </a:r>
            <a:r>
              <a:rPr lang="en-US" sz="1600" dirty="0" err="1" smtClean="0"/>
              <a:t>femtosecond</a:t>
            </a:r>
            <a:r>
              <a:rPr lang="en-US" sz="1600" dirty="0" smtClean="0"/>
              <a:t> laser on the top of disk (80MHz repetition rate, focused spot </a:t>
            </a:r>
            <a:r>
              <a:rPr lang="en-US" sz="1600" dirty="0" smtClean="0"/>
              <a:t>size ~ 100um </a:t>
            </a:r>
            <a:r>
              <a:rPr lang="en-US" sz="1600" dirty="0" smtClean="0"/>
              <a:t>diameter, ~200mW average power)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</a:t>
            </a:r>
            <a:r>
              <a:rPr lang="en-US" sz="1600" dirty="0" smtClean="0"/>
              <a:t> 2. Collect the PL from the cleaved facet of on-chip bus waveguide using </a:t>
            </a:r>
            <a:r>
              <a:rPr lang="en-US" sz="1600" dirty="0" err="1" smtClean="0"/>
              <a:t>microlensed</a:t>
            </a:r>
            <a:r>
              <a:rPr lang="en-US" sz="1600" dirty="0" smtClean="0"/>
              <a:t> fiber</a:t>
            </a:r>
            <a:endParaRPr lang="en-US" sz="1600" dirty="0" smtClean="0"/>
          </a:p>
          <a:p>
            <a:endParaRPr lang="en-US" sz="1600" dirty="0"/>
          </a:p>
        </p:txBody>
      </p:sp>
      <p:grpSp>
        <p:nvGrpSpPr>
          <p:cNvPr id="2" name="组合 84"/>
          <p:cNvGrpSpPr/>
          <p:nvPr/>
        </p:nvGrpSpPr>
        <p:grpSpPr>
          <a:xfrm>
            <a:off x="2133601" y="2819400"/>
            <a:ext cx="4876799" cy="3462754"/>
            <a:chOff x="2133601" y="2819400"/>
            <a:chExt cx="4876799" cy="3462754"/>
          </a:xfrm>
        </p:grpSpPr>
        <p:sp>
          <p:nvSpPr>
            <p:cNvPr id="16" name="矩形 15"/>
            <p:cNvSpPr/>
            <p:nvPr/>
          </p:nvSpPr>
          <p:spPr>
            <a:xfrm>
              <a:off x="2971800" y="4572000"/>
              <a:ext cx="2727960" cy="1219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087613" y="4570730"/>
              <a:ext cx="3048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413760" y="4229100"/>
              <a:ext cx="18288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008120" y="4380484"/>
              <a:ext cx="609600" cy="1920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13200" y="3947160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SiN</a:t>
              </a:r>
              <a:r>
                <a:rPr lang="en-US" sz="1200" dirty="0" smtClean="0"/>
                <a:t> disk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97400" y="4734560"/>
              <a:ext cx="13506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SiN</a:t>
              </a:r>
              <a:r>
                <a:rPr lang="en-US" sz="1200" dirty="0" smtClean="0"/>
                <a:t> bus </a:t>
              </a:r>
              <a:r>
                <a:rPr lang="en-US" sz="1200" dirty="0" smtClean="0"/>
                <a:t>waveguide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1920" y="4572000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a-Si pillar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7869" y="5410200"/>
              <a:ext cx="733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SiO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 box</a:t>
              </a:r>
              <a:endParaRPr lang="en-US" sz="12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41376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344957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48538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52120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55701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59283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362864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66445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70027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73608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77190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80771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84352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87934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91515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95097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98678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402259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05841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09422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413004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416585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420166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23748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27329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30911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434492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438073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41655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445236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448818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452399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455980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459562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63143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466725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470306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473887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477469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481050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484632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88213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91794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495376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498957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502539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5061204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5097018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5132832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5168646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204460" y="4290695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5059680" y="4468495"/>
              <a:ext cx="381000" cy="304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下箭头 79"/>
            <p:cNvSpPr/>
            <p:nvPr/>
          </p:nvSpPr>
          <p:spPr>
            <a:xfrm>
              <a:off x="4038600" y="2858135"/>
              <a:ext cx="533400" cy="1066800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33601" y="5943600"/>
              <a:ext cx="4876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Cross-sectional schematics of PL measurement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38800" y="4419600"/>
              <a:ext cx="870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PL collect</a:t>
              </a:r>
              <a:endParaRPr lang="en-US" sz="1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95800" y="2819400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Pump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results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81000" y="423446"/>
            <a:ext cx="6477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Normalized PL of </a:t>
            </a:r>
            <a:r>
              <a:rPr lang="en-US" sz="1400" dirty="0" err="1" smtClean="0"/>
              <a:t>SiN</a:t>
            </a:r>
            <a:r>
              <a:rPr lang="en-US" sz="1400" dirty="0" smtClean="0"/>
              <a:t>-QDs </a:t>
            </a:r>
            <a:r>
              <a:rPr lang="en-US" sz="1400" dirty="0" err="1" smtClean="0"/>
              <a:t>microdisks</a:t>
            </a:r>
            <a:r>
              <a:rPr lang="en-US" sz="1400" dirty="0" smtClean="0"/>
              <a:t> with different radius  </a:t>
            </a:r>
            <a:endParaRPr lang="en-US" sz="1400" dirty="0"/>
          </a:p>
        </p:txBody>
      </p:sp>
      <p:grpSp>
        <p:nvGrpSpPr>
          <p:cNvPr id="2" name="组合 97"/>
          <p:cNvGrpSpPr/>
          <p:nvPr/>
        </p:nvGrpSpPr>
        <p:grpSpPr>
          <a:xfrm>
            <a:off x="228600" y="838200"/>
            <a:ext cx="6611937" cy="5105400"/>
            <a:chOff x="457200" y="914400"/>
            <a:chExt cx="6611937" cy="510540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474663" y="914400"/>
            <a:ext cx="3259137" cy="2501900"/>
          </p:xfrm>
          <a:graphic>
            <a:graphicData uri="http://schemas.openxmlformats.org/presentationml/2006/ole">
              <p:oleObj spid="_x0000_s1026" name="Graph" r:id="rId3" imgW="3258720" imgH="2501640" progId="Origin50.Graph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810000" y="914400"/>
            <a:ext cx="3259137" cy="2501900"/>
          </p:xfrm>
          <a:graphic>
            <a:graphicData uri="http://schemas.openxmlformats.org/presentationml/2006/ole">
              <p:oleObj spid="_x0000_s1027" name="Graph" r:id="rId4" imgW="3258720" imgH="2501640" progId="Origin50.Graph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57200" y="3517900"/>
            <a:ext cx="3259137" cy="2501900"/>
          </p:xfrm>
          <a:graphic>
            <a:graphicData uri="http://schemas.openxmlformats.org/presentationml/2006/ole">
              <p:oleObj spid="_x0000_s1028" name="Graph" r:id="rId5" imgW="3258720" imgH="2501640" progId="Origin50.Graph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810000" y="3505200"/>
            <a:ext cx="3259137" cy="2501900"/>
          </p:xfrm>
          <a:graphic>
            <a:graphicData uri="http://schemas.openxmlformats.org/presentationml/2006/ole">
              <p:oleObj spid="_x0000_s1029" name="Graph" r:id="rId6" imgW="3258720" imgH="2501640" progId="Origin50.Graph">
                <p:embed/>
              </p:oleObj>
            </a:graphicData>
          </a:graphic>
        </p:graphicFrame>
        <p:sp>
          <p:nvSpPr>
            <p:cNvPr id="86" name="TextBox 85"/>
            <p:cNvSpPr txBox="1"/>
            <p:nvPr/>
          </p:nvSpPr>
          <p:spPr>
            <a:xfrm>
              <a:off x="1277937" y="914400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Q=1160</a:t>
              </a:r>
              <a:endParaRPr lang="en-US" sz="1200" dirty="0"/>
            </a:p>
          </p:txBody>
        </p:sp>
        <p:cxnSp>
          <p:nvCxnSpPr>
            <p:cNvPr id="88" name="直接箭头连接符 87"/>
            <p:cNvCxnSpPr/>
            <p:nvPr/>
          </p:nvCxnSpPr>
          <p:spPr>
            <a:xfrm>
              <a:off x="1887537" y="990600"/>
              <a:ext cx="158206" cy="166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950051" y="929640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Q=3406</a:t>
              </a:r>
              <a:endParaRPr lang="en-US" sz="1200" dirty="0"/>
            </a:p>
          </p:txBody>
        </p:sp>
        <p:cxnSp>
          <p:nvCxnSpPr>
            <p:cNvPr id="92" name="直接箭头连接符 91"/>
            <p:cNvCxnSpPr/>
            <p:nvPr/>
          </p:nvCxnSpPr>
          <p:spPr>
            <a:xfrm>
              <a:off x="5539331" y="1066800"/>
              <a:ext cx="158206" cy="166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912937" y="3520440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Q=4430</a:t>
              </a:r>
              <a:endParaRPr lang="en-US" sz="1200" dirty="0"/>
            </a:p>
          </p:txBody>
        </p:sp>
        <p:cxnSp>
          <p:nvCxnSpPr>
            <p:cNvPr id="94" name="直接箭头连接符 93"/>
            <p:cNvCxnSpPr/>
            <p:nvPr/>
          </p:nvCxnSpPr>
          <p:spPr>
            <a:xfrm>
              <a:off x="2502217" y="3657600"/>
              <a:ext cx="158206" cy="166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011737" y="3505200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Q=5749</a:t>
              </a:r>
              <a:endParaRPr lang="en-US" sz="1200" dirty="0"/>
            </a:p>
          </p:txBody>
        </p:sp>
        <p:cxnSp>
          <p:nvCxnSpPr>
            <p:cNvPr id="96" name="直接箭头连接符 95"/>
            <p:cNvCxnSpPr/>
            <p:nvPr/>
          </p:nvCxnSpPr>
          <p:spPr>
            <a:xfrm>
              <a:off x="5605371" y="3632200"/>
              <a:ext cx="158206" cy="166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533400" y="6096000"/>
            <a:ext cx="70866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For smaller disks, only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TE mode family is coupled out. For larger one, both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and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TE mode families can be coupled out. The measurement is also limited by the resolution of </a:t>
            </a:r>
            <a:r>
              <a:rPr lang="en-US" sz="1400" dirty="0" err="1" smtClean="0"/>
              <a:t>monochromator</a:t>
            </a:r>
            <a:r>
              <a:rPr lang="en-US" sz="1400" dirty="0" smtClean="0"/>
              <a:t> </a:t>
            </a:r>
            <a:r>
              <a:rPr lang="en-US" sz="1400" dirty="0" smtClean="0"/>
              <a:t>for high Q modes. Further analysis is still needed…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159</Words>
  <Application>Microsoft Office PowerPoint</Application>
  <PresentationFormat>全屏显示(4:3)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Office 主题</vt:lpstr>
      <vt:lpstr>Origin Graph</vt:lpstr>
      <vt:lpstr>幻灯片 1</vt:lpstr>
      <vt:lpstr>幻灯片 2</vt:lpstr>
      <vt:lpstr>幻灯片 3</vt:lpstr>
    </vt:vector>
  </TitlesOfParts>
  <Company>UGENT - INTEC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weiqiang</dc:creator>
  <cp:lastModifiedBy>weiqiang</cp:lastModifiedBy>
  <cp:revision>4</cp:revision>
  <dcterms:created xsi:type="dcterms:W3CDTF">2015-03-02T13:48:09Z</dcterms:created>
  <dcterms:modified xsi:type="dcterms:W3CDTF">2015-03-02T13:52:54Z</dcterms:modified>
</cp:coreProperties>
</file>