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99" r:id="rId2"/>
    <p:sldId id="280" r:id="rId3"/>
    <p:sldId id="446" r:id="rId4"/>
    <p:sldId id="298" r:id="rId5"/>
    <p:sldId id="458" r:id="rId6"/>
    <p:sldId id="459" r:id="rId7"/>
    <p:sldId id="455" r:id="rId8"/>
    <p:sldId id="460" r:id="rId9"/>
    <p:sldId id="450" r:id="rId10"/>
    <p:sldId id="462" r:id="rId11"/>
    <p:sldId id="453" r:id="rId12"/>
    <p:sldId id="402" r:id="rId13"/>
    <p:sldId id="448" r:id="rId14"/>
    <p:sldId id="430" r:id="rId15"/>
    <p:sldId id="408" r:id="rId16"/>
    <p:sldId id="463" r:id="rId17"/>
    <p:sldId id="464" r:id="rId18"/>
  </p:sldIdLst>
  <p:sldSz cx="9144000" cy="6858000" type="screen4x3"/>
  <p:notesSz cx="6858000" cy="91440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200" b="1" kern="1200">
        <a:solidFill>
          <a:srgbClr val="220060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3200" b="1" kern="1200">
        <a:solidFill>
          <a:srgbClr val="220060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3200" b="1" kern="1200">
        <a:solidFill>
          <a:srgbClr val="220060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3200" b="1" kern="1200">
        <a:solidFill>
          <a:srgbClr val="220060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3200" b="1" kern="1200">
        <a:solidFill>
          <a:srgbClr val="220060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3200" b="1" kern="1200">
        <a:solidFill>
          <a:srgbClr val="220060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3200" b="1" kern="1200">
        <a:solidFill>
          <a:srgbClr val="220060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3200" b="1" kern="1200">
        <a:solidFill>
          <a:srgbClr val="220060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3200" b="1" kern="1200">
        <a:solidFill>
          <a:srgbClr val="220060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FBEEAD"/>
    <a:srgbClr val="220060"/>
    <a:srgbClr val="262FDA"/>
    <a:srgbClr val="5A42BE"/>
    <a:srgbClr val="66FFCC"/>
    <a:srgbClr val="FF0000"/>
    <a:srgbClr val="F3CE13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7503" autoAdjust="0"/>
    <p:restoredTop sz="99710" autoAdjust="0"/>
  </p:normalViewPr>
  <p:slideViewPr>
    <p:cSldViewPr>
      <p:cViewPr varScale="1">
        <p:scale>
          <a:sx n="121" d="100"/>
          <a:sy n="121" d="100"/>
        </p:scale>
        <p:origin x="-102" y="-33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6605588" y="8961438"/>
            <a:ext cx="192087" cy="152400"/>
          </a:xfrm>
          <a:prstGeom prst="rect">
            <a:avLst/>
          </a:prstGeom>
          <a:noFill/>
          <a:ln w="12699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r" eaLnBrk="0" hangingPunct="0">
              <a:defRPr/>
            </a:pPr>
            <a:fld id="{B02C922F-D161-4491-81BC-25EC5026583E}" type="slidenum">
              <a:rPr lang="en-US" sz="1000" b="0">
                <a:solidFill>
                  <a:schemeClr val="tx1"/>
                </a:solidFill>
                <a:latin typeface="Tahoma" pitchFamily="34" charset="0"/>
                <a:cs typeface="+mn-cs"/>
              </a:rPr>
              <a:pPr algn="r" eaLnBrk="0" hangingPunct="0">
                <a:defRPr/>
              </a:pPr>
              <a:t>‹Nr.›</a:t>
            </a:fld>
            <a:endParaRPr lang="en-US" sz="1000" b="0">
              <a:solidFill>
                <a:schemeClr val="tx1"/>
              </a:solidFill>
              <a:latin typeface="Tahoma" pitchFamily="34" charset="0"/>
              <a:cs typeface="+mn-cs"/>
            </a:endParaRPr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1727200" y="8932863"/>
            <a:ext cx="3114675" cy="211137"/>
          </a:xfrm>
          <a:prstGeom prst="rect">
            <a:avLst/>
          </a:prstGeom>
          <a:noFill/>
          <a:ln w="12699">
            <a:noFill/>
            <a:miter lim="800000"/>
            <a:headEnd/>
            <a:tailEnd/>
          </a:ln>
          <a:effectLst/>
        </p:spPr>
        <p:txBody>
          <a:bodyPr wrap="none" lIns="90416" tIns="44414" rIns="90416" bIns="44414">
            <a:spAutoFit/>
          </a:bodyPr>
          <a:lstStyle/>
          <a:p>
            <a:pPr algn="r" eaLnBrk="0" hangingPunct="0">
              <a:defRPr/>
            </a:pPr>
            <a:r>
              <a:rPr lang="en-US" sz="800" b="0">
                <a:solidFill>
                  <a:schemeClr val="tx1"/>
                </a:solidFill>
                <a:cs typeface="+mn-cs"/>
              </a:rPr>
              <a:t>University of Karlsruhe Proprietary – Use pursuant to instructions</a:t>
            </a:r>
          </a:p>
        </p:txBody>
      </p:sp>
    </p:spTree>
    <p:extLst>
      <p:ext uri="{BB962C8B-B14F-4D97-AF65-F5344CB8AC3E}">
        <p14:creationId xmlns:p14="http://schemas.microsoft.com/office/powerpoint/2010/main" val="38048122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0114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692150"/>
            <a:ext cx="4554538" cy="3416300"/>
          </a:xfrm>
          <a:prstGeom prst="rect">
            <a:avLst/>
          </a:prstGeom>
          <a:noFill/>
          <a:ln w="12699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2813" y="4343400"/>
            <a:ext cx="5032375" cy="4114800"/>
          </a:xfrm>
          <a:prstGeom prst="rect">
            <a:avLst/>
          </a:prstGeom>
          <a:noFill/>
          <a:ln w="12699">
            <a:noFill/>
            <a:miter lim="800000"/>
            <a:headEnd/>
            <a:tailEnd/>
          </a:ln>
          <a:effectLst/>
        </p:spPr>
        <p:txBody>
          <a:bodyPr vert="horz" wrap="square" lIns="90416" tIns="44414" rIns="90416" bIns="44414" numCol="1" anchor="t" anchorCtr="1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20707793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114300" indent="-114300" algn="l" rtl="0" eaLnBrk="0" fontAlgn="base" hangingPunct="0">
      <a:spcBef>
        <a:spcPct val="30000"/>
      </a:spcBef>
      <a:spcAft>
        <a:spcPct val="0"/>
      </a:spcAft>
      <a:buSzPct val="100000"/>
      <a:buChar char="•"/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00050" indent="-171450" algn="l" rtl="0" eaLnBrk="0" fontAlgn="base" hangingPunct="0">
      <a:spcBef>
        <a:spcPct val="30000"/>
      </a:spcBef>
      <a:spcAft>
        <a:spcPct val="0"/>
      </a:spcAft>
      <a:buSzPct val="100000"/>
      <a:buChar char="–"/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685800" indent="-114300" algn="l" rtl="0" eaLnBrk="0" fontAlgn="base" hangingPunct="0">
      <a:spcBef>
        <a:spcPct val="30000"/>
      </a:spcBef>
      <a:spcAft>
        <a:spcPct val="0"/>
      </a:spcAft>
      <a:buSzPct val="100000"/>
      <a:buChar char="•"/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028700" indent="-171450" algn="l" rtl="0" eaLnBrk="0" fontAlgn="base" hangingPunct="0">
      <a:spcBef>
        <a:spcPct val="30000"/>
      </a:spcBef>
      <a:spcAft>
        <a:spcPct val="0"/>
      </a:spcAft>
      <a:buSzPct val="100000"/>
      <a:buChar char="–"/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buSzPct val="100000"/>
      <a:buChar char="•"/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3185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733186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492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64930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6977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66978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902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902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932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933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r>
              <a:rPr lang="en-US" b="1" smtClean="0"/>
              <a:t>Partner presentations (10min each)</a:t>
            </a:r>
            <a:endParaRPr lang="en-US" smtClean="0"/>
          </a:p>
          <a:p>
            <a:pPr lvl="1" eaLnBrk="1" hangingPunct="1"/>
            <a:r>
              <a:rPr lang="en-US" smtClean="0"/>
              <a:t>Institute / company (short)</a:t>
            </a:r>
          </a:p>
          <a:p>
            <a:pPr lvl="1" eaLnBrk="1" hangingPunct="1"/>
            <a:r>
              <a:rPr lang="en-US" smtClean="0"/>
              <a:t>Contribution to the project, own work effort and timeline (focus)</a:t>
            </a:r>
          </a:p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52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523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060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0610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buFontTx/>
              <a:buNone/>
            </a:pPr>
            <a:endParaRPr lang="de-DE" smtClean="0">
              <a:sym typeface="Wingdings" pitchFamily="2" charset="2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673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673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932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933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r>
              <a:rPr lang="en-US" b="1" smtClean="0"/>
              <a:t>Partner presentations (10min each)</a:t>
            </a:r>
            <a:endParaRPr lang="en-US" smtClean="0"/>
          </a:p>
          <a:p>
            <a:pPr lvl="1" eaLnBrk="1" hangingPunct="1"/>
            <a:r>
              <a:rPr lang="en-US" smtClean="0"/>
              <a:t>Institute / company (short)</a:t>
            </a:r>
          </a:p>
          <a:p>
            <a:pPr lvl="1" eaLnBrk="1" hangingPunct="1"/>
            <a:r>
              <a:rPr lang="en-US" smtClean="0"/>
              <a:t>Contribution to the project, own work effort and timeline (focus)</a:t>
            </a:r>
          </a:p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492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64930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932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933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r>
              <a:rPr lang="en-US" b="1" smtClean="0"/>
              <a:t>Partner presentations (10min each)</a:t>
            </a:r>
            <a:endParaRPr lang="en-US" smtClean="0"/>
          </a:p>
          <a:p>
            <a:pPr lvl="1" eaLnBrk="1" hangingPunct="1"/>
            <a:r>
              <a:rPr lang="en-US" smtClean="0"/>
              <a:t>Institute / company (short)</a:t>
            </a:r>
          </a:p>
          <a:p>
            <a:pPr lvl="1" eaLnBrk="1" hangingPunct="1"/>
            <a:r>
              <a:rPr lang="en-US" smtClean="0"/>
              <a:t>Contribution to the project, own work effort and timeline (focus)</a:t>
            </a:r>
          </a:p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932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933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r>
              <a:rPr lang="en-US" b="1" smtClean="0"/>
              <a:t>Partner presentations (10min each)</a:t>
            </a:r>
            <a:endParaRPr lang="en-US" smtClean="0"/>
          </a:p>
          <a:p>
            <a:pPr lvl="1" eaLnBrk="1" hangingPunct="1"/>
            <a:r>
              <a:rPr lang="en-US" smtClean="0"/>
              <a:t>Institute / company (short)</a:t>
            </a:r>
          </a:p>
          <a:p>
            <a:pPr lvl="1" eaLnBrk="1" hangingPunct="1"/>
            <a:r>
              <a:rPr lang="en-US" smtClean="0"/>
              <a:t>Contribution to the project, own work effort and timeline (focus)</a:t>
            </a:r>
          </a:p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288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288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vmlDrawing" Target="../drawings/vmlDrawing2.vml"/><Relationship Id="rId1" Type="http://schemas.openxmlformats.org/officeDocument/2006/relationships/themeOverride" Target="../theme/themeOverride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oleObject" Target="../embeddings/oleObject2.bin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51422" y="1931987"/>
            <a:ext cx="9037945" cy="1800225"/>
          </a:xfrm>
          <a:prstGeom prst="rect">
            <a:avLst/>
          </a:prstGeom>
          <a:solidFill>
            <a:srgbClr val="220060"/>
          </a:solidFill>
          <a:ln w="9525">
            <a:solidFill>
              <a:srgbClr val="0000FF"/>
            </a:solidFill>
            <a:miter lim="800000"/>
            <a:headEnd/>
            <a:tailEnd/>
          </a:ln>
          <a:effectLst>
            <a:glow rad="63500">
              <a:schemeClr val="accent4">
                <a:satMod val="175000"/>
                <a:alpha val="40000"/>
              </a:schemeClr>
            </a:glow>
            <a:reflection blurRad="6350" stA="50000" endA="275" endPos="40000" dist="101600" dir="5400000" sy="-100000" algn="bl" rotWithShape="0"/>
          </a:effectLst>
        </p:spPr>
        <p:txBody>
          <a:bodyPr wrap="none" lIns="0" tIns="0" rIns="0" bIns="0" anchor="ctr"/>
          <a:lstStyle/>
          <a:p>
            <a:pPr algn="ctr" eaLnBrk="0" hangingPunct="0">
              <a:defRPr/>
            </a:pPr>
            <a:endParaRPr lang="en-US" altLang="en-US" sz="16800" b="0">
              <a:solidFill>
                <a:srgbClr val="666666"/>
              </a:solidFill>
              <a:latin typeface="Times New Roman" pitchFamily="18" charset="0"/>
              <a:cs typeface="+mn-cs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7380288" y="217488"/>
          <a:ext cx="1485900" cy="1071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2183" r:id="rId4" imgW="3895238" imgH="2809524" progId="MSPhotoEd.3">
                  <p:embed/>
                </p:oleObj>
              </mc:Choice>
              <mc:Fallback>
                <p:oleObj r:id="rId4" imgW="3895238" imgH="2809524" progId="MSPhotoEd.3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80288" y="217488"/>
                        <a:ext cx="1485900" cy="10715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" name="Picture 8"/>
          <p:cNvPicPr>
            <a:picLocks noChangeAspect="1" noChangeArrowheads="1"/>
          </p:cNvPicPr>
          <p:nvPr userDrawn="1"/>
        </p:nvPicPr>
        <p:blipFill>
          <a:blip r:embed="rId6"/>
          <a:srcRect/>
          <a:stretch>
            <a:fillRect/>
          </a:stretch>
        </p:blipFill>
        <p:spPr bwMode="auto">
          <a:xfrm>
            <a:off x="179388" y="5373688"/>
            <a:ext cx="1979612" cy="655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10"/>
          <p:cNvSpPr txBox="1">
            <a:spLocks noChangeArrowheads="1"/>
          </p:cNvSpPr>
          <p:nvPr userDrawn="1"/>
        </p:nvSpPr>
        <p:spPr bwMode="auto">
          <a:xfrm>
            <a:off x="2195513" y="5613400"/>
            <a:ext cx="6526212" cy="192088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 bIns="0">
            <a:spAutoFit/>
          </a:bodyPr>
          <a:lstStyle>
            <a:lvl1pPr algn="l">
              <a:lnSpc>
                <a:spcPct val="90000"/>
              </a:lnSpc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lnSpc>
                <a:spcPct val="90000"/>
              </a:lnSpc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lnSpc>
                <a:spcPct val="90000"/>
              </a:lnSpc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lnSpc>
                <a:spcPct val="90000"/>
              </a:lnSpc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lnSpc>
                <a:spcPct val="90000"/>
              </a:lnSpc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sz="1400" b="0">
                <a:cs typeface="+mn-cs"/>
              </a:rPr>
              <a:t>Nano Scale Disruptive Silicon-Plasmonic Platform for Chip-to-Chip Interconnection</a:t>
            </a:r>
          </a:p>
        </p:txBody>
      </p:sp>
      <p:sp>
        <p:nvSpPr>
          <p:cNvPr id="6" name="Text Box 11"/>
          <p:cNvSpPr txBox="1">
            <a:spLocks noChangeArrowheads="1"/>
          </p:cNvSpPr>
          <p:nvPr userDrawn="1"/>
        </p:nvSpPr>
        <p:spPr bwMode="auto">
          <a:xfrm>
            <a:off x="408475" y="549275"/>
            <a:ext cx="6269665" cy="41036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>
            <a:lvl1pPr algn="ctr" eaLnBrk="0" hangingPunct="0">
              <a:lnSpc>
                <a:spcPts val="3200"/>
              </a:lnSpc>
              <a:defRPr sz="3200" b="1">
                <a:solidFill>
                  <a:srgbClr val="220060"/>
                </a:solidFill>
                <a:latin typeface="Arial" charset="0"/>
              </a:defRPr>
            </a:lvl1pPr>
            <a:lvl2pPr marL="742950" indent="-285750" algn="ctr" eaLnBrk="0" hangingPunct="0">
              <a:lnSpc>
                <a:spcPts val="3200"/>
              </a:lnSpc>
              <a:defRPr sz="3200" b="1">
                <a:solidFill>
                  <a:srgbClr val="220060"/>
                </a:solidFill>
                <a:latin typeface="Arial" charset="0"/>
              </a:defRPr>
            </a:lvl2pPr>
            <a:lvl3pPr marL="1143000" indent="-228600" algn="ctr" eaLnBrk="0" hangingPunct="0">
              <a:lnSpc>
                <a:spcPts val="3200"/>
              </a:lnSpc>
              <a:defRPr sz="3200" b="1">
                <a:solidFill>
                  <a:srgbClr val="220060"/>
                </a:solidFill>
                <a:latin typeface="Arial" charset="0"/>
              </a:defRPr>
            </a:lvl3pPr>
            <a:lvl4pPr marL="1600200" indent="-228600" algn="ctr" eaLnBrk="0" hangingPunct="0">
              <a:lnSpc>
                <a:spcPts val="3200"/>
              </a:lnSpc>
              <a:defRPr sz="3200" b="1">
                <a:solidFill>
                  <a:srgbClr val="220060"/>
                </a:solidFill>
                <a:latin typeface="Arial" charset="0"/>
              </a:defRPr>
            </a:lvl4pPr>
            <a:lvl5pPr marL="2057400" indent="-228600" algn="ctr" eaLnBrk="0" hangingPunct="0">
              <a:lnSpc>
                <a:spcPts val="3200"/>
              </a:lnSpc>
              <a:defRPr sz="3200" b="1">
                <a:solidFill>
                  <a:srgbClr val="220060"/>
                </a:solidFill>
                <a:latin typeface="Arial" charset="0"/>
              </a:defRPr>
            </a:lvl5pPr>
            <a:lvl6pPr marL="2514600" indent="-228600" algn="ctr" eaLnBrk="0" fontAlgn="base" hangingPunct="0">
              <a:lnSpc>
                <a:spcPts val="32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220060"/>
                </a:solidFill>
                <a:latin typeface="Arial" charset="0"/>
              </a:defRPr>
            </a:lvl6pPr>
            <a:lvl7pPr marL="2971800" indent="-228600" algn="ctr" eaLnBrk="0" fontAlgn="base" hangingPunct="0">
              <a:lnSpc>
                <a:spcPts val="32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220060"/>
                </a:solidFill>
                <a:latin typeface="Arial" charset="0"/>
              </a:defRPr>
            </a:lvl7pPr>
            <a:lvl8pPr marL="3429000" indent="-228600" algn="ctr" eaLnBrk="0" fontAlgn="base" hangingPunct="0">
              <a:lnSpc>
                <a:spcPts val="32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220060"/>
                </a:solidFill>
                <a:latin typeface="Arial" charset="0"/>
              </a:defRPr>
            </a:lvl8pPr>
            <a:lvl9pPr marL="3886200" indent="-228600" algn="ctr" eaLnBrk="0" fontAlgn="base" hangingPunct="0">
              <a:lnSpc>
                <a:spcPts val="32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220060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sz="2000" dirty="0" smtClean="0">
                <a:cs typeface="+mn-cs"/>
              </a:rPr>
              <a:t>Phone Conference </a:t>
            </a:r>
            <a:r>
              <a:rPr lang="en-US" sz="2000" dirty="0" smtClean="0">
                <a:cs typeface="+mn-cs"/>
              </a:rPr>
              <a:t>31</a:t>
            </a:r>
            <a:r>
              <a:rPr lang="en-US" sz="2000" dirty="0">
                <a:cs typeface="+mn-cs"/>
              </a:rPr>
              <a:t>			</a:t>
            </a:r>
            <a:r>
              <a:rPr lang="en-US" sz="2000" dirty="0" smtClean="0">
                <a:cs typeface="+mn-cs"/>
              </a:rPr>
              <a:t>March 2</a:t>
            </a:r>
            <a:r>
              <a:rPr lang="en-US" sz="2000" baseline="30000" dirty="0" smtClean="0">
                <a:cs typeface="+mn-cs"/>
              </a:rPr>
              <a:t>nd</a:t>
            </a:r>
            <a:r>
              <a:rPr lang="en-US" sz="2000" dirty="0" smtClean="0">
                <a:cs typeface="+mn-cs"/>
              </a:rPr>
              <a:t>, 2015 </a:t>
            </a:r>
            <a:endParaRPr lang="de-DE" sz="2000" dirty="0">
              <a:cs typeface="+mn-cs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oleObject" Target="../embeddings/oleObject1.bin"/><Relationship Id="rId4" Type="http://schemas.openxmlformats.org/officeDocument/2006/relationships/vmlDrawing" Target="../drawings/vmlDrawing1.v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51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9388" y="260350"/>
            <a:ext cx="6983412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60426" name="Text Box 10"/>
          <p:cNvSpPr txBox="1">
            <a:spLocks noChangeArrowheads="1"/>
          </p:cNvSpPr>
          <p:nvPr/>
        </p:nvSpPr>
        <p:spPr bwMode="auto">
          <a:xfrm>
            <a:off x="1643063" y="6500813"/>
            <a:ext cx="6526212" cy="192087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 bIns="0">
            <a:spAutoFit/>
          </a:bodyPr>
          <a:lstStyle>
            <a:lvl1pPr algn="l">
              <a:lnSpc>
                <a:spcPct val="90000"/>
              </a:lnSpc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lnSpc>
                <a:spcPct val="90000"/>
              </a:lnSpc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lnSpc>
                <a:spcPct val="90000"/>
              </a:lnSpc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lnSpc>
                <a:spcPct val="90000"/>
              </a:lnSpc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lnSpc>
                <a:spcPct val="90000"/>
              </a:lnSpc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sz="1400" b="0">
                <a:solidFill>
                  <a:srgbClr val="220060"/>
                </a:solidFill>
                <a:cs typeface="+mn-cs"/>
              </a:rPr>
              <a:t>Nano Scale Disruptive Silicon-Plasmonic Platform for Chip-to-Chip Interconnection</a:t>
            </a:r>
          </a:p>
        </p:txBody>
      </p:sp>
      <p:sp>
        <p:nvSpPr>
          <p:cNvPr id="60427" name="Text Box 11"/>
          <p:cNvSpPr txBox="1">
            <a:spLocks noChangeArrowheads="1"/>
          </p:cNvSpPr>
          <p:nvPr/>
        </p:nvSpPr>
        <p:spPr bwMode="auto">
          <a:xfrm>
            <a:off x="8429625" y="6500813"/>
            <a:ext cx="354013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>
            <a:lvl1pPr algn="l">
              <a:lnSpc>
                <a:spcPct val="90000"/>
              </a:lnSpc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lnSpc>
                <a:spcPct val="90000"/>
              </a:lnSpc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lnSpc>
                <a:spcPct val="90000"/>
              </a:lnSpc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lnSpc>
                <a:spcPct val="90000"/>
              </a:lnSpc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lnSpc>
                <a:spcPct val="90000"/>
              </a:lnSpc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hangingPunct="0">
              <a:lnSpc>
                <a:spcPct val="100000"/>
              </a:lnSpc>
              <a:spcBef>
                <a:spcPct val="0"/>
              </a:spcBef>
              <a:defRPr/>
            </a:pPr>
            <a:fld id="{A1284804-CDE8-4848-8E1F-8CD6EFF8C757}" type="slidenum">
              <a:rPr lang="en-US" sz="1400" b="0">
                <a:solidFill>
                  <a:srgbClr val="220060"/>
                </a:solidFill>
                <a:cs typeface="+mn-cs"/>
              </a:rPr>
              <a:pPr eaLnBrk="0" hangingPunct="0">
                <a:lnSpc>
                  <a:spcPct val="100000"/>
                </a:lnSpc>
                <a:spcBef>
                  <a:spcPct val="0"/>
                </a:spcBef>
                <a:defRPr/>
              </a:pPr>
              <a:t>‹Nr.›</a:t>
            </a:fld>
            <a:endParaRPr lang="en-US" sz="1400" b="0">
              <a:solidFill>
                <a:srgbClr val="220060"/>
              </a:solidFill>
              <a:cs typeface="+mn-cs"/>
            </a:endParaRPr>
          </a:p>
        </p:txBody>
      </p:sp>
      <p:graphicFrame>
        <p:nvGraphicFramePr>
          <p:cNvPr id="60509" name="Object 93"/>
          <p:cNvGraphicFramePr>
            <a:graphicFrameLocks noChangeAspect="1"/>
          </p:cNvGraphicFramePr>
          <p:nvPr/>
        </p:nvGraphicFramePr>
        <p:xfrm>
          <a:off x="142875" y="5929313"/>
          <a:ext cx="1143000" cy="823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595" r:id="rId5" imgW="3895238" imgH="2809524" progId="MSPhotoEd.3">
                  <p:embed/>
                </p:oleObj>
              </mc:Choice>
              <mc:Fallback>
                <p:oleObj r:id="rId5" imgW="3895238" imgH="2809524" progId="MSPhotoEd.3">
                  <p:embed/>
                  <p:pic>
                    <p:nvPicPr>
                      <p:cNvPr id="0" name="Picture 9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2875" y="5929313"/>
                        <a:ext cx="1143000" cy="8239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60514" name="Gerade Verbindung 10"/>
          <p:cNvCxnSpPr>
            <a:cxnSpLocks noChangeShapeType="1"/>
          </p:cNvCxnSpPr>
          <p:nvPr/>
        </p:nvCxnSpPr>
        <p:spPr bwMode="auto">
          <a:xfrm>
            <a:off x="1500188" y="6429375"/>
            <a:ext cx="7429500" cy="1588"/>
          </a:xfrm>
          <a:prstGeom prst="line">
            <a:avLst/>
          </a:prstGeom>
          <a:noFill/>
          <a:ln w="19050" algn="ctr">
            <a:solidFill>
              <a:srgbClr val="262FDA"/>
            </a:solidFill>
            <a:round/>
            <a:headEnd/>
            <a:tailEnd/>
          </a:ln>
        </p:spPr>
      </p:cxnSp>
      <p:pic>
        <p:nvPicPr>
          <p:cNvPr id="60515" name="Picture 49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164388" y="238125"/>
            <a:ext cx="1979612" cy="655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0516" name="Gerade Verbindung 10"/>
          <p:cNvCxnSpPr>
            <a:cxnSpLocks noChangeShapeType="1"/>
          </p:cNvCxnSpPr>
          <p:nvPr/>
        </p:nvCxnSpPr>
        <p:spPr bwMode="auto">
          <a:xfrm>
            <a:off x="179388" y="812800"/>
            <a:ext cx="6985000" cy="0"/>
          </a:xfrm>
          <a:prstGeom prst="line">
            <a:avLst/>
          </a:prstGeom>
          <a:noFill/>
          <a:ln w="19050" algn="ctr">
            <a:solidFill>
              <a:srgbClr val="0000FF"/>
            </a:solidFill>
            <a:round/>
            <a:headEnd/>
            <a:tailEnd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0" r:id="rId2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lnSpc>
          <a:spcPts val="3200"/>
        </a:lnSpc>
        <a:spcBef>
          <a:spcPct val="0"/>
        </a:spcBef>
        <a:spcAft>
          <a:spcPct val="0"/>
        </a:spcAft>
        <a:defRPr sz="2800" b="1">
          <a:solidFill>
            <a:srgbClr val="220060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ts val="3200"/>
        </a:lnSpc>
        <a:spcBef>
          <a:spcPct val="0"/>
        </a:spcBef>
        <a:spcAft>
          <a:spcPct val="0"/>
        </a:spcAft>
        <a:defRPr sz="2800" b="1">
          <a:solidFill>
            <a:srgbClr val="220060"/>
          </a:solidFill>
          <a:latin typeface="Arial" charset="0"/>
        </a:defRPr>
      </a:lvl2pPr>
      <a:lvl3pPr algn="ctr" rtl="0" eaLnBrk="0" fontAlgn="base" hangingPunct="0">
        <a:lnSpc>
          <a:spcPts val="3200"/>
        </a:lnSpc>
        <a:spcBef>
          <a:spcPct val="0"/>
        </a:spcBef>
        <a:spcAft>
          <a:spcPct val="0"/>
        </a:spcAft>
        <a:defRPr sz="2800" b="1">
          <a:solidFill>
            <a:srgbClr val="220060"/>
          </a:solidFill>
          <a:latin typeface="Arial" charset="0"/>
        </a:defRPr>
      </a:lvl3pPr>
      <a:lvl4pPr algn="ctr" rtl="0" eaLnBrk="0" fontAlgn="base" hangingPunct="0">
        <a:lnSpc>
          <a:spcPts val="3200"/>
        </a:lnSpc>
        <a:spcBef>
          <a:spcPct val="0"/>
        </a:spcBef>
        <a:spcAft>
          <a:spcPct val="0"/>
        </a:spcAft>
        <a:defRPr sz="2800" b="1">
          <a:solidFill>
            <a:srgbClr val="220060"/>
          </a:solidFill>
          <a:latin typeface="Arial" charset="0"/>
        </a:defRPr>
      </a:lvl4pPr>
      <a:lvl5pPr algn="ctr" rtl="0" eaLnBrk="0" fontAlgn="base" hangingPunct="0">
        <a:lnSpc>
          <a:spcPts val="3200"/>
        </a:lnSpc>
        <a:spcBef>
          <a:spcPct val="0"/>
        </a:spcBef>
        <a:spcAft>
          <a:spcPct val="0"/>
        </a:spcAft>
        <a:defRPr sz="2800" b="1">
          <a:solidFill>
            <a:srgbClr val="220060"/>
          </a:solidFill>
          <a:latin typeface="Arial" charset="0"/>
        </a:defRPr>
      </a:lvl5pPr>
      <a:lvl6pPr marL="457200" algn="ctr" rtl="0" eaLnBrk="0" fontAlgn="base" hangingPunct="0">
        <a:lnSpc>
          <a:spcPts val="32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eaLnBrk="0" fontAlgn="base" hangingPunct="0">
        <a:lnSpc>
          <a:spcPts val="32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eaLnBrk="0" fontAlgn="base" hangingPunct="0">
        <a:lnSpc>
          <a:spcPts val="32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eaLnBrk="0" fontAlgn="base" hangingPunct="0">
        <a:lnSpc>
          <a:spcPts val="32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lnSpc>
          <a:spcPct val="80000"/>
        </a:lnSpc>
        <a:spcBef>
          <a:spcPct val="25000"/>
        </a:spcBef>
        <a:spcAft>
          <a:spcPct val="0"/>
        </a:spcAft>
        <a:buFont typeface="Wingdings" pitchFamily="2" charset="2"/>
        <a:tabLst>
          <a:tab pos="269875" algn="l"/>
          <a:tab pos="357188" algn="l"/>
          <a:tab pos="715963" algn="l"/>
          <a:tab pos="1073150" algn="l"/>
          <a:tab pos="1431925" algn="l"/>
          <a:tab pos="1797050" algn="l"/>
          <a:tab pos="2154238" algn="l"/>
          <a:tab pos="2513013" algn="l"/>
          <a:tab pos="2870200" algn="l"/>
          <a:tab pos="3228975" algn="l"/>
          <a:tab pos="3586163" algn="l"/>
          <a:tab pos="3943350" algn="l"/>
          <a:tab pos="7537450" algn="l"/>
          <a:tab pos="7896225" algn="l"/>
        </a:tabLst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lnSpc>
          <a:spcPct val="80000"/>
        </a:lnSpc>
        <a:spcBef>
          <a:spcPct val="25000"/>
        </a:spcBef>
        <a:spcAft>
          <a:spcPct val="0"/>
        </a:spcAft>
        <a:buChar char="–"/>
        <a:tabLst>
          <a:tab pos="269875" algn="l"/>
          <a:tab pos="357188" algn="l"/>
          <a:tab pos="715963" algn="l"/>
          <a:tab pos="1073150" algn="l"/>
          <a:tab pos="1431925" algn="l"/>
          <a:tab pos="1797050" algn="l"/>
          <a:tab pos="2154238" algn="l"/>
          <a:tab pos="2513013" algn="l"/>
          <a:tab pos="2870200" algn="l"/>
          <a:tab pos="3228975" algn="l"/>
          <a:tab pos="3586163" algn="l"/>
          <a:tab pos="3943350" algn="l"/>
          <a:tab pos="7537450" algn="l"/>
          <a:tab pos="7896225" algn="l"/>
        </a:tabLst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lnSpc>
          <a:spcPct val="80000"/>
        </a:lnSpc>
        <a:spcBef>
          <a:spcPct val="25000"/>
        </a:spcBef>
        <a:spcAft>
          <a:spcPct val="0"/>
        </a:spcAft>
        <a:buChar char="•"/>
        <a:tabLst>
          <a:tab pos="269875" algn="l"/>
          <a:tab pos="357188" algn="l"/>
          <a:tab pos="715963" algn="l"/>
          <a:tab pos="1073150" algn="l"/>
          <a:tab pos="1431925" algn="l"/>
          <a:tab pos="1797050" algn="l"/>
          <a:tab pos="2154238" algn="l"/>
          <a:tab pos="2513013" algn="l"/>
          <a:tab pos="2870200" algn="l"/>
          <a:tab pos="3228975" algn="l"/>
          <a:tab pos="3586163" algn="l"/>
          <a:tab pos="3943350" algn="l"/>
          <a:tab pos="7537450" algn="l"/>
          <a:tab pos="7896225" algn="l"/>
        </a:tabLst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lnSpc>
          <a:spcPct val="80000"/>
        </a:lnSpc>
        <a:spcBef>
          <a:spcPct val="25000"/>
        </a:spcBef>
        <a:spcAft>
          <a:spcPct val="0"/>
        </a:spcAft>
        <a:buChar char="–"/>
        <a:tabLst>
          <a:tab pos="269875" algn="l"/>
          <a:tab pos="357188" algn="l"/>
          <a:tab pos="715963" algn="l"/>
          <a:tab pos="1073150" algn="l"/>
          <a:tab pos="1431925" algn="l"/>
          <a:tab pos="1797050" algn="l"/>
          <a:tab pos="2154238" algn="l"/>
          <a:tab pos="2513013" algn="l"/>
          <a:tab pos="2870200" algn="l"/>
          <a:tab pos="3228975" algn="l"/>
          <a:tab pos="3586163" algn="l"/>
          <a:tab pos="3943350" algn="l"/>
          <a:tab pos="7537450" algn="l"/>
          <a:tab pos="7896225" algn="l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lnSpc>
          <a:spcPct val="80000"/>
        </a:lnSpc>
        <a:spcBef>
          <a:spcPct val="25000"/>
        </a:spcBef>
        <a:spcAft>
          <a:spcPct val="0"/>
        </a:spcAft>
        <a:buChar char="»"/>
        <a:tabLst>
          <a:tab pos="269875" algn="l"/>
          <a:tab pos="357188" algn="l"/>
          <a:tab pos="715963" algn="l"/>
          <a:tab pos="1073150" algn="l"/>
          <a:tab pos="1431925" algn="l"/>
          <a:tab pos="1797050" algn="l"/>
          <a:tab pos="2154238" algn="l"/>
          <a:tab pos="2513013" algn="l"/>
          <a:tab pos="2870200" algn="l"/>
          <a:tab pos="3228975" algn="l"/>
          <a:tab pos="3586163" algn="l"/>
          <a:tab pos="3943350" algn="l"/>
          <a:tab pos="7537450" algn="l"/>
          <a:tab pos="7896225" algn="l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lnSpc>
          <a:spcPct val="80000"/>
        </a:lnSpc>
        <a:spcBef>
          <a:spcPct val="25000"/>
        </a:spcBef>
        <a:spcAft>
          <a:spcPct val="0"/>
        </a:spcAft>
        <a:buChar char="»"/>
        <a:tabLst>
          <a:tab pos="269875" algn="l"/>
          <a:tab pos="357188" algn="l"/>
          <a:tab pos="715963" algn="l"/>
          <a:tab pos="1073150" algn="l"/>
          <a:tab pos="1431925" algn="l"/>
          <a:tab pos="1797050" algn="l"/>
          <a:tab pos="2154238" algn="l"/>
          <a:tab pos="2513013" algn="l"/>
          <a:tab pos="2870200" algn="l"/>
          <a:tab pos="3228975" algn="l"/>
          <a:tab pos="3586163" algn="l"/>
          <a:tab pos="3943350" algn="l"/>
          <a:tab pos="7537450" algn="l"/>
          <a:tab pos="7896225" algn="l"/>
        </a:tabLst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lnSpc>
          <a:spcPct val="80000"/>
        </a:lnSpc>
        <a:spcBef>
          <a:spcPct val="25000"/>
        </a:spcBef>
        <a:spcAft>
          <a:spcPct val="0"/>
        </a:spcAft>
        <a:buChar char="»"/>
        <a:tabLst>
          <a:tab pos="269875" algn="l"/>
          <a:tab pos="357188" algn="l"/>
          <a:tab pos="715963" algn="l"/>
          <a:tab pos="1073150" algn="l"/>
          <a:tab pos="1431925" algn="l"/>
          <a:tab pos="1797050" algn="l"/>
          <a:tab pos="2154238" algn="l"/>
          <a:tab pos="2513013" algn="l"/>
          <a:tab pos="2870200" algn="l"/>
          <a:tab pos="3228975" algn="l"/>
          <a:tab pos="3586163" algn="l"/>
          <a:tab pos="3943350" algn="l"/>
          <a:tab pos="7537450" algn="l"/>
          <a:tab pos="7896225" algn="l"/>
        </a:tabLst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lnSpc>
          <a:spcPct val="80000"/>
        </a:lnSpc>
        <a:spcBef>
          <a:spcPct val="25000"/>
        </a:spcBef>
        <a:spcAft>
          <a:spcPct val="0"/>
        </a:spcAft>
        <a:buChar char="»"/>
        <a:tabLst>
          <a:tab pos="269875" algn="l"/>
          <a:tab pos="357188" algn="l"/>
          <a:tab pos="715963" algn="l"/>
          <a:tab pos="1073150" algn="l"/>
          <a:tab pos="1431925" algn="l"/>
          <a:tab pos="1797050" algn="l"/>
          <a:tab pos="2154238" algn="l"/>
          <a:tab pos="2513013" algn="l"/>
          <a:tab pos="2870200" algn="l"/>
          <a:tab pos="3228975" algn="l"/>
          <a:tab pos="3586163" algn="l"/>
          <a:tab pos="3943350" algn="l"/>
          <a:tab pos="7537450" algn="l"/>
          <a:tab pos="7896225" algn="l"/>
        </a:tabLst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lnSpc>
          <a:spcPct val="80000"/>
        </a:lnSpc>
        <a:spcBef>
          <a:spcPct val="25000"/>
        </a:spcBef>
        <a:spcAft>
          <a:spcPct val="0"/>
        </a:spcAft>
        <a:buChar char="»"/>
        <a:tabLst>
          <a:tab pos="269875" algn="l"/>
          <a:tab pos="357188" algn="l"/>
          <a:tab pos="715963" algn="l"/>
          <a:tab pos="1073150" algn="l"/>
          <a:tab pos="1431925" algn="l"/>
          <a:tab pos="1797050" algn="l"/>
          <a:tab pos="2154238" algn="l"/>
          <a:tab pos="2513013" algn="l"/>
          <a:tab pos="2870200" algn="l"/>
          <a:tab pos="3228975" algn="l"/>
          <a:tab pos="3586163" algn="l"/>
          <a:tab pos="3943350" algn="l"/>
          <a:tab pos="7537450" algn="l"/>
          <a:tab pos="7896225" algn="l"/>
        </a:tabLst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.png"/><Relationship Id="rId5" Type="http://schemas.openxmlformats.org/officeDocument/2006/relationships/oleObject" Target="../embeddings/oleObject3.bin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imt.kit.edu/projects/navolchi/restricted/Administration/Files/NAVOLCHI%20DOW-2%202014-07-25.pdf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515" name="Rectangle 8"/>
          <p:cNvSpPr>
            <a:spLocks noChangeArrowheads="1"/>
          </p:cNvSpPr>
          <p:nvPr/>
        </p:nvSpPr>
        <p:spPr bwMode="auto">
          <a:xfrm>
            <a:off x="107950" y="5637213"/>
            <a:ext cx="8928100" cy="122078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  <a:tabLst>
                <a:tab pos="269875" algn="l"/>
                <a:tab pos="358775" algn="l"/>
                <a:tab pos="719138" algn="l"/>
                <a:tab pos="1077913" algn="l"/>
                <a:tab pos="1436688" algn="l"/>
                <a:tab pos="1795463" algn="l"/>
                <a:tab pos="2155825" algn="l"/>
                <a:tab pos="2514600" algn="l"/>
                <a:tab pos="2873375" algn="l"/>
                <a:tab pos="3233738" algn="l"/>
                <a:tab pos="3584575" algn="l"/>
                <a:tab pos="6457950" algn="l"/>
              </a:tabLst>
            </a:pPr>
            <a:endParaRPr lang="de-DE" sz="2000" b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  <a:spcBef>
                <a:spcPct val="50000"/>
              </a:spcBef>
              <a:tabLst>
                <a:tab pos="269875" algn="l"/>
                <a:tab pos="358775" algn="l"/>
                <a:tab pos="719138" algn="l"/>
                <a:tab pos="1077913" algn="l"/>
                <a:tab pos="1436688" algn="l"/>
                <a:tab pos="1795463" algn="l"/>
                <a:tab pos="2155825" algn="l"/>
                <a:tab pos="2514600" algn="l"/>
                <a:tab pos="2873375" algn="l"/>
                <a:tab pos="3233738" algn="l"/>
                <a:tab pos="3584575" algn="l"/>
                <a:tab pos="6457950" algn="l"/>
              </a:tabLst>
            </a:pPr>
            <a:endParaRPr lang="de-DE" sz="2000" b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  <a:spcBef>
                <a:spcPct val="50000"/>
              </a:spcBef>
              <a:tabLst>
                <a:tab pos="269875" algn="l"/>
                <a:tab pos="358775" algn="l"/>
                <a:tab pos="719138" algn="l"/>
                <a:tab pos="1077913" algn="l"/>
                <a:tab pos="1436688" algn="l"/>
                <a:tab pos="1795463" algn="l"/>
                <a:tab pos="2155825" algn="l"/>
                <a:tab pos="2514600" algn="l"/>
                <a:tab pos="2873375" algn="l"/>
                <a:tab pos="3233738" algn="l"/>
                <a:tab pos="3584575" algn="l"/>
                <a:tab pos="6457950" algn="l"/>
              </a:tabLst>
            </a:pPr>
            <a:endParaRPr lang="de-DE" sz="2000" b="0">
              <a:solidFill>
                <a:schemeClr val="tx1"/>
              </a:solidFill>
            </a:endParaRPr>
          </a:p>
        </p:txBody>
      </p:sp>
      <p:sp>
        <p:nvSpPr>
          <p:cNvPr id="62516" name="Rectangle 4"/>
          <p:cNvSpPr>
            <a:spLocks noChangeArrowheads="1"/>
          </p:cNvSpPr>
          <p:nvPr/>
        </p:nvSpPr>
        <p:spPr bwMode="auto">
          <a:xfrm>
            <a:off x="5786438" y="0"/>
            <a:ext cx="3357562" cy="22145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  <a:tabLst>
                <a:tab pos="269875" algn="l"/>
                <a:tab pos="358775" algn="l"/>
                <a:tab pos="719138" algn="l"/>
                <a:tab pos="1077913" algn="l"/>
                <a:tab pos="1436688" algn="l"/>
                <a:tab pos="1795463" algn="l"/>
                <a:tab pos="2155825" algn="l"/>
                <a:tab pos="2514600" algn="l"/>
                <a:tab pos="2873375" algn="l"/>
                <a:tab pos="3233738" algn="l"/>
                <a:tab pos="3584575" algn="l"/>
                <a:tab pos="6457950" algn="l"/>
              </a:tabLst>
            </a:pPr>
            <a:endParaRPr lang="de-DE" sz="2000" b="0">
              <a:solidFill>
                <a:schemeClr val="tx1"/>
              </a:solidFill>
            </a:endParaRPr>
          </a:p>
        </p:txBody>
      </p:sp>
      <p:sp>
        <p:nvSpPr>
          <p:cNvPr id="62517" name="Text Box 10"/>
          <p:cNvSpPr txBox="1">
            <a:spLocks noChangeArrowheads="1"/>
          </p:cNvSpPr>
          <p:nvPr/>
        </p:nvSpPr>
        <p:spPr bwMode="auto">
          <a:xfrm>
            <a:off x="539750" y="4652963"/>
            <a:ext cx="8118475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de-DE" sz="2000" b="0">
                <a:solidFill>
                  <a:schemeClr val="tx1"/>
                </a:solidFill>
              </a:rPr>
              <a:t>NAVOLCHI - Nano Scale Disruptive Silicon-Plasmonic Platform for Chip-to-Chip Interconnection </a:t>
            </a:r>
            <a:endParaRPr lang="en-US" sz="2000" b="0">
              <a:solidFill>
                <a:schemeClr val="tx1"/>
              </a:solidFill>
            </a:endParaRPr>
          </a:p>
        </p:txBody>
      </p:sp>
      <p:pic>
        <p:nvPicPr>
          <p:cNvPr id="62518" name="Picture 8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900238" y="2636838"/>
            <a:ext cx="5395912" cy="178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2519" name="Rectangle 8"/>
          <p:cNvSpPr>
            <a:spLocks noChangeArrowheads="1"/>
          </p:cNvSpPr>
          <p:nvPr/>
        </p:nvSpPr>
        <p:spPr bwMode="auto">
          <a:xfrm>
            <a:off x="107950" y="692150"/>
            <a:ext cx="5759450" cy="3667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  <a:tabLst>
                <a:tab pos="269875" algn="l"/>
                <a:tab pos="358775" algn="l"/>
                <a:tab pos="719138" algn="l"/>
                <a:tab pos="1077913" algn="l"/>
                <a:tab pos="1436688" algn="l"/>
                <a:tab pos="1795463" algn="l"/>
                <a:tab pos="2155825" algn="l"/>
                <a:tab pos="2514600" algn="l"/>
                <a:tab pos="2873375" algn="l"/>
                <a:tab pos="3233738" algn="l"/>
                <a:tab pos="3584575" algn="l"/>
                <a:tab pos="6457950" algn="l"/>
              </a:tabLst>
            </a:pPr>
            <a:endParaRPr lang="de-DE" sz="2000" b="0">
              <a:solidFill>
                <a:schemeClr val="tx1"/>
              </a:solidFill>
            </a:endParaRPr>
          </a:p>
        </p:txBody>
      </p:sp>
      <p:graphicFrame>
        <p:nvGraphicFramePr>
          <p:cNvPr id="62514" name="Object 50"/>
          <p:cNvGraphicFramePr>
            <a:graphicFrameLocks noChangeAspect="1"/>
          </p:cNvGraphicFramePr>
          <p:nvPr/>
        </p:nvGraphicFramePr>
        <p:xfrm>
          <a:off x="3784600" y="692150"/>
          <a:ext cx="1627188" cy="1173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99" r:id="rId5" imgW="3895238" imgH="2809524" progId="MSPhotoEd.3">
                  <p:embed/>
                </p:oleObj>
              </mc:Choice>
              <mc:Fallback>
                <p:oleObj r:id="rId5" imgW="3895238" imgH="2809524" progId="MSPhotoEd.3">
                  <p:embed/>
                  <p:pic>
                    <p:nvPicPr>
                      <p:cNvPr id="0" name="Picture 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84600" y="692150"/>
                        <a:ext cx="1627188" cy="11731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251520" y="188640"/>
            <a:ext cx="74888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Next Meeting</a:t>
            </a:r>
            <a:endParaRPr lang="de-DE" sz="2800" dirty="0"/>
          </a:p>
        </p:txBody>
      </p:sp>
      <p:sp>
        <p:nvSpPr>
          <p:cNvPr id="4" name="Textfeld 3"/>
          <p:cNvSpPr txBox="1"/>
          <p:nvPr/>
        </p:nvSpPr>
        <p:spPr>
          <a:xfrm>
            <a:off x="708673" y="1196752"/>
            <a:ext cx="349486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Tx/>
              <a:buChar char="-"/>
            </a:pPr>
            <a:r>
              <a:rPr lang="en-US" sz="2000" dirty="0" smtClean="0"/>
              <a:t>When? Before summer?</a:t>
            </a:r>
          </a:p>
          <a:p>
            <a:pPr marL="342900" indent="-342900">
              <a:buFontTx/>
              <a:buChar char="-"/>
            </a:pPr>
            <a:endParaRPr lang="en-US" sz="2000" dirty="0" smtClean="0"/>
          </a:p>
          <a:p>
            <a:pPr marL="342900" indent="-342900">
              <a:buFontTx/>
              <a:buChar char="-"/>
            </a:pPr>
            <a:r>
              <a:rPr lang="en-US" sz="2000" dirty="0" smtClean="0"/>
              <a:t>Who might </a:t>
            </a:r>
            <a:r>
              <a:rPr lang="en-US" sz="2000" dirty="0" err="1" smtClean="0"/>
              <a:t>organise</a:t>
            </a:r>
            <a:r>
              <a:rPr lang="en-US" sz="2000" dirty="0" smtClean="0"/>
              <a:t> it?</a:t>
            </a:r>
            <a:endParaRPr lang="en-US" sz="2000" dirty="0" smtClean="0"/>
          </a:p>
          <a:p>
            <a:pPr marL="342900" indent="-342900">
              <a:buFontTx/>
              <a:buChar char="-"/>
            </a:pPr>
            <a:endParaRPr lang="en-US" sz="2000" dirty="0" smtClean="0"/>
          </a:p>
        </p:txBody>
      </p:sp>
      <p:pic>
        <p:nvPicPr>
          <p:cNvPr id="775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3678" y="1052736"/>
            <a:ext cx="3009503" cy="24924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75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3059" y="3861048"/>
            <a:ext cx="3220764" cy="216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7517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0553" y="3819871"/>
            <a:ext cx="3128348" cy="20882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050287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8305" name="Text Box 10"/>
          <p:cNvSpPr txBox="1">
            <a:spLocks noChangeArrowheads="1"/>
          </p:cNvSpPr>
          <p:nvPr/>
        </p:nvSpPr>
        <p:spPr bwMode="auto">
          <a:xfrm>
            <a:off x="395288" y="2133600"/>
            <a:ext cx="8497887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ts val="600"/>
              </a:spcBef>
              <a:spcAft>
                <a:spcPts val="600"/>
              </a:spcAft>
            </a:pPr>
            <a:r>
              <a:rPr lang="en-US" sz="2400" dirty="0">
                <a:solidFill>
                  <a:schemeClr val="bg1"/>
                </a:solidFill>
              </a:rPr>
              <a:t>Status of Work: </a:t>
            </a:r>
          </a:p>
          <a:p>
            <a:pPr algn="ctr" eaLnBrk="0" hangingPunct="0">
              <a:spcBef>
                <a:spcPts val="600"/>
              </a:spcBef>
              <a:spcAft>
                <a:spcPts val="600"/>
              </a:spcAft>
            </a:pPr>
            <a:r>
              <a:rPr lang="en-US" sz="2400" dirty="0">
                <a:solidFill>
                  <a:schemeClr val="bg1"/>
                </a:solidFill>
              </a:rPr>
              <a:t>Partner </a:t>
            </a:r>
            <a:r>
              <a:rPr lang="en-US" sz="2400" dirty="0" smtClean="0">
                <a:solidFill>
                  <a:schemeClr val="bg1"/>
                </a:solidFill>
              </a:rPr>
              <a:t>Presentations</a:t>
            </a:r>
          </a:p>
          <a:p>
            <a:pPr marL="0" lvl="1" algn="ctr" eaLnBrk="0" hangingPunct="0">
              <a:spcBef>
                <a:spcPts val="600"/>
              </a:spcBef>
              <a:spcAft>
                <a:spcPts val="600"/>
              </a:spcAft>
            </a:pPr>
            <a:r>
              <a:rPr lang="en-US" sz="2400" dirty="0">
                <a:solidFill>
                  <a:schemeClr val="bg1"/>
                </a:solidFill>
              </a:rPr>
              <a:t>If </a:t>
            </a:r>
            <a:r>
              <a:rPr lang="en-US" sz="2400" dirty="0" smtClean="0">
                <a:solidFill>
                  <a:schemeClr val="bg1"/>
                </a:solidFill>
              </a:rPr>
              <a:t>Appropriate</a:t>
            </a:r>
            <a:r>
              <a:rPr lang="en-US" sz="2400" dirty="0">
                <a:solidFill>
                  <a:schemeClr val="bg1"/>
                </a:solidFill>
              </a:rPr>
              <a:t>: Discussion</a:t>
            </a:r>
          </a:p>
          <a:p>
            <a:pPr algn="ctr" eaLnBrk="0" hangingPunct="0"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de-DE" sz="2400" dirty="0" smtClean="0">
                <a:solidFill>
                  <a:srgbClr val="FF0000"/>
                </a:solidFill>
              </a:rPr>
              <a:t> </a:t>
            </a:r>
            <a:endParaRPr lang="de-DE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73094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1857" name="Text Box 10"/>
          <p:cNvSpPr txBox="1">
            <a:spLocks noChangeArrowheads="1"/>
          </p:cNvSpPr>
          <p:nvPr/>
        </p:nvSpPr>
        <p:spPr bwMode="auto">
          <a:xfrm>
            <a:off x="323850" y="2060575"/>
            <a:ext cx="8064500" cy="1274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742950" lvl="1" indent="-285750" algn="ctr" eaLnBrk="0" hangingPunct="0">
              <a:spcBef>
                <a:spcPct val="10000"/>
              </a:spcBef>
              <a:buFontTx/>
              <a:buChar char="•"/>
            </a:pPr>
            <a:r>
              <a:rPr lang="en-US" sz="2400">
                <a:solidFill>
                  <a:schemeClr val="bg1"/>
                </a:solidFill>
              </a:rPr>
              <a:t>Open Issues</a:t>
            </a:r>
          </a:p>
          <a:p>
            <a:pPr marL="742950" lvl="1" indent="-285750" algn="ctr" eaLnBrk="0" hangingPunct="0">
              <a:spcBef>
                <a:spcPct val="10000"/>
              </a:spcBef>
              <a:buFontTx/>
              <a:buChar char="•"/>
            </a:pPr>
            <a:endParaRPr lang="en-US" sz="2400">
              <a:solidFill>
                <a:schemeClr val="bg1"/>
              </a:solidFill>
            </a:endParaRPr>
          </a:p>
          <a:p>
            <a:pPr marL="742950" lvl="1" indent="-285750" algn="ctr" eaLnBrk="0" hangingPunct="0">
              <a:spcBef>
                <a:spcPct val="10000"/>
              </a:spcBef>
              <a:buFontTx/>
              <a:buChar char="•"/>
            </a:pPr>
            <a:r>
              <a:rPr lang="en-US" sz="2400">
                <a:solidFill>
                  <a:schemeClr val="bg1"/>
                </a:solidFill>
              </a:rPr>
              <a:t>Next Tel. Conf.</a:t>
            </a:r>
            <a:endParaRPr lang="de-DE" sz="240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3905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Open Issues</a:t>
            </a:r>
          </a:p>
        </p:txBody>
      </p:sp>
      <p:sp>
        <p:nvSpPr>
          <p:cNvPr id="763906" name="Text Box 4"/>
          <p:cNvSpPr txBox="1">
            <a:spLocks noChangeArrowheads="1"/>
          </p:cNvSpPr>
          <p:nvPr/>
        </p:nvSpPr>
        <p:spPr bwMode="auto">
          <a:xfrm>
            <a:off x="1042988" y="1916113"/>
            <a:ext cx="6445250" cy="40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>
              <a:lnSpc>
                <a:spcPts val="3200"/>
              </a:lnSpc>
            </a:pPr>
            <a:r>
              <a:rPr lang="de-DE"/>
              <a:t>Any important things to discuss?</a:t>
            </a:r>
          </a:p>
        </p:txBody>
      </p:sp>
    </p:spTree>
    <p:extLst>
      <p:ext uri="{BB962C8B-B14F-4D97-AF65-F5344CB8AC3E}">
        <p14:creationId xmlns:p14="http://schemas.microsoft.com/office/powerpoint/2010/main" val="3819228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5953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Next Phone Conference</a:t>
            </a:r>
          </a:p>
        </p:txBody>
      </p:sp>
      <p:sp>
        <p:nvSpPr>
          <p:cNvPr id="765954" name="Text Box 4"/>
          <p:cNvSpPr txBox="1">
            <a:spLocks noChangeArrowheads="1"/>
          </p:cNvSpPr>
          <p:nvPr/>
        </p:nvSpPr>
        <p:spPr bwMode="auto">
          <a:xfrm>
            <a:off x="1026135" y="3140968"/>
            <a:ext cx="3361497" cy="1231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>
              <a:lnSpc>
                <a:spcPts val="3200"/>
              </a:lnSpc>
            </a:pPr>
            <a:endParaRPr lang="de-DE" dirty="0"/>
          </a:p>
          <a:p>
            <a:pPr algn="ctr" eaLnBrk="0" hangingPunct="0">
              <a:lnSpc>
                <a:spcPts val="3200"/>
              </a:lnSpc>
            </a:pPr>
            <a:endParaRPr lang="de-DE" dirty="0" smtClean="0"/>
          </a:p>
          <a:p>
            <a:pPr marL="457200" indent="-457200" algn="ctr" eaLnBrk="0" hangingPunct="0">
              <a:lnSpc>
                <a:spcPts val="3200"/>
              </a:lnSpc>
              <a:buFont typeface="Wingdings"/>
              <a:buChar char="à"/>
            </a:pPr>
            <a:r>
              <a:rPr lang="de-DE" dirty="0" smtClean="0"/>
              <a:t>April 13</a:t>
            </a:r>
            <a:r>
              <a:rPr lang="de-DE" baseline="30000" dirty="0" smtClean="0"/>
              <a:t>th</a:t>
            </a:r>
            <a:r>
              <a:rPr lang="de-DE" dirty="0" smtClean="0"/>
              <a:t>, 2015</a:t>
            </a:r>
            <a:endParaRPr lang="de-DE" dirty="0"/>
          </a:p>
        </p:txBody>
      </p:sp>
      <p:sp>
        <p:nvSpPr>
          <p:cNvPr id="765955" name="Text Box 4"/>
          <p:cNvSpPr txBox="1">
            <a:spLocks noChangeArrowheads="1"/>
          </p:cNvSpPr>
          <p:nvPr/>
        </p:nvSpPr>
        <p:spPr bwMode="auto">
          <a:xfrm>
            <a:off x="1522288" y="1700213"/>
            <a:ext cx="6099427" cy="820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>
              <a:lnSpc>
                <a:spcPts val="3200"/>
              </a:lnSpc>
            </a:pPr>
            <a:r>
              <a:rPr lang="de-DE" dirty="0" smtClean="0"/>
              <a:t>(First) </a:t>
            </a:r>
            <a:r>
              <a:rPr lang="de-DE" dirty="0" err="1"/>
              <a:t>Monday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 smtClean="0"/>
              <a:t>every</a:t>
            </a:r>
            <a:r>
              <a:rPr lang="de-DE" dirty="0" smtClean="0"/>
              <a:t> </a:t>
            </a:r>
            <a:r>
              <a:rPr lang="de-DE" dirty="0" err="1" smtClean="0"/>
              <a:t>month</a:t>
            </a:r>
            <a:r>
              <a:rPr lang="de-DE" dirty="0"/>
              <a:t>, </a:t>
            </a:r>
          </a:p>
          <a:p>
            <a:pPr algn="ctr" eaLnBrk="0" hangingPunct="0">
              <a:lnSpc>
                <a:spcPts val="3200"/>
              </a:lnSpc>
            </a:pPr>
            <a:r>
              <a:rPr lang="de-DE" dirty="0"/>
              <a:t>4:00 </a:t>
            </a:r>
            <a:r>
              <a:rPr lang="de-DE" dirty="0" err="1"/>
              <a:t>pm</a:t>
            </a:r>
            <a:r>
              <a:rPr lang="de-DE" dirty="0"/>
              <a:t> (CET)</a:t>
            </a:r>
          </a:p>
        </p:txBody>
      </p:sp>
      <p:pic>
        <p:nvPicPr>
          <p:cNvPr id="776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2924944"/>
            <a:ext cx="3574962" cy="2520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Ellipse 1"/>
          <p:cNvSpPr/>
          <p:nvPr/>
        </p:nvSpPr>
        <p:spPr bwMode="auto">
          <a:xfrm>
            <a:off x="5883910" y="4421346"/>
            <a:ext cx="360039" cy="360040"/>
          </a:xfrm>
          <a:prstGeom prst="ellipse">
            <a:avLst/>
          </a:prstGeom>
          <a:solidFill>
            <a:srgbClr val="FFFF00">
              <a:alpha val="21961"/>
            </a:srgbClr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9875" algn="l"/>
                <a:tab pos="358775" algn="l"/>
                <a:tab pos="719138" algn="l"/>
                <a:tab pos="1077913" algn="l"/>
                <a:tab pos="1436688" algn="l"/>
                <a:tab pos="1795463" algn="l"/>
                <a:tab pos="2155825" algn="l"/>
                <a:tab pos="2514600" algn="l"/>
                <a:tab pos="2873375" algn="l"/>
                <a:tab pos="3233738" algn="l"/>
                <a:tab pos="3584575" algn="l"/>
                <a:tab pos="6457950" algn="l"/>
              </a:tabLst>
            </a:pPr>
            <a:endParaRPr kumimoji="0" lang="de-DE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01" name="Text Box 10"/>
          <p:cNvSpPr txBox="1">
            <a:spLocks noChangeArrowheads="1"/>
          </p:cNvSpPr>
          <p:nvPr/>
        </p:nvSpPr>
        <p:spPr bwMode="auto">
          <a:xfrm>
            <a:off x="323850" y="2636838"/>
            <a:ext cx="74168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9388" lvl="1" algn="ctr" eaLnBrk="0" hangingPunct="0">
              <a:spcBef>
                <a:spcPts val="600"/>
              </a:spcBef>
              <a:spcAft>
                <a:spcPts val="600"/>
              </a:spcAft>
            </a:pPr>
            <a:r>
              <a:rPr lang="en-US">
                <a:solidFill>
                  <a:schemeClr val="bg1"/>
                </a:solidFill>
              </a:rPr>
              <a:t>Bye!</a:t>
            </a:r>
            <a:endParaRPr lang="de-DE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8305" name="Text Box 10"/>
          <p:cNvSpPr txBox="1">
            <a:spLocks noChangeArrowheads="1"/>
          </p:cNvSpPr>
          <p:nvPr/>
        </p:nvSpPr>
        <p:spPr bwMode="auto">
          <a:xfrm>
            <a:off x="395288" y="2133600"/>
            <a:ext cx="849788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>
                <a:solidFill>
                  <a:schemeClr val="bg1"/>
                </a:solidFill>
              </a:rPr>
              <a:t>Amendment</a:t>
            </a:r>
            <a:endParaRPr lang="de-DE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615025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251520" y="188640"/>
            <a:ext cx="74888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GA Amendment</a:t>
            </a:r>
            <a:endParaRPr lang="de-DE" sz="2800" dirty="0"/>
          </a:p>
        </p:txBody>
      </p:sp>
      <p:sp>
        <p:nvSpPr>
          <p:cNvPr id="4" name="Textfeld 3"/>
          <p:cNvSpPr txBox="1"/>
          <p:nvPr/>
        </p:nvSpPr>
        <p:spPr>
          <a:xfrm>
            <a:off x="683568" y="979600"/>
            <a:ext cx="8065028" cy="62786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 smtClean="0"/>
              <a:t>- </a:t>
            </a:r>
            <a:r>
              <a:rPr lang="de-DE" sz="2000" dirty="0" err="1" smtClean="0"/>
              <a:t>Amendment</a:t>
            </a:r>
            <a:r>
              <a:rPr lang="de-DE" sz="2000" dirty="0" smtClean="0"/>
              <a:t> </a:t>
            </a:r>
            <a:r>
              <a:rPr lang="de-DE" sz="2000" dirty="0" err="1" smtClean="0"/>
              <a:t>agreed</a:t>
            </a:r>
            <a:r>
              <a:rPr lang="de-DE" sz="2000" dirty="0" smtClean="0"/>
              <a:t> </a:t>
            </a:r>
            <a:r>
              <a:rPr lang="de-DE" sz="2000" dirty="0" err="1" smtClean="0"/>
              <a:t>by</a:t>
            </a:r>
            <a:r>
              <a:rPr lang="de-DE" sz="2000" dirty="0" smtClean="0"/>
              <a:t> </a:t>
            </a:r>
            <a:r>
              <a:rPr lang="de-DE" sz="2000" dirty="0" err="1" smtClean="0"/>
              <a:t>Commission</a:t>
            </a:r>
            <a:r>
              <a:rPr lang="de-DE" sz="2000" dirty="0" smtClean="0"/>
              <a:t>!</a:t>
            </a:r>
          </a:p>
          <a:p>
            <a:endParaRPr lang="de-DE" sz="2000" dirty="0"/>
          </a:p>
          <a:p>
            <a:r>
              <a:rPr lang="de-DE" sz="2000" dirty="0" smtClean="0"/>
              <a:t>- </a:t>
            </a:r>
            <a:r>
              <a:rPr lang="de-DE" sz="2000" dirty="0" err="1" smtClean="0"/>
              <a:t>Modified</a:t>
            </a:r>
            <a:r>
              <a:rPr lang="de-DE" sz="2000" dirty="0" smtClean="0"/>
              <a:t> Version </a:t>
            </a:r>
            <a:r>
              <a:rPr lang="de-DE" sz="2000" dirty="0" err="1" smtClean="0"/>
              <a:t>of</a:t>
            </a:r>
            <a:r>
              <a:rPr lang="de-DE" sz="2000" dirty="0" smtClean="0"/>
              <a:t> </a:t>
            </a:r>
            <a:r>
              <a:rPr lang="de-DE" sz="2000" dirty="0" err="1" smtClean="0"/>
              <a:t>DoW</a:t>
            </a:r>
            <a:r>
              <a:rPr lang="de-DE" sz="2000" dirty="0" smtClean="0"/>
              <a:t> at </a:t>
            </a:r>
            <a:r>
              <a:rPr lang="de-DE" sz="2000" dirty="0" err="1" smtClean="0"/>
              <a:t>our</a:t>
            </a:r>
            <a:r>
              <a:rPr lang="de-DE" sz="2000" dirty="0"/>
              <a:t> WEB-Site </a:t>
            </a:r>
            <a:endParaRPr lang="de-DE" sz="2000" dirty="0" smtClean="0"/>
          </a:p>
          <a:p>
            <a:r>
              <a:rPr lang="de-DE" sz="1100" dirty="0" smtClean="0"/>
              <a:t>     (</a:t>
            </a:r>
            <a:r>
              <a:rPr lang="de-DE" sz="1100" dirty="0">
                <a:hlinkClick r:id="rId2"/>
              </a:rPr>
              <a:t>https://www.imt.kit.edu/projects/navolchi/restricted/Administration/Files/NAVOLCHI%20DOW-2%202014-07-25.pdf</a:t>
            </a:r>
            <a:r>
              <a:rPr lang="de-DE" sz="1100" dirty="0" smtClean="0"/>
              <a:t>)</a:t>
            </a:r>
          </a:p>
          <a:p>
            <a:endParaRPr lang="de-DE" sz="2000" dirty="0" smtClean="0"/>
          </a:p>
          <a:p>
            <a:r>
              <a:rPr lang="de-DE" sz="2000" dirty="0" smtClean="0"/>
              <a:t>- </a:t>
            </a:r>
            <a:r>
              <a:rPr lang="de-DE" sz="2000" dirty="0" err="1" smtClean="0"/>
              <a:t>Modified</a:t>
            </a:r>
            <a:r>
              <a:rPr lang="de-DE" sz="2000" dirty="0" smtClean="0"/>
              <a:t> </a:t>
            </a:r>
            <a:r>
              <a:rPr lang="de-DE" sz="2000" dirty="0" err="1" smtClean="0"/>
              <a:t>Deliverables</a:t>
            </a:r>
            <a:r>
              <a:rPr lang="de-DE" sz="2000" dirty="0" smtClean="0"/>
              <a:t> </a:t>
            </a:r>
            <a:r>
              <a:rPr lang="de-DE" sz="2000" dirty="0" err="1" smtClean="0"/>
              <a:t>and</a:t>
            </a:r>
            <a:r>
              <a:rPr lang="de-DE" sz="2000" dirty="0" smtClean="0"/>
              <a:t> Milestones</a:t>
            </a:r>
          </a:p>
          <a:p>
            <a:pPr marL="800100" lvl="1" indent="-342900">
              <a:buFontTx/>
              <a:buChar char="-"/>
            </a:pPr>
            <a:r>
              <a:rPr lang="de-DE" sz="2000" dirty="0" smtClean="0"/>
              <a:t>D3.3		m24 </a:t>
            </a:r>
            <a:r>
              <a:rPr lang="de-DE" sz="2000" dirty="0" smtClean="0">
                <a:sym typeface="Wingdings" panose="05000000000000000000" pitchFamily="2" charset="2"/>
              </a:rPr>
              <a:t> m33</a:t>
            </a:r>
          </a:p>
          <a:p>
            <a:pPr marL="800100" lvl="1" indent="-342900">
              <a:buFontTx/>
              <a:buChar char="-"/>
            </a:pPr>
            <a:r>
              <a:rPr lang="de-DE" sz="2000" dirty="0" smtClean="0">
                <a:sym typeface="Wingdings" panose="05000000000000000000" pitchFamily="2" charset="2"/>
              </a:rPr>
              <a:t>D4.5		m33  m42</a:t>
            </a:r>
          </a:p>
          <a:p>
            <a:pPr marL="800100" lvl="1" indent="-342900">
              <a:buFontTx/>
              <a:buChar char="-"/>
            </a:pPr>
            <a:r>
              <a:rPr lang="de-DE" sz="2000" dirty="0" smtClean="0">
                <a:sym typeface="Wingdings" panose="05000000000000000000" pitchFamily="2" charset="2"/>
              </a:rPr>
              <a:t>D5.6		m30  m39</a:t>
            </a:r>
          </a:p>
          <a:p>
            <a:pPr marL="800100" lvl="1" indent="-342900">
              <a:buFontTx/>
              <a:buChar char="-"/>
            </a:pPr>
            <a:r>
              <a:rPr lang="de-DE" sz="2000" dirty="0" smtClean="0">
                <a:sym typeface="Wingdings" panose="05000000000000000000" pitchFamily="2" charset="2"/>
              </a:rPr>
              <a:t>D5.7		m33  m42</a:t>
            </a:r>
          </a:p>
          <a:p>
            <a:pPr marL="800100" lvl="1" indent="-342900">
              <a:buFontTx/>
              <a:buChar char="-"/>
            </a:pPr>
            <a:r>
              <a:rPr lang="de-DE" sz="2000" dirty="0" smtClean="0">
                <a:sym typeface="Wingdings" panose="05000000000000000000" pitchFamily="2" charset="2"/>
              </a:rPr>
              <a:t>D6.3, D6.4	m36  m45</a:t>
            </a:r>
          </a:p>
          <a:p>
            <a:pPr marL="800100" lvl="1" indent="-342900">
              <a:buFontTx/>
              <a:buChar char="-"/>
            </a:pPr>
            <a:r>
              <a:rPr lang="de-DE" sz="2000" dirty="0" smtClean="0">
                <a:sym typeface="Wingdings" panose="05000000000000000000" pitchFamily="2" charset="2"/>
              </a:rPr>
              <a:t>D7.5 - D7.7	m36  m45</a:t>
            </a:r>
          </a:p>
          <a:p>
            <a:pPr marL="800100" lvl="1" indent="-342900">
              <a:buFontTx/>
              <a:buChar char="-"/>
            </a:pPr>
            <a:endParaRPr lang="de-DE" sz="2000" dirty="0" smtClean="0">
              <a:sym typeface="Wingdings" panose="05000000000000000000" pitchFamily="2" charset="2"/>
            </a:endParaRPr>
          </a:p>
          <a:p>
            <a:pPr marL="800100" lvl="1" indent="-342900">
              <a:buFontTx/>
              <a:buChar char="-"/>
            </a:pPr>
            <a:r>
              <a:rPr lang="de-DE" sz="2000" dirty="0" smtClean="0">
                <a:sym typeface="Wingdings" panose="05000000000000000000" pitchFamily="2" charset="2"/>
              </a:rPr>
              <a:t>MS35</a:t>
            </a:r>
            <a:r>
              <a:rPr lang="de-DE" sz="2000" dirty="0">
                <a:sym typeface="Wingdings" panose="05000000000000000000" pitchFamily="2" charset="2"/>
              </a:rPr>
              <a:t>, </a:t>
            </a:r>
            <a:r>
              <a:rPr lang="de-DE" sz="2000" dirty="0" smtClean="0">
                <a:sym typeface="Wingdings" panose="05000000000000000000" pitchFamily="2" charset="2"/>
              </a:rPr>
              <a:t>MS36, MS40</a:t>
            </a:r>
            <a:r>
              <a:rPr lang="de-DE" sz="2000" dirty="0">
                <a:sym typeface="Wingdings" panose="05000000000000000000" pitchFamily="2" charset="2"/>
              </a:rPr>
              <a:t>	</a:t>
            </a:r>
            <a:r>
              <a:rPr lang="de-DE" sz="2000" dirty="0" smtClean="0">
                <a:sym typeface="Wingdings" panose="05000000000000000000" pitchFamily="2" charset="2"/>
              </a:rPr>
              <a:t>m30 </a:t>
            </a:r>
            <a:r>
              <a:rPr lang="de-DE" sz="2000" dirty="0">
                <a:sym typeface="Wingdings" panose="05000000000000000000" pitchFamily="2" charset="2"/>
              </a:rPr>
              <a:t> </a:t>
            </a:r>
            <a:r>
              <a:rPr lang="de-DE" sz="2000" dirty="0" smtClean="0">
                <a:sym typeface="Wingdings" panose="05000000000000000000" pitchFamily="2" charset="2"/>
              </a:rPr>
              <a:t>m39</a:t>
            </a:r>
          </a:p>
          <a:p>
            <a:pPr marL="800100" lvl="1" indent="-342900">
              <a:buFontTx/>
              <a:buChar char="-"/>
            </a:pPr>
            <a:r>
              <a:rPr lang="de-DE" sz="2000" dirty="0" smtClean="0">
                <a:sym typeface="Wingdings" panose="05000000000000000000" pitchFamily="2" charset="2"/>
              </a:rPr>
              <a:t>MS41, MS42</a:t>
            </a:r>
            <a:r>
              <a:rPr lang="de-DE" sz="2000" dirty="0">
                <a:sym typeface="Wingdings" panose="05000000000000000000" pitchFamily="2" charset="2"/>
              </a:rPr>
              <a:t>	</a:t>
            </a:r>
            <a:r>
              <a:rPr lang="de-DE" sz="2000" dirty="0" smtClean="0">
                <a:sym typeface="Wingdings" panose="05000000000000000000" pitchFamily="2" charset="2"/>
              </a:rPr>
              <a:t>	m33 </a:t>
            </a:r>
            <a:r>
              <a:rPr lang="de-DE" sz="2000" dirty="0">
                <a:sym typeface="Wingdings" panose="05000000000000000000" pitchFamily="2" charset="2"/>
              </a:rPr>
              <a:t> </a:t>
            </a:r>
            <a:r>
              <a:rPr lang="de-DE" sz="2000" dirty="0" smtClean="0">
                <a:sym typeface="Wingdings" panose="05000000000000000000" pitchFamily="2" charset="2"/>
              </a:rPr>
              <a:t>m42</a:t>
            </a:r>
          </a:p>
          <a:p>
            <a:pPr marL="800100" lvl="1" indent="-342900">
              <a:buFontTx/>
              <a:buChar char="-"/>
            </a:pPr>
            <a:r>
              <a:rPr lang="de-DE" sz="2000" dirty="0" smtClean="0">
                <a:sym typeface="Wingdings" panose="05000000000000000000" pitchFamily="2" charset="2"/>
              </a:rPr>
              <a:t>MS43, MS48, MS49</a:t>
            </a:r>
            <a:r>
              <a:rPr lang="de-DE" sz="2000" dirty="0">
                <a:sym typeface="Wingdings" panose="05000000000000000000" pitchFamily="2" charset="2"/>
              </a:rPr>
              <a:t>	</a:t>
            </a:r>
            <a:r>
              <a:rPr lang="de-DE" sz="2000" dirty="0" smtClean="0">
                <a:sym typeface="Wingdings" panose="05000000000000000000" pitchFamily="2" charset="2"/>
              </a:rPr>
              <a:t>m36 </a:t>
            </a:r>
            <a:r>
              <a:rPr lang="de-DE" sz="2000" dirty="0">
                <a:sym typeface="Wingdings" panose="05000000000000000000" pitchFamily="2" charset="2"/>
              </a:rPr>
              <a:t> </a:t>
            </a:r>
            <a:r>
              <a:rPr lang="de-DE" sz="2000" dirty="0" smtClean="0">
                <a:sym typeface="Wingdings" panose="05000000000000000000" pitchFamily="2" charset="2"/>
              </a:rPr>
              <a:t>m45</a:t>
            </a:r>
            <a:endParaRPr lang="de-DE" sz="2000" dirty="0">
              <a:sym typeface="Wingdings" panose="05000000000000000000" pitchFamily="2" charset="2"/>
            </a:endParaRPr>
          </a:p>
          <a:p>
            <a:pPr marL="800100" lvl="1" indent="-342900">
              <a:buFontTx/>
              <a:buChar char="-"/>
            </a:pPr>
            <a:endParaRPr lang="de-DE" sz="2000" dirty="0"/>
          </a:p>
          <a:p>
            <a:pPr marL="800100" lvl="1" indent="-342900">
              <a:buFontTx/>
              <a:buChar char="-"/>
            </a:pPr>
            <a:endParaRPr lang="de-DE" sz="2000" dirty="0"/>
          </a:p>
          <a:p>
            <a:endParaRPr lang="de-DE" sz="2000" dirty="0"/>
          </a:p>
          <a:p>
            <a:endParaRPr lang="de-DE" sz="1100" dirty="0" smtClean="0"/>
          </a:p>
          <a:p>
            <a:endParaRPr lang="de-DE" sz="2000" dirty="0"/>
          </a:p>
        </p:txBody>
      </p:sp>
    </p:spTree>
    <p:extLst>
      <p:ext uri="{BB962C8B-B14F-4D97-AF65-F5344CB8AC3E}">
        <p14:creationId xmlns:p14="http://schemas.microsoft.com/office/powerpoint/2010/main" val="9653482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4209" name="Text Box 10"/>
          <p:cNvSpPr txBox="1">
            <a:spLocks noChangeArrowheads="1"/>
          </p:cNvSpPr>
          <p:nvPr/>
        </p:nvSpPr>
        <p:spPr bwMode="auto">
          <a:xfrm>
            <a:off x="381000" y="2362200"/>
            <a:ext cx="8382000" cy="150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ts val="600"/>
              </a:spcBef>
              <a:spcAft>
                <a:spcPts val="600"/>
              </a:spcAft>
            </a:pPr>
            <a:endParaRPr lang="en-US" sz="2400">
              <a:solidFill>
                <a:srgbClr val="FF0000"/>
              </a:solidFill>
            </a:endParaRPr>
          </a:p>
          <a:p>
            <a:pPr algn="ctr" eaLnBrk="0" hangingPunct="0">
              <a:spcBef>
                <a:spcPts val="600"/>
              </a:spcBef>
              <a:spcAft>
                <a:spcPts val="600"/>
              </a:spcAft>
            </a:pPr>
            <a:r>
              <a:rPr lang="en-US" sz="2400">
                <a:solidFill>
                  <a:schemeClr val="bg1"/>
                </a:solidFill>
              </a:rPr>
              <a:t>AGENDA</a:t>
            </a:r>
            <a:endParaRPr lang="en-US" sz="2800">
              <a:solidFill>
                <a:schemeClr val="bg1"/>
              </a:solidFill>
            </a:endParaRPr>
          </a:p>
          <a:p>
            <a:pPr algn="ctr" eaLnBrk="0" hangingPunct="0">
              <a:spcBef>
                <a:spcPts val="600"/>
              </a:spcBef>
              <a:spcAft>
                <a:spcPts val="600"/>
              </a:spcAft>
            </a:pPr>
            <a:r>
              <a:rPr lang="de-DE" sz="2400">
                <a:solidFill>
                  <a:srgbClr val="FF0000"/>
                </a:solidFill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9585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3200" smtClean="0">
                <a:solidFill>
                  <a:srgbClr val="002060"/>
                </a:solidFill>
              </a:rPr>
              <a:t>Agenda</a:t>
            </a:r>
          </a:p>
        </p:txBody>
      </p:sp>
      <p:sp>
        <p:nvSpPr>
          <p:cNvPr id="579590" name="Text Box 6"/>
          <p:cNvSpPr txBox="1">
            <a:spLocks noChangeArrowheads="1"/>
          </p:cNvSpPr>
          <p:nvPr/>
        </p:nvSpPr>
        <p:spPr bwMode="auto">
          <a:xfrm>
            <a:off x="971550" y="1196975"/>
            <a:ext cx="7345363" cy="29238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609600" indent="-609600" algn="ctr" eaLnBrk="0" hangingPunct="0">
              <a:lnSpc>
                <a:spcPts val="3200"/>
              </a:lnSpc>
              <a:defRPr sz="3200" b="1">
                <a:solidFill>
                  <a:srgbClr val="220060"/>
                </a:solidFill>
                <a:latin typeface="Arial" charset="0"/>
              </a:defRPr>
            </a:lvl1pPr>
            <a:lvl2pPr marL="1323975" indent="-609600" algn="ctr" eaLnBrk="0" hangingPunct="0">
              <a:lnSpc>
                <a:spcPts val="3200"/>
              </a:lnSpc>
              <a:defRPr sz="3200" b="1">
                <a:solidFill>
                  <a:srgbClr val="220060"/>
                </a:solidFill>
                <a:latin typeface="Arial" charset="0"/>
              </a:defRPr>
            </a:lvl2pPr>
            <a:lvl3pPr marL="2112963" indent="-609600" algn="ctr" eaLnBrk="0" hangingPunct="0">
              <a:lnSpc>
                <a:spcPts val="3200"/>
              </a:lnSpc>
              <a:defRPr sz="3200" b="1">
                <a:solidFill>
                  <a:srgbClr val="220060"/>
                </a:solidFill>
                <a:latin typeface="Arial" charset="0"/>
              </a:defRPr>
            </a:lvl3pPr>
            <a:lvl4pPr marL="2901950" indent="-609600" algn="ctr" eaLnBrk="0" hangingPunct="0">
              <a:lnSpc>
                <a:spcPts val="3200"/>
              </a:lnSpc>
              <a:defRPr sz="3200" b="1">
                <a:solidFill>
                  <a:srgbClr val="220060"/>
                </a:solidFill>
                <a:latin typeface="Arial" charset="0"/>
              </a:defRPr>
            </a:lvl4pPr>
            <a:lvl5pPr marL="3690938" indent="-609600" algn="ctr" eaLnBrk="0" hangingPunct="0">
              <a:lnSpc>
                <a:spcPts val="3200"/>
              </a:lnSpc>
              <a:defRPr sz="3200" b="1">
                <a:solidFill>
                  <a:srgbClr val="220060"/>
                </a:solidFill>
                <a:latin typeface="Arial" charset="0"/>
              </a:defRPr>
            </a:lvl5pPr>
            <a:lvl6pPr marL="4148138" indent="-609600" algn="ctr" eaLnBrk="0" fontAlgn="base" hangingPunct="0">
              <a:lnSpc>
                <a:spcPts val="32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220060"/>
                </a:solidFill>
                <a:latin typeface="Arial" charset="0"/>
              </a:defRPr>
            </a:lvl6pPr>
            <a:lvl7pPr marL="4605338" indent="-609600" algn="ctr" eaLnBrk="0" fontAlgn="base" hangingPunct="0">
              <a:lnSpc>
                <a:spcPts val="32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220060"/>
                </a:solidFill>
                <a:latin typeface="Arial" charset="0"/>
              </a:defRPr>
            </a:lvl7pPr>
            <a:lvl8pPr marL="5062538" indent="-609600" algn="ctr" eaLnBrk="0" fontAlgn="base" hangingPunct="0">
              <a:lnSpc>
                <a:spcPts val="32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220060"/>
                </a:solidFill>
                <a:latin typeface="Arial" charset="0"/>
              </a:defRPr>
            </a:lvl8pPr>
            <a:lvl9pPr marL="5519738" indent="-609600" algn="ctr" eaLnBrk="0" fontAlgn="base" hangingPunct="0">
              <a:lnSpc>
                <a:spcPts val="32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220060"/>
                </a:solidFill>
                <a:latin typeface="Arial" charset="0"/>
              </a:defRPr>
            </a:lvl9pPr>
          </a:lstStyle>
          <a:p>
            <a:pPr algn="l" eaLnBrk="1" hangingPunct="1">
              <a:lnSpc>
                <a:spcPct val="100000"/>
              </a:lnSpc>
              <a:spcAft>
                <a:spcPct val="20000"/>
              </a:spcAft>
              <a:buFontTx/>
              <a:buAutoNum type="arabicPeriod"/>
            </a:pPr>
            <a:r>
              <a:rPr lang="en-US" sz="2000" dirty="0" smtClean="0"/>
              <a:t>Welcome</a:t>
            </a:r>
            <a:endParaRPr lang="en-US" sz="2000" dirty="0"/>
          </a:p>
          <a:p>
            <a:pPr algn="l" eaLnBrk="1" hangingPunct="1">
              <a:lnSpc>
                <a:spcPct val="100000"/>
              </a:lnSpc>
              <a:spcAft>
                <a:spcPct val="20000"/>
              </a:spcAft>
              <a:buFontTx/>
              <a:buAutoNum type="arabicPeriod"/>
            </a:pPr>
            <a:r>
              <a:rPr lang="en-US" sz="2000" dirty="0" smtClean="0"/>
              <a:t>Open deliverables </a:t>
            </a:r>
            <a:r>
              <a:rPr lang="en-US" sz="2000" dirty="0"/>
              <a:t>and </a:t>
            </a:r>
            <a:r>
              <a:rPr lang="en-US" sz="2000" dirty="0" smtClean="0"/>
              <a:t>milestones, including new milestones 50 and 51</a:t>
            </a:r>
            <a:endParaRPr lang="en-US" sz="2000" dirty="0"/>
          </a:p>
          <a:p>
            <a:pPr algn="l" eaLnBrk="1" hangingPunct="1">
              <a:lnSpc>
                <a:spcPct val="100000"/>
              </a:lnSpc>
              <a:spcAft>
                <a:spcPct val="20000"/>
              </a:spcAft>
              <a:buFontTx/>
              <a:buAutoNum type="arabicPeriod"/>
            </a:pPr>
            <a:r>
              <a:rPr lang="en-US" sz="2000" dirty="0" smtClean="0"/>
              <a:t>Preparation of next meeting and final report</a:t>
            </a:r>
            <a:endParaRPr lang="en-US" sz="2000" dirty="0"/>
          </a:p>
          <a:p>
            <a:pPr algn="l" eaLnBrk="1" hangingPunct="1">
              <a:lnSpc>
                <a:spcPct val="100000"/>
              </a:lnSpc>
              <a:spcAft>
                <a:spcPct val="20000"/>
              </a:spcAft>
              <a:buFontTx/>
              <a:buAutoNum type="arabicPeriod"/>
            </a:pPr>
            <a:r>
              <a:rPr lang="en-US" sz="2000" dirty="0" smtClean="0"/>
              <a:t>Progress </a:t>
            </a:r>
            <a:r>
              <a:rPr lang="en-US" sz="2000" dirty="0"/>
              <a:t>of work: Short report from every partner about status of work</a:t>
            </a:r>
          </a:p>
          <a:p>
            <a:pPr algn="l" eaLnBrk="1" hangingPunct="1">
              <a:lnSpc>
                <a:spcPct val="100000"/>
              </a:lnSpc>
              <a:spcAft>
                <a:spcPct val="20000"/>
              </a:spcAft>
              <a:buFontTx/>
              <a:buAutoNum type="arabicPeriod"/>
            </a:pPr>
            <a:r>
              <a:rPr lang="en-US" sz="2000" dirty="0" smtClean="0"/>
              <a:t>Open </a:t>
            </a:r>
            <a:r>
              <a:rPr lang="en-US" sz="2000" dirty="0" smtClean="0"/>
              <a:t>issues</a:t>
            </a:r>
            <a:endParaRPr lang="en-US" sz="2000" dirty="0"/>
          </a:p>
          <a:p>
            <a:pPr algn="l" eaLnBrk="1" hangingPunct="1">
              <a:lnSpc>
                <a:spcPct val="100000"/>
              </a:lnSpc>
              <a:spcAft>
                <a:spcPct val="20000"/>
              </a:spcAft>
              <a:buFontTx/>
              <a:buAutoNum type="arabicPeriod"/>
            </a:pPr>
            <a:r>
              <a:rPr lang="en-US" sz="2000" dirty="0"/>
              <a:t>Next </a:t>
            </a:r>
            <a:r>
              <a:rPr lang="en-US" sz="2000" dirty="0" err="1" smtClean="0"/>
              <a:t>TelCo</a:t>
            </a:r>
            <a:endParaRPr lang="de-DE" sz="2000" dirty="0"/>
          </a:p>
        </p:txBody>
      </p:sp>
    </p:spTree>
    <p:extLst>
      <p:ext uri="{BB962C8B-B14F-4D97-AF65-F5344CB8AC3E}">
        <p14:creationId xmlns:p14="http://schemas.microsoft.com/office/powerpoint/2010/main" val="1059729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5713" name="Text Box 10"/>
          <p:cNvSpPr txBox="1">
            <a:spLocks noChangeArrowheads="1"/>
          </p:cNvSpPr>
          <p:nvPr/>
        </p:nvSpPr>
        <p:spPr bwMode="auto">
          <a:xfrm>
            <a:off x="221862" y="1865578"/>
            <a:ext cx="8382000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742950" lvl="1" indent="-285750" algn="ctr" eaLnBrk="0" hangingPunct="0">
              <a:spcBef>
                <a:spcPts val="600"/>
              </a:spcBef>
              <a:spcAft>
                <a:spcPts val="600"/>
              </a:spcAft>
              <a:buFontTx/>
              <a:buChar char="•"/>
            </a:pPr>
            <a:endParaRPr lang="en-US" sz="2400" dirty="0">
              <a:solidFill>
                <a:schemeClr val="bg1"/>
              </a:solidFill>
            </a:endParaRPr>
          </a:p>
          <a:p>
            <a:pPr lvl="1" algn="ctr" eaLnBrk="0" hangingPunct="0">
              <a:spcBef>
                <a:spcPts val="600"/>
              </a:spcBef>
              <a:spcAft>
                <a:spcPts val="600"/>
              </a:spcAft>
            </a:pPr>
            <a:r>
              <a:rPr lang="en-US" sz="2400" dirty="0">
                <a:solidFill>
                  <a:schemeClr val="bg1"/>
                </a:solidFill>
              </a:rPr>
              <a:t>Deliverables &amp; </a:t>
            </a:r>
            <a:r>
              <a:rPr lang="en-US" sz="2400" dirty="0" smtClean="0">
                <a:solidFill>
                  <a:schemeClr val="bg1"/>
                </a:solidFill>
              </a:rPr>
              <a:t>Milestones</a:t>
            </a:r>
          </a:p>
          <a:p>
            <a:pPr lvl="1" algn="ctr" eaLnBrk="0" hangingPunct="0"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>
                <a:solidFill>
                  <a:schemeClr val="bg1"/>
                </a:solidFill>
              </a:rPr>
              <a:t>And </a:t>
            </a:r>
            <a:r>
              <a:rPr lang="en-US" sz="2400" dirty="0">
                <a:solidFill>
                  <a:schemeClr val="bg1"/>
                </a:solidFill>
              </a:rPr>
              <a:t>New Milestones MS50 and MS51</a:t>
            </a:r>
          </a:p>
          <a:p>
            <a:pPr lvl="1" algn="ctr" eaLnBrk="0" hangingPunct="0">
              <a:spcBef>
                <a:spcPts val="600"/>
              </a:spcBef>
              <a:spcAft>
                <a:spcPts val="600"/>
              </a:spcAft>
            </a:pPr>
            <a:endParaRPr lang="en-US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251520" y="188640"/>
            <a:ext cx="74888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Open Deliverables</a:t>
            </a:r>
            <a:endParaRPr lang="de-DE" sz="2800" dirty="0"/>
          </a:p>
        </p:txBody>
      </p:sp>
      <p:pic>
        <p:nvPicPr>
          <p:cNvPr id="773125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124744"/>
            <a:ext cx="7953375" cy="448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544771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7414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4459" y="908720"/>
            <a:ext cx="7366157" cy="54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feld 1"/>
          <p:cNvSpPr txBox="1"/>
          <p:nvPr/>
        </p:nvSpPr>
        <p:spPr>
          <a:xfrm>
            <a:off x="251520" y="188640"/>
            <a:ext cx="74888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Open Milestones</a:t>
            </a:r>
            <a:endParaRPr lang="de-DE" sz="2800" dirty="0"/>
          </a:p>
        </p:txBody>
      </p:sp>
      <p:sp>
        <p:nvSpPr>
          <p:cNvPr id="3" name="Ellipse 2"/>
          <p:cNvSpPr/>
          <p:nvPr/>
        </p:nvSpPr>
        <p:spPr bwMode="auto">
          <a:xfrm>
            <a:off x="1091303" y="2564904"/>
            <a:ext cx="936104" cy="576064"/>
          </a:xfrm>
          <a:prstGeom prst="ellipse">
            <a:avLst/>
          </a:prstGeom>
          <a:noFill/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9875" algn="l"/>
                <a:tab pos="358775" algn="l"/>
                <a:tab pos="719138" algn="l"/>
                <a:tab pos="1077913" algn="l"/>
                <a:tab pos="1436688" algn="l"/>
                <a:tab pos="1795463" algn="l"/>
                <a:tab pos="2155825" algn="l"/>
                <a:tab pos="2514600" algn="l"/>
                <a:tab pos="2873375" algn="l"/>
                <a:tab pos="3233738" algn="l"/>
                <a:tab pos="3584575" algn="l"/>
                <a:tab pos="6457950" algn="l"/>
              </a:tabLst>
            </a:pPr>
            <a:endParaRPr kumimoji="0" lang="de-DE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Ellipse 5"/>
          <p:cNvSpPr/>
          <p:nvPr/>
        </p:nvSpPr>
        <p:spPr bwMode="auto">
          <a:xfrm>
            <a:off x="6084168" y="2519188"/>
            <a:ext cx="936104" cy="576064"/>
          </a:xfrm>
          <a:prstGeom prst="ellipse">
            <a:avLst/>
          </a:prstGeom>
          <a:noFill/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9875" algn="l"/>
                <a:tab pos="358775" algn="l"/>
                <a:tab pos="719138" algn="l"/>
                <a:tab pos="1077913" algn="l"/>
                <a:tab pos="1436688" algn="l"/>
                <a:tab pos="1795463" algn="l"/>
                <a:tab pos="2155825" algn="l"/>
                <a:tab pos="2514600" algn="l"/>
                <a:tab pos="2873375" algn="l"/>
                <a:tab pos="3233738" algn="l"/>
                <a:tab pos="3584575" algn="l"/>
                <a:tab pos="6457950" algn="l"/>
              </a:tabLst>
            </a:pPr>
            <a:endParaRPr kumimoji="0" lang="de-DE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" name="Pfeil nach rechts 3"/>
          <p:cNvSpPr/>
          <p:nvPr/>
        </p:nvSpPr>
        <p:spPr bwMode="auto">
          <a:xfrm>
            <a:off x="251520" y="2610620"/>
            <a:ext cx="762384" cy="484632"/>
          </a:xfrm>
          <a:prstGeom prst="rightArrow">
            <a:avLst/>
          </a:prstGeom>
          <a:solidFill>
            <a:srgbClr val="FF0000"/>
          </a:solidFill>
          <a:ln w="127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9875" algn="l"/>
                <a:tab pos="358775" algn="l"/>
                <a:tab pos="719138" algn="l"/>
                <a:tab pos="1077913" algn="l"/>
                <a:tab pos="1436688" algn="l"/>
                <a:tab pos="1795463" algn="l"/>
                <a:tab pos="2155825" algn="l"/>
                <a:tab pos="2514600" algn="l"/>
                <a:tab pos="2873375" algn="l"/>
                <a:tab pos="3233738" algn="l"/>
                <a:tab pos="3584575" algn="l"/>
                <a:tab pos="6457950" algn="l"/>
              </a:tabLst>
            </a:pPr>
            <a:endParaRPr kumimoji="0" lang="de-DE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Ellipse 7"/>
          <p:cNvSpPr/>
          <p:nvPr/>
        </p:nvSpPr>
        <p:spPr bwMode="auto">
          <a:xfrm>
            <a:off x="1227436" y="3093670"/>
            <a:ext cx="648072" cy="357065"/>
          </a:xfrm>
          <a:prstGeom prst="ellipse">
            <a:avLst/>
          </a:prstGeom>
          <a:noFill/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9875" algn="l"/>
                <a:tab pos="358775" algn="l"/>
                <a:tab pos="719138" algn="l"/>
                <a:tab pos="1077913" algn="l"/>
                <a:tab pos="1436688" algn="l"/>
                <a:tab pos="1795463" algn="l"/>
                <a:tab pos="2155825" algn="l"/>
                <a:tab pos="2514600" algn="l"/>
                <a:tab pos="2873375" algn="l"/>
                <a:tab pos="3233738" algn="l"/>
                <a:tab pos="3584575" algn="l"/>
                <a:tab pos="6457950" algn="l"/>
              </a:tabLst>
            </a:pPr>
            <a:endParaRPr kumimoji="0" lang="de-DE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Ellipse 8"/>
          <p:cNvSpPr/>
          <p:nvPr/>
        </p:nvSpPr>
        <p:spPr bwMode="auto">
          <a:xfrm>
            <a:off x="6156742" y="3095252"/>
            <a:ext cx="439346" cy="304157"/>
          </a:xfrm>
          <a:prstGeom prst="ellipse">
            <a:avLst/>
          </a:prstGeom>
          <a:noFill/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9875" algn="l"/>
                <a:tab pos="358775" algn="l"/>
                <a:tab pos="719138" algn="l"/>
                <a:tab pos="1077913" algn="l"/>
                <a:tab pos="1436688" algn="l"/>
                <a:tab pos="1795463" algn="l"/>
                <a:tab pos="2155825" algn="l"/>
                <a:tab pos="2514600" algn="l"/>
                <a:tab pos="2873375" algn="l"/>
                <a:tab pos="3233738" algn="l"/>
                <a:tab pos="3584575" algn="l"/>
                <a:tab pos="6457950" algn="l"/>
              </a:tabLst>
            </a:pPr>
            <a:endParaRPr kumimoji="0" lang="de-DE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836214" y="3024245"/>
            <a:ext cx="3209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rgbClr val="FF0000"/>
                </a:solidFill>
              </a:rPr>
              <a:t>!</a:t>
            </a:r>
            <a:endParaRPr lang="de-DE" dirty="0">
              <a:solidFill>
                <a:srgbClr val="FF0000"/>
              </a:solidFill>
            </a:endParaRPr>
          </a:p>
        </p:txBody>
      </p:sp>
      <p:sp>
        <p:nvSpPr>
          <p:cNvPr id="13" name="Textfeld 12"/>
          <p:cNvSpPr txBox="1"/>
          <p:nvPr/>
        </p:nvSpPr>
        <p:spPr>
          <a:xfrm>
            <a:off x="8211815" y="3095252"/>
            <a:ext cx="877417" cy="33855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1600" dirty="0" smtClean="0">
                <a:solidFill>
                  <a:srgbClr val="FF0000"/>
                </a:solidFill>
                <a:sym typeface="Wingdings" panose="05000000000000000000" pitchFamily="2" charset="2"/>
              </a:rPr>
              <a:t> ETH</a:t>
            </a:r>
            <a:endParaRPr lang="de-DE" sz="1600" dirty="0">
              <a:solidFill>
                <a:srgbClr val="FF0000"/>
              </a:solidFill>
            </a:endParaRPr>
          </a:p>
        </p:txBody>
      </p:sp>
      <p:sp>
        <p:nvSpPr>
          <p:cNvPr id="15" name="Ellipse 14"/>
          <p:cNvSpPr/>
          <p:nvPr/>
        </p:nvSpPr>
        <p:spPr bwMode="auto">
          <a:xfrm>
            <a:off x="6156742" y="1484784"/>
            <a:ext cx="439346" cy="304157"/>
          </a:xfrm>
          <a:prstGeom prst="ellipse">
            <a:avLst/>
          </a:prstGeom>
          <a:noFill/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9875" algn="l"/>
                <a:tab pos="358775" algn="l"/>
                <a:tab pos="719138" algn="l"/>
                <a:tab pos="1077913" algn="l"/>
                <a:tab pos="1436688" algn="l"/>
                <a:tab pos="1795463" algn="l"/>
                <a:tab pos="2155825" algn="l"/>
                <a:tab pos="2514600" algn="l"/>
                <a:tab pos="2873375" algn="l"/>
                <a:tab pos="3233738" algn="l"/>
                <a:tab pos="3584575" algn="l"/>
                <a:tab pos="6457950" algn="l"/>
              </a:tabLst>
            </a:pPr>
            <a:endParaRPr kumimoji="0" lang="de-DE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" name="Textfeld 15"/>
          <p:cNvSpPr txBox="1"/>
          <p:nvPr/>
        </p:nvSpPr>
        <p:spPr>
          <a:xfrm>
            <a:off x="8211815" y="1450387"/>
            <a:ext cx="877417" cy="33855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1600" dirty="0" smtClean="0">
                <a:solidFill>
                  <a:srgbClr val="FF0000"/>
                </a:solidFill>
                <a:sym typeface="Wingdings" panose="05000000000000000000" pitchFamily="2" charset="2"/>
              </a:rPr>
              <a:t> ETH</a:t>
            </a:r>
            <a:endParaRPr lang="de-DE" sz="1600" dirty="0">
              <a:solidFill>
                <a:srgbClr val="FF0000"/>
              </a:solidFill>
            </a:endParaRPr>
          </a:p>
        </p:txBody>
      </p:sp>
      <p:sp>
        <p:nvSpPr>
          <p:cNvPr id="17" name="Ellipse 16"/>
          <p:cNvSpPr/>
          <p:nvPr/>
        </p:nvSpPr>
        <p:spPr bwMode="auto">
          <a:xfrm>
            <a:off x="1211082" y="1450387"/>
            <a:ext cx="648072" cy="357065"/>
          </a:xfrm>
          <a:prstGeom prst="ellipse">
            <a:avLst/>
          </a:prstGeom>
          <a:noFill/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9875" algn="l"/>
                <a:tab pos="358775" algn="l"/>
                <a:tab pos="719138" algn="l"/>
                <a:tab pos="1077913" algn="l"/>
                <a:tab pos="1436688" algn="l"/>
                <a:tab pos="1795463" algn="l"/>
                <a:tab pos="2155825" algn="l"/>
                <a:tab pos="2514600" algn="l"/>
                <a:tab pos="2873375" algn="l"/>
                <a:tab pos="3233738" algn="l"/>
                <a:tab pos="3584575" algn="l"/>
                <a:tab pos="6457950" algn="l"/>
              </a:tabLst>
            </a:pPr>
            <a:endParaRPr kumimoji="0" lang="de-DE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" name="Textfeld 17"/>
          <p:cNvSpPr txBox="1"/>
          <p:nvPr/>
        </p:nvSpPr>
        <p:spPr>
          <a:xfrm>
            <a:off x="819860" y="1380962"/>
            <a:ext cx="3209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rgbClr val="FF0000"/>
                </a:solidFill>
              </a:rPr>
              <a:t>!</a:t>
            </a:r>
            <a:endParaRPr lang="de-DE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29243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8305" name="Text Box 10"/>
          <p:cNvSpPr txBox="1">
            <a:spLocks noChangeArrowheads="1"/>
          </p:cNvSpPr>
          <p:nvPr/>
        </p:nvSpPr>
        <p:spPr bwMode="auto">
          <a:xfrm>
            <a:off x="395288" y="2133600"/>
            <a:ext cx="849788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>
                <a:solidFill>
                  <a:schemeClr val="bg1"/>
                </a:solidFill>
              </a:rPr>
              <a:t>Planning the Final Report</a:t>
            </a:r>
            <a:endParaRPr lang="de-DE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646885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3905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Final Report</a:t>
            </a:r>
            <a:endParaRPr lang="en-US" dirty="0" smtClean="0">
              <a:solidFill>
                <a:srgbClr val="002060"/>
              </a:solidFill>
            </a:endParaRPr>
          </a:p>
        </p:txBody>
      </p:sp>
      <p:sp>
        <p:nvSpPr>
          <p:cNvPr id="763906" name="Text Box 4"/>
          <p:cNvSpPr txBox="1">
            <a:spLocks noChangeArrowheads="1"/>
          </p:cNvSpPr>
          <p:nvPr/>
        </p:nvSpPr>
        <p:spPr bwMode="auto">
          <a:xfrm>
            <a:off x="1043608" y="1218431"/>
            <a:ext cx="4847482" cy="4103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>
              <a:lnSpc>
                <a:spcPts val="3200"/>
              </a:lnSpc>
            </a:pPr>
            <a:r>
              <a:rPr lang="de-DE" dirty="0" smtClean="0">
                <a:solidFill>
                  <a:srgbClr val="FF0000"/>
                </a:solidFill>
              </a:rPr>
              <a:t>End </a:t>
            </a:r>
            <a:r>
              <a:rPr lang="de-DE" dirty="0" err="1" smtClean="0">
                <a:solidFill>
                  <a:srgbClr val="FF0000"/>
                </a:solidFill>
              </a:rPr>
              <a:t>of</a:t>
            </a:r>
            <a:r>
              <a:rPr lang="de-DE" dirty="0" smtClean="0">
                <a:solidFill>
                  <a:srgbClr val="FF0000"/>
                </a:solidFill>
              </a:rPr>
              <a:t> </a:t>
            </a:r>
            <a:r>
              <a:rPr lang="de-DE" dirty="0" err="1" smtClean="0">
                <a:solidFill>
                  <a:srgbClr val="FF0000"/>
                </a:solidFill>
              </a:rPr>
              <a:t>project</a:t>
            </a:r>
            <a:r>
              <a:rPr lang="de-DE" dirty="0" smtClean="0">
                <a:solidFill>
                  <a:srgbClr val="FF0000"/>
                </a:solidFill>
              </a:rPr>
              <a:t>: </a:t>
            </a:r>
            <a:r>
              <a:rPr lang="de-DE" dirty="0" err="1" smtClean="0">
                <a:solidFill>
                  <a:srgbClr val="FF0000"/>
                </a:solidFill>
              </a:rPr>
              <a:t>July</a:t>
            </a:r>
            <a:r>
              <a:rPr lang="de-DE" dirty="0" smtClean="0">
                <a:solidFill>
                  <a:srgbClr val="FF0000"/>
                </a:solidFill>
              </a:rPr>
              <a:t> 2015</a:t>
            </a:r>
            <a:endParaRPr lang="de-DE" dirty="0">
              <a:solidFill>
                <a:srgbClr val="FF0000"/>
              </a:solidFill>
            </a:endParaRPr>
          </a:p>
        </p:txBody>
      </p:sp>
      <p:sp>
        <p:nvSpPr>
          <p:cNvPr id="2" name="Textfeld 1"/>
          <p:cNvSpPr txBox="1"/>
          <p:nvPr/>
        </p:nvSpPr>
        <p:spPr>
          <a:xfrm>
            <a:off x="2123728" y="4437112"/>
            <a:ext cx="5760640" cy="156966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/>
              <a:t>A </a:t>
            </a:r>
            <a:r>
              <a:rPr lang="de-DE" dirty="0" err="1" smtClean="0"/>
              <a:t>very</a:t>
            </a:r>
            <a:r>
              <a:rPr lang="de-DE" dirty="0" smtClean="0"/>
              <a:t> </a:t>
            </a:r>
            <a:r>
              <a:rPr lang="de-DE" dirty="0" err="1" smtClean="0"/>
              <a:t>draft</a:t>
            </a:r>
            <a:r>
              <a:rPr lang="de-DE" dirty="0" smtClean="0"/>
              <a:t> </a:t>
            </a:r>
            <a:r>
              <a:rPr lang="de-DE" dirty="0" err="1" smtClean="0"/>
              <a:t>version</a:t>
            </a:r>
            <a:r>
              <a:rPr lang="de-DE" dirty="0" smtClean="0"/>
              <a:t> form all WP-</a:t>
            </a:r>
            <a:r>
              <a:rPr lang="de-DE" dirty="0" err="1" smtClean="0"/>
              <a:t>leaders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expected</a:t>
            </a:r>
            <a:r>
              <a:rPr lang="de-DE" dirty="0" smtClean="0"/>
              <a:t> </a:t>
            </a:r>
            <a:r>
              <a:rPr lang="de-DE" dirty="0" err="1" smtClean="0"/>
              <a:t>by</a:t>
            </a:r>
            <a:r>
              <a:rPr lang="de-DE" dirty="0" smtClean="0"/>
              <a:t> </a:t>
            </a:r>
          </a:p>
          <a:p>
            <a:pPr algn="ctr"/>
            <a:r>
              <a:rPr lang="de-DE" dirty="0" smtClean="0">
                <a:solidFill>
                  <a:srgbClr val="FF0000"/>
                </a:solidFill>
              </a:rPr>
              <a:t>end </a:t>
            </a:r>
            <a:r>
              <a:rPr lang="de-DE" dirty="0" err="1" smtClean="0">
                <a:solidFill>
                  <a:srgbClr val="FF0000"/>
                </a:solidFill>
              </a:rPr>
              <a:t>of</a:t>
            </a:r>
            <a:r>
              <a:rPr lang="de-DE" dirty="0" smtClean="0">
                <a:solidFill>
                  <a:srgbClr val="FF0000"/>
                </a:solidFill>
              </a:rPr>
              <a:t> June!</a:t>
            </a:r>
            <a:endParaRPr lang="de-DE" dirty="0">
              <a:solidFill>
                <a:srgbClr val="FF0000"/>
              </a:solidFill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748096" y="1991225"/>
            <a:ext cx="6848240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Tx/>
              <a:buChar char="-"/>
            </a:pPr>
            <a:r>
              <a:rPr lang="de-DE" sz="2400" dirty="0" smtClean="0"/>
              <a:t>Every WP </a:t>
            </a:r>
            <a:r>
              <a:rPr lang="de-DE" sz="2400" dirty="0" err="1" smtClean="0"/>
              <a:t>leader</a:t>
            </a:r>
            <a:r>
              <a:rPr lang="de-DE" sz="2400" dirty="0" smtClean="0"/>
              <a:t> </a:t>
            </a:r>
            <a:r>
              <a:rPr lang="de-DE" sz="2400" dirty="0" err="1" smtClean="0"/>
              <a:t>is</a:t>
            </a:r>
            <a:r>
              <a:rPr lang="de-DE" sz="2400" dirty="0" smtClean="0"/>
              <a:t> </a:t>
            </a:r>
            <a:r>
              <a:rPr lang="de-DE" sz="2400" dirty="0" err="1" smtClean="0"/>
              <a:t>responsible</a:t>
            </a:r>
            <a:r>
              <a:rPr lang="de-DE" sz="2400" dirty="0"/>
              <a:t> </a:t>
            </a:r>
            <a:r>
              <a:rPr lang="de-DE" sz="2400" dirty="0" err="1" smtClean="0"/>
              <a:t>to</a:t>
            </a:r>
            <a:r>
              <a:rPr lang="de-DE" sz="2400" dirty="0" smtClean="0"/>
              <a:t> </a:t>
            </a:r>
            <a:r>
              <a:rPr lang="de-DE" sz="2400" dirty="0" err="1" smtClean="0"/>
              <a:t>activate</a:t>
            </a:r>
            <a:r>
              <a:rPr lang="de-DE" sz="2400" dirty="0" smtClean="0"/>
              <a:t> </a:t>
            </a:r>
            <a:r>
              <a:rPr lang="de-DE" sz="2400" dirty="0" err="1" smtClean="0"/>
              <a:t>his</a:t>
            </a:r>
            <a:r>
              <a:rPr lang="de-DE" sz="2400" dirty="0" smtClean="0"/>
              <a:t> WP-partners.</a:t>
            </a:r>
          </a:p>
          <a:p>
            <a:pPr marL="342900" indent="-342900">
              <a:lnSpc>
                <a:spcPct val="150000"/>
              </a:lnSpc>
              <a:buFontTx/>
              <a:buChar char="-"/>
            </a:pPr>
            <a:r>
              <a:rPr lang="de-DE" sz="2400" dirty="0" smtClean="0"/>
              <a:t>KIT will </a:t>
            </a:r>
            <a:r>
              <a:rPr lang="de-DE" sz="2400" dirty="0" err="1" smtClean="0"/>
              <a:t>compile</a:t>
            </a:r>
            <a:r>
              <a:rPr lang="de-DE" sz="2400" dirty="0" smtClean="0"/>
              <a:t> </a:t>
            </a:r>
            <a:r>
              <a:rPr lang="de-DE" sz="2400" dirty="0" err="1" smtClean="0"/>
              <a:t>the</a:t>
            </a:r>
            <a:r>
              <a:rPr lang="de-DE" sz="2400" dirty="0" smtClean="0"/>
              <a:t> </a:t>
            </a:r>
            <a:r>
              <a:rPr lang="de-DE" sz="2400" dirty="0" err="1" smtClean="0"/>
              <a:t>input</a:t>
            </a:r>
            <a:r>
              <a:rPr lang="de-DE" sz="2400" dirty="0" smtClean="0"/>
              <a:t> </a:t>
            </a:r>
            <a:r>
              <a:rPr lang="de-DE" sz="2400" dirty="0" err="1" smtClean="0"/>
              <a:t>of</a:t>
            </a:r>
            <a:r>
              <a:rPr lang="de-DE" sz="2400" dirty="0" smtClean="0"/>
              <a:t> all WP-</a:t>
            </a:r>
            <a:r>
              <a:rPr lang="de-DE" sz="2400" dirty="0" err="1" smtClean="0"/>
              <a:t>leaders</a:t>
            </a:r>
            <a:r>
              <a:rPr lang="de-DE" sz="2400" dirty="0" smtClean="0"/>
              <a:t>.</a:t>
            </a:r>
            <a:r>
              <a:rPr lang="de-DE" sz="2400" dirty="0"/>
              <a:t> </a:t>
            </a:r>
            <a:endParaRPr lang="de-DE" sz="2400" dirty="0" smtClean="0"/>
          </a:p>
          <a:p>
            <a:pPr marL="342900" indent="-342900">
              <a:buFontTx/>
              <a:buChar char="-"/>
            </a:pPr>
            <a:r>
              <a:rPr lang="de-DE" sz="2400" dirty="0" smtClean="0"/>
              <a:t>Template</a:t>
            </a:r>
            <a:r>
              <a:rPr lang="de-DE" sz="2400" dirty="0"/>
              <a:t>: </a:t>
            </a:r>
            <a:r>
              <a:rPr lang="de-DE" sz="2400" dirty="0" err="1"/>
              <a:t>Periodic</a:t>
            </a:r>
            <a:r>
              <a:rPr lang="de-DE" sz="2400" dirty="0"/>
              <a:t> </a:t>
            </a:r>
            <a:r>
              <a:rPr lang="de-DE" sz="2400" dirty="0" err="1"/>
              <a:t>report</a:t>
            </a:r>
            <a:r>
              <a:rPr lang="de-DE" sz="2400" dirty="0"/>
              <a:t> </a:t>
            </a:r>
            <a:r>
              <a:rPr lang="de-DE" sz="2400" dirty="0" err="1"/>
              <a:t>of</a:t>
            </a:r>
            <a:r>
              <a:rPr lang="de-DE" sz="2400" dirty="0"/>
              <a:t> </a:t>
            </a:r>
            <a:r>
              <a:rPr lang="de-DE" sz="2400" dirty="0" err="1"/>
              <a:t>month</a:t>
            </a:r>
            <a:r>
              <a:rPr lang="de-DE" sz="2400" dirty="0"/>
              <a:t> 18</a:t>
            </a:r>
            <a:r>
              <a:rPr lang="de-DE" sz="2400" dirty="0" smtClean="0"/>
              <a:t>.</a:t>
            </a:r>
          </a:p>
          <a:p>
            <a:pPr marL="342900" indent="-342900">
              <a:buFontTx/>
              <a:buChar char="-"/>
            </a:pPr>
            <a:r>
              <a:rPr lang="de-DE" sz="2400" dirty="0" smtClean="0"/>
              <a:t>Keep </a:t>
            </a:r>
            <a:r>
              <a:rPr lang="de-DE" sz="2400" dirty="0" err="1" smtClean="0"/>
              <a:t>summer</a:t>
            </a:r>
            <a:r>
              <a:rPr lang="de-DE" sz="2400" dirty="0" smtClean="0"/>
              <a:t> break in </a:t>
            </a:r>
            <a:r>
              <a:rPr lang="de-DE" sz="2400" dirty="0" err="1" smtClean="0"/>
              <a:t>mind</a:t>
            </a:r>
            <a:r>
              <a:rPr lang="de-DE" sz="2400" dirty="0" smtClean="0"/>
              <a:t>!</a:t>
            </a:r>
            <a:endParaRPr lang="de-DE" sz="2400" dirty="0"/>
          </a:p>
          <a:p>
            <a:endParaRPr lang="de-DE" sz="2400" dirty="0" smtClean="0"/>
          </a:p>
        </p:txBody>
      </p:sp>
    </p:spTree>
    <p:extLst>
      <p:ext uri="{BB962C8B-B14F-4D97-AF65-F5344CB8AC3E}">
        <p14:creationId xmlns:p14="http://schemas.microsoft.com/office/powerpoint/2010/main" val="518293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8305" name="Text Box 10"/>
          <p:cNvSpPr txBox="1">
            <a:spLocks noChangeArrowheads="1"/>
          </p:cNvSpPr>
          <p:nvPr/>
        </p:nvSpPr>
        <p:spPr bwMode="auto">
          <a:xfrm>
            <a:off x="395288" y="2133600"/>
            <a:ext cx="849788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>
                <a:solidFill>
                  <a:schemeClr val="bg1"/>
                </a:solidFill>
              </a:rPr>
              <a:t>Planning the Next Consortium Meeting </a:t>
            </a:r>
            <a:r>
              <a:rPr lang="de-DE" sz="2400" dirty="0" smtClean="0">
                <a:solidFill>
                  <a:schemeClr val="bg1"/>
                </a:solidFill>
              </a:rPr>
              <a:t> </a:t>
            </a:r>
            <a:endParaRPr lang="de-DE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277082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owerPoint_Template_IHQ">
  <a:themeElements>
    <a:clrScheme name="PowerPoint_Template_IHQ 2">
      <a:dk1>
        <a:srgbClr val="000000"/>
      </a:dk1>
      <a:lt1>
        <a:srgbClr val="FFFFFF"/>
      </a:lt1>
      <a:dk2>
        <a:srgbClr val="000000"/>
      </a:dk2>
      <a:lt2>
        <a:srgbClr val="707070"/>
      </a:lt2>
      <a:accent1>
        <a:srgbClr val="CC0000"/>
      </a:accent1>
      <a:accent2>
        <a:srgbClr val="CACACA"/>
      </a:accent2>
      <a:accent3>
        <a:srgbClr val="FFFFFF"/>
      </a:accent3>
      <a:accent4>
        <a:srgbClr val="000000"/>
      </a:accent4>
      <a:accent5>
        <a:srgbClr val="E2AAAA"/>
      </a:accent5>
      <a:accent6>
        <a:srgbClr val="B7B7B7"/>
      </a:accent6>
      <a:hlink>
        <a:srgbClr val="0000FF"/>
      </a:hlink>
      <a:folHlink>
        <a:srgbClr val="000000"/>
      </a:folHlink>
    </a:clrScheme>
    <a:fontScheme name="PowerPoint_Template_IHQ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92D050"/>
        </a:solidFill>
        <a:ln w="12700" cap="flat" cmpd="sng" algn="ctr">
          <a:solidFill>
            <a:srgbClr val="C00000"/>
          </a:solidFill>
          <a:prstDash val="solid"/>
          <a:round/>
          <a:headEnd type="none" w="med" len="med"/>
          <a:tailEnd type="none" w="med" len="med"/>
        </a:ln>
        <a:effectLst/>
      </a:spPr>
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9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>
            <a:tab pos="269875" algn="l"/>
            <a:tab pos="358775" algn="l"/>
            <a:tab pos="719138" algn="l"/>
            <a:tab pos="1077913" algn="l"/>
            <a:tab pos="1436688" algn="l"/>
            <a:tab pos="1795463" algn="l"/>
            <a:tab pos="2155825" algn="l"/>
            <a:tab pos="2514600" algn="l"/>
            <a:tab pos="2873375" algn="l"/>
            <a:tab pos="3233738" algn="l"/>
            <a:tab pos="3584575" algn="l"/>
            <a:tab pos="6457950" algn="l"/>
          </a:tabLst>
          <a:defRPr kumimoji="0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9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>
            <a:tab pos="269875" algn="l"/>
            <a:tab pos="358775" algn="l"/>
            <a:tab pos="719138" algn="l"/>
            <a:tab pos="1077913" algn="l"/>
            <a:tab pos="1436688" algn="l"/>
            <a:tab pos="1795463" algn="l"/>
            <a:tab pos="2155825" algn="l"/>
            <a:tab pos="2514600" algn="l"/>
            <a:tab pos="2873375" algn="l"/>
            <a:tab pos="3233738" algn="l"/>
            <a:tab pos="3584575" algn="l"/>
            <a:tab pos="6457950" algn="l"/>
          </a:tabLst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owerPoint_Template_IHQ 1">
        <a:dk1>
          <a:srgbClr val="000000"/>
        </a:dk1>
        <a:lt1>
          <a:srgbClr val="FFFFFF"/>
        </a:lt1>
        <a:dk2>
          <a:srgbClr val="000000"/>
        </a:dk2>
        <a:lt2>
          <a:srgbClr val="707070"/>
        </a:lt2>
        <a:accent1>
          <a:srgbClr val="FF0000"/>
        </a:accent1>
        <a:accent2>
          <a:srgbClr val="CACACA"/>
        </a:accent2>
        <a:accent3>
          <a:srgbClr val="FFFFFF"/>
        </a:accent3>
        <a:accent4>
          <a:srgbClr val="000000"/>
        </a:accent4>
        <a:accent5>
          <a:srgbClr val="FFAAAA"/>
        </a:accent5>
        <a:accent6>
          <a:srgbClr val="B7B7B7"/>
        </a:accent6>
        <a:hlink>
          <a:srgbClr val="707070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_Template_IHQ 1">
        <a:dk1>
          <a:srgbClr val="000000"/>
        </a:dk1>
        <a:lt1>
          <a:srgbClr val="FFFFFF"/>
        </a:lt1>
        <a:dk2>
          <a:srgbClr val="000000"/>
        </a:dk2>
        <a:lt2>
          <a:srgbClr val="707070"/>
        </a:lt2>
        <a:accent1>
          <a:srgbClr val="FF0000"/>
        </a:accent1>
        <a:accent2>
          <a:srgbClr val="CACACA"/>
        </a:accent2>
        <a:accent3>
          <a:srgbClr val="FFFFFF"/>
        </a:accent3>
        <a:accent4>
          <a:srgbClr val="000000"/>
        </a:accent4>
        <a:accent5>
          <a:srgbClr val="FFAAAA"/>
        </a:accent5>
        <a:accent6>
          <a:srgbClr val="B7B7B7"/>
        </a:accent6>
        <a:hlink>
          <a:srgbClr val="707070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_Template_IHQ 2">
        <a:dk1>
          <a:srgbClr val="000000"/>
        </a:dk1>
        <a:lt1>
          <a:srgbClr val="FFFFFF"/>
        </a:lt1>
        <a:dk2>
          <a:srgbClr val="000000"/>
        </a:dk2>
        <a:lt2>
          <a:srgbClr val="707070"/>
        </a:lt2>
        <a:accent1>
          <a:srgbClr val="CC0000"/>
        </a:accent1>
        <a:accent2>
          <a:srgbClr val="CACACA"/>
        </a:accent2>
        <a:accent3>
          <a:srgbClr val="FFFFFF"/>
        </a:accent3>
        <a:accent4>
          <a:srgbClr val="000000"/>
        </a:accent4>
        <a:accent5>
          <a:srgbClr val="E2AAAA"/>
        </a:accent5>
        <a:accent6>
          <a:srgbClr val="B7B7B7"/>
        </a:accent6>
        <a:hlink>
          <a:srgbClr val="0000FF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707070"/>
    </a:lt2>
    <a:accent1>
      <a:srgbClr val="CC0000"/>
    </a:accent1>
    <a:accent2>
      <a:srgbClr val="CACACA"/>
    </a:accent2>
    <a:accent3>
      <a:srgbClr val="FFFFFF"/>
    </a:accent3>
    <a:accent4>
      <a:srgbClr val="000000"/>
    </a:accent4>
    <a:accent5>
      <a:srgbClr val="E2AAAA"/>
    </a:accent5>
    <a:accent6>
      <a:srgbClr val="B7B7B7"/>
    </a:accent6>
    <a:hlink>
      <a:srgbClr val="707070"/>
    </a:hlink>
    <a:folHlink>
      <a:srgbClr val="0000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321</Words>
  <Application>Microsoft Office PowerPoint</Application>
  <PresentationFormat>Bildschirmpräsentation (4:3)</PresentationFormat>
  <Paragraphs>84</Paragraphs>
  <Slides>17</Slides>
  <Notes>13</Notes>
  <HiddenSlides>0</HiddenSlides>
  <MMClips>0</MMClips>
  <ScaleCrop>false</ScaleCrop>
  <HeadingPairs>
    <vt:vector size="6" baseType="variant"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17</vt:i4>
      </vt:variant>
    </vt:vector>
  </HeadingPairs>
  <TitlesOfParts>
    <vt:vector size="19" baseType="lpstr">
      <vt:lpstr>PowerPoint_Template_IHQ</vt:lpstr>
      <vt:lpstr>MSPhotoEd.3</vt:lpstr>
      <vt:lpstr>PowerPoint-Präsentation</vt:lpstr>
      <vt:lpstr>PowerPoint-Präsentation</vt:lpstr>
      <vt:lpstr>Agenda</vt:lpstr>
      <vt:lpstr>PowerPoint-Präsentation</vt:lpstr>
      <vt:lpstr>PowerPoint-Präsentation</vt:lpstr>
      <vt:lpstr>PowerPoint-Präsentation</vt:lpstr>
      <vt:lpstr>PowerPoint-Präsentation</vt:lpstr>
      <vt:lpstr>Final Report</vt:lpstr>
      <vt:lpstr>PowerPoint-Präsentation</vt:lpstr>
      <vt:lpstr>PowerPoint-Präsentation</vt:lpstr>
      <vt:lpstr>PowerPoint-Präsentation</vt:lpstr>
      <vt:lpstr>PowerPoint-Präsentation</vt:lpstr>
      <vt:lpstr>Open Issues</vt:lpstr>
      <vt:lpstr>Next Phone Conference</vt:lpstr>
      <vt:lpstr>PowerPoint-Präsentation</vt:lpstr>
      <vt:lpstr>PowerPoint-Präsentation</vt:lpstr>
      <vt:lpstr>PowerPoint-Präsentation</vt:lpstr>
    </vt:vector>
  </TitlesOfParts>
  <Company>Universitaet Karlsruhe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R.Bonk</dc:creator>
  <cp:lastModifiedBy>Martin Sommer</cp:lastModifiedBy>
  <cp:revision>491</cp:revision>
  <cp:lastPrinted>2000-09-29T14:26:26Z</cp:lastPrinted>
  <dcterms:created xsi:type="dcterms:W3CDTF">2010-01-08T09:05:51Z</dcterms:created>
  <dcterms:modified xsi:type="dcterms:W3CDTF">2015-03-02T13:15:53Z</dcterms:modified>
</cp:coreProperties>
</file>