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0"/>
  </p:notesMasterIdLst>
  <p:handoutMasterIdLst>
    <p:handoutMasterId r:id="rId21"/>
  </p:handoutMasterIdLst>
  <p:sldIdLst>
    <p:sldId id="299" r:id="rId2"/>
    <p:sldId id="280" r:id="rId3"/>
    <p:sldId id="446" r:id="rId4"/>
    <p:sldId id="298" r:id="rId5"/>
    <p:sldId id="458" r:id="rId6"/>
    <p:sldId id="459" r:id="rId7"/>
    <p:sldId id="465" r:id="rId8"/>
    <p:sldId id="455" r:id="rId9"/>
    <p:sldId id="460" r:id="rId10"/>
    <p:sldId id="450" r:id="rId11"/>
    <p:sldId id="462" r:id="rId12"/>
    <p:sldId id="453" r:id="rId13"/>
    <p:sldId id="402" r:id="rId14"/>
    <p:sldId id="448" r:id="rId15"/>
    <p:sldId id="430" r:id="rId16"/>
    <p:sldId id="408" r:id="rId17"/>
    <p:sldId id="463" r:id="rId18"/>
    <p:sldId id="464" r:id="rId1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3200" b="1" kern="1200">
        <a:solidFill>
          <a:srgbClr val="220060"/>
        </a:solidFill>
        <a:latin typeface="Arial" charset="0"/>
        <a:ea typeface="+mn-ea"/>
        <a:cs typeface="Arial" charset="0"/>
      </a:defRPr>
    </a:lvl1pPr>
    <a:lvl2pPr marL="457200" algn="l" rtl="0" fontAlgn="base">
      <a:spcBef>
        <a:spcPct val="0"/>
      </a:spcBef>
      <a:spcAft>
        <a:spcPct val="0"/>
      </a:spcAft>
      <a:defRPr sz="3200" b="1" kern="1200">
        <a:solidFill>
          <a:srgbClr val="220060"/>
        </a:solidFill>
        <a:latin typeface="Arial" charset="0"/>
        <a:ea typeface="+mn-ea"/>
        <a:cs typeface="Arial" charset="0"/>
      </a:defRPr>
    </a:lvl2pPr>
    <a:lvl3pPr marL="914400" algn="l" rtl="0" fontAlgn="base">
      <a:spcBef>
        <a:spcPct val="0"/>
      </a:spcBef>
      <a:spcAft>
        <a:spcPct val="0"/>
      </a:spcAft>
      <a:defRPr sz="3200" b="1" kern="1200">
        <a:solidFill>
          <a:srgbClr val="220060"/>
        </a:solidFill>
        <a:latin typeface="Arial" charset="0"/>
        <a:ea typeface="+mn-ea"/>
        <a:cs typeface="Arial" charset="0"/>
      </a:defRPr>
    </a:lvl3pPr>
    <a:lvl4pPr marL="1371600" algn="l" rtl="0" fontAlgn="base">
      <a:spcBef>
        <a:spcPct val="0"/>
      </a:spcBef>
      <a:spcAft>
        <a:spcPct val="0"/>
      </a:spcAft>
      <a:defRPr sz="3200" b="1" kern="1200">
        <a:solidFill>
          <a:srgbClr val="220060"/>
        </a:solidFill>
        <a:latin typeface="Arial" charset="0"/>
        <a:ea typeface="+mn-ea"/>
        <a:cs typeface="Arial" charset="0"/>
      </a:defRPr>
    </a:lvl4pPr>
    <a:lvl5pPr marL="1828800" algn="l" rtl="0" fontAlgn="base">
      <a:spcBef>
        <a:spcPct val="0"/>
      </a:spcBef>
      <a:spcAft>
        <a:spcPct val="0"/>
      </a:spcAft>
      <a:defRPr sz="3200" b="1" kern="1200">
        <a:solidFill>
          <a:srgbClr val="220060"/>
        </a:solidFill>
        <a:latin typeface="Arial" charset="0"/>
        <a:ea typeface="+mn-ea"/>
        <a:cs typeface="Arial" charset="0"/>
      </a:defRPr>
    </a:lvl5pPr>
    <a:lvl6pPr marL="2286000" algn="l" defTabSz="914400" rtl="0" eaLnBrk="1" latinLnBrk="0" hangingPunct="1">
      <a:defRPr sz="3200" b="1" kern="1200">
        <a:solidFill>
          <a:srgbClr val="220060"/>
        </a:solidFill>
        <a:latin typeface="Arial" charset="0"/>
        <a:ea typeface="+mn-ea"/>
        <a:cs typeface="Arial" charset="0"/>
      </a:defRPr>
    </a:lvl6pPr>
    <a:lvl7pPr marL="2743200" algn="l" defTabSz="914400" rtl="0" eaLnBrk="1" latinLnBrk="0" hangingPunct="1">
      <a:defRPr sz="3200" b="1" kern="1200">
        <a:solidFill>
          <a:srgbClr val="220060"/>
        </a:solidFill>
        <a:latin typeface="Arial" charset="0"/>
        <a:ea typeface="+mn-ea"/>
        <a:cs typeface="Arial" charset="0"/>
      </a:defRPr>
    </a:lvl7pPr>
    <a:lvl8pPr marL="3200400" algn="l" defTabSz="914400" rtl="0" eaLnBrk="1" latinLnBrk="0" hangingPunct="1">
      <a:defRPr sz="3200" b="1" kern="1200">
        <a:solidFill>
          <a:srgbClr val="220060"/>
        </a:solidFill>
        <a:latin typeface="Arial" charset="0"/>
        <a:ea typeface="+mn-ea"/>
        <a:cs typeface="Arial" charset="0"/>
      </a:defRPr>
    </a:lvl8pPr>
    <a:lvl9pPr marL="3657600" algn="l" defTabSz="914400" rtl="0" eaLnBrk="1" latinLnBrk="0" hangingPunct="1">
      <a:defRPr sz="3200" b="1" kern="1200">
        <a:solidFill>
          <a:srgbClr val="22006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BEEAD"/>
    <a:srgbClr val="220060"/>
    <a:srgbClr val="262FDA"/>
    <a:srgbClr val="5A42BE"/>
    <a:srgbClr val="66FFCC"/>
    <a:srgbClr val="FF0000"/>
    <a:srgbClr val="F3CE1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503" autoAdjust="0"/>
    <p:restoredTop sz="99710" autoAdjust="0"/>
  </p:normalViewPr>
  <p:slideViewPr>
    <p:cSldViewPr>
      <p:cViewPr varScale="1">
        <p:scale>
          <a:sx n="121" d="100"/>
          <a:sy n="121" d="100"/>
        </p:scale>
        <p:origin x="-102" y="-3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605588" y="8961438"/>
            <a:ext cx="192087" cy="152400"/>
          </a:xfrm>
          <a:prstGeom prst="rect">
            <a:avLst/>
          </a:prstGeom>
          <a:noFill/>
          <a:ln w="12699">
            <a:noFill/>
            <a:miter lim="800000"/>
            <a:headEnd/>
            <a:tailEnd/>
          </a:ln>
          <a:effectLst/>
        </p:spPr>
        <p:txBody>
          <a:bodyPr wrap="none" lIns="0" tIns="0" rIns="0" bIns="0">
            <a:spAutoFit/>
          </a:bodyPr>
          <a:lstStyle/>
          <a:p>
            <a:pPr algn="r" eaLnBrk="0" hangingPunct="0">
              <a:defRPr/>
            </a:pPr>
            <a:fld id="{B02C922F-D161-4491-81BC-25EC5026583E}" type="slidenum">
              <a:rPr lang="en-US" sz="1000" b="0">
                <a:solidFill>
                  <a:schemeClr val="tx1"/>
                </a:solidFill>
                <a:latin typeface="Tahoma" pitchFamily="34" charset="0"/>
                <a:cs typeface="+mn-cs"/>
              </a:rPr>
              <a:pPr algn="r" eaLnBrk="0" hangingPunct="0">
                <a:defRPr/>
              </a:pPr>
              <a:t>‹Nr.›</a:t>
            </a:fld>
            <a:endParaRPr lang="en-US" sz="1000" b="0">
              <a:solidFill>
                <a:schemeClr val="tx1"/>
              </a:solidFill>
              <a:latin typeface="Tahoma" pitchFamily="34" charset="0"/>
              <a:cs typeface="+mn-cs"/>
            </a:endParaRPr>
          </a:p>
        </p:txBody>
      </p:sp>
      <p:sp>
        <p:nvSpPr>
          <p:cNvPr id="3075" name="Rectangle 3"/>
          <p:cNvSpPr>
            <a:spLocks noChangeArrowheads="1"/>
          </p:cNvSpPr>
          <p:nvPr/>
        </p:nvSpPr>
        <p:spPr bwMode="auto">
          <a:xfrm>
            <a:off x="1727200" y="8932863"/>
            <a:ext cx="3114675" cy="211137"/>
          </a:xfrm>
          <a:prstGeom prst="rect">
            <a:avLst/>
          </a:prstGeom>
          <a:noFill/>
          <a:ln w="12699">
            <a:noFill/>
            <a:miter lim="800000"/>
            <a:headEnd/>
            <a:tailEnd/>
          </a:ln>
          <a:effectLst/>
        </p:spPr>
        <p:txBody>
          <a:bodyPr wrap="none" lIns="90416" tIns="44414" rIns="90416" bIns="44414">
            <a:spAutoFit/>
          </a:bodyPr>
          <a:lstStyle/>
          <a:p>
            <a:pPr algn="r" eaLnBrk="0" hangingPunct="0">
              <a:defRPr/>
            </a:pPr>
            <a:r>
              <a:rPr lang="en-US" sz="800" b="0">
                <a:solidFill>
                  <a:schemeClr val="tx1"/>
                </a:solidFill>
                <a:cs typeface="+mn-cs"/>
              </a:rPr>
              <a:t>University of Karlsruhe Proprietary – Use pursuant to instructions</a:t>
            </a:r>
          </a:p>
        </p:txBody>
      </p:sp>
    </p:spTree>
    <p:extLst>
      <p:ext uri="{BB962C8B-B14F-4D97-AF65-F5344CB8AC3E}">
        <p14:creationId xmlns:p14="http://schemas.microsoft.com/office/powerpoint/2010/main" val="38048122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0114" name="Rectangle 2"/>
          <p:cNvSpPr>
            <a:spLocks noGrp="1" noRot="1" noChangeAspect="1" noChangeArrowheads="1" noTextEdit="1"/>
          </p:cNvSpPr>
          <p:nvPr>
            <p:ph type="sldImg" idx="2"/>
          </p:nvPr>
        </p:nvSpPr>
        <p:spPr bwMode="auto">
          <a:xfrm>
            <a:off x="1152525" y="692150"/>
            <a:ext cx="4554538" cy="3416300"/>
          </a:xfrm>
          <a:prstGeom prst="rect">
            <a:avLst/>
          </a:prstGeom>
          <a:noFill/>
          <a:ln w="12699">
            <a:solidFill>
              <a:srgbClr val="000000"/>
            </a:solidFill>
            <a:miter lim="800000"/>
            <a:headEnd/>
            <a:tailEnd/>
          </a:ln>
        </p:spPr>
      </p:sp>
      <p:sp>
        <p:nvSpPr>
          <p:cNvPr id="2051" name="Rectangle 3"/>
          <p:cNvSpPr>
            <a:spLocks noGrp="1" noChangeArrowheads="1"/>
          </p:cNvSpPr>
          <p:nvPr>
            <p:ph type="body" sz="quarter" idx="3"/>
          </p:nvPr>
        </p:nvSpPr>
        <p:spPr bwMode="auto">
          <a:xfrm>
            <a:off x="912813" y="4343400"/>
            <a:ext cx="5032375" cy="4114800"/>
          </a:xfrm>
          <a:prstGeom prst="rect">
            <a:avLst/>
          </a:prstGeom>
          <a:noFill/>
          <a:ln w="12699">
            <a:noFill/>
            <a:miter lim="800000"/>
            <a:headEnd/>
            <a:tailEnd/>
          </a:ln>
          <a:effectLst/>
        </p:spPr>
        <p:txBody>
          <a:bodyPr vert="horz" wrap="square" lIns="90416" tIns="44414" rIns="90416" bIns="44414" numCol="1" anchor="t" anchorCtr="1"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2070779300"/>
      </p:ext>
    </p:extLst>
  </p:cSld>
  <p:clrMap bg1="lt1" tx1="dk1" bg2="lt2" tx2="dk2" accent1="accent1" accent2="accent2" accent3="accent3" accent4="accent4" accent5="accent5" accent6="accent6" hlink="hlink" folHlink="folHlink"/>
  <p:notesStyle>
    <a:lvl1pPr marL="114300" indent="-11430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1pPr>
    <a:lvl2pPr marL="400050" indent="-17145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2pPr>
    <a:lvl3pPr marL="685800" indent="-11430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3pPr>
    <a:lvl4pPr marL="1028700" indent="-17145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4pPr>
    <a:lvl5pPr marL="2057400" indent="-22860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5" name="Slide Image Placeholder 1"/>
          <p:cNvSpPr>
            <a:spLocks noGrp="1" noRot="1" noChangeAspect="1"/>
          </p:cNvSpPr>
          <p:nvPr>
            <p:ph type="sldImg"/>
          </p:nvPr>
        </p:nvSpPr>
        <p:spPr>
          <a:ln/>
        </p:spPr>
      </p:sp>
      <p:sp>
        <p:nvSpPr>
          <p:cNvPr id="733186"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29" name="Slide Image Placeholder 1"/>
          <p:cNvSpPr>
            <a:spLocks noGrp="1" noRot="1" noChangeAspect="1" noTextEdit="1"/>
          </p:cNvSpPr>
          <p:nvPr>
            <p:ph type="sldImg"/>
          </p:nvPr>
        </p:nvSpPr>
        <p:spPr>
          <a:ln/>
        </p:spPr>
      </p:sp>
      <p:sp>
        <p:nvSpPr>
          <p:cNvPr id="764930"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7" name="Slide Image Placeholder 1"/>
          <p:cNvSpPr>
            <a:spLocks noGrp="1" noRot="1" noChangeAspect="1" noTextEdit="1"/>
          </p:cNvSpPr>
          <p:nvPr>
            <p:ph type="sldImg"/>
          </p:nvPr>
        </p:nvSpPr>
        <p:spPr>
          <a:ln/>
        </p:spPr>
      </p:sp>
      <p:sp>
        <p:nvSpPr>
          <p:cNvPr id="766978"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5" name="Rectangle 2"/>
          <p:cNvSpPr>
            <a:spLocks noGrp="1" noRot="1" noChangeAspect="1" noChangeArrowheads="1" noTextEdit="1"/>
          </p:cNvSpPr>
          <p:nvPr>
            <p:ph type="sldImg"/>
          </p:nvPr>
        </p:nvSpPr>
        <p:spPr>
          <a:ln/>
        </p:spPr>
      </p:sp>
      <p:sp>
        <p:nvSpPr>
          <p:cNvPr id="769026"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3" name="Rectangle 2"/>
          <p:cNvSpPr>
            <a:spLocks noGrp="1" noRot="1" noChangeAspect="1" noChangeArrowheads="1" noTextEdit="1"/>
          </p:cNvSpPr>
          <p:nvPr>
            <p:ph type="sldImg"/>
          </p:nvPr>
        </p:nvSpPr>
        <p:spPr>
          <a:ln/>
        </p:spPr>
      </p:sp>
      <p:sp>
        <p:nvSpPr>
          <p:cNvPr id="735234"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09" name="Slide Image Placeholder 1"/>
          <p:cNvSpPr>
            <a:spLocks noGrp="1" noRot="1" noChangeAspect="1" noTextEdit="1"/>
          </p:cNvSpPr>
          <p:nvPr>
            <p:ph type="sldImg"/>
          </p:nvPr>
        </p:nvSpPr>
        <p:spPr>
          <a:ln/>
        </p:spPr>
      </p:sp>
      <p:sp>
        <p:nvSpPr>
          <p:cNvPr id="580610"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de-DE" smtClean="0">
              <a:sym typeface="Wingdings" pitchFamily="2" charset="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7" name="Rectangle 2"/>
          <p:cNvSpPr>
            <a:spLocks noGrp="1" noRot="1" noChangeAspect="1" noChangeArrowheads="1" noTextEdit="1"/>
          </p:cNvSpPr>
          <p:nvPr>
            <p:ph type="sldImg"/>
          </p:nvPr>
        </p:nvSpPr>
        <p:spPr>
          <a:ln/>
        </p:spPr>
      </p:sp>
      <p:sp>
        <p:nvSpPr>
          <p:cNvPr id="756738"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29" name="Slide Image Placeholder 1"/>
          <p:cNvSpPr>
            <a:spLocks noGrp="1" noRot="1" noChangeAspect="1" noTextEdit="1"/>
          </p:cNvSpPr>
          <p:nvPr>
            <p:ph type="sldImg"/>
          </p:nvPr>
        </p:nvSpPr>
        <p:spPr>
          <a:ln/>
        </p:spPr>
      </p:sp>
      <p:sp>
        <p:nvSpPr>
          <p:cNvPr id="764930"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1" name="Rectangle 2"/>
          <p:cNvSpPr>
            <a:spLocks noGrp="1" noRot="1" noChangeAspect="1" noChangeArrowheads="1" noTextEdit="1"/>
          </p:cNvSpPr>
          <p:nvPr>
            <p:ph type="sldImg"/>
          </p:nvPr>
        </p:nvSpPr>
        <p:spPr>
          <a:ln/>
        </p:spPr>
      </p:sp>
      <p:sp>
        <p:nvSpPr>
          <p:cNvPr id="762882"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vmlDrawing" Target="../drawings/vmlDrawing2.v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2" name="Rectangle 2"/>
          <p:cNvSpPr>
            <a:spLocks noChangeArrowheads="1"/>
          </p:cNvSpPr>
          <p:nvPr/>
        </p:nvSpPr>
        <p:spPr bwMode="auto">
          <a:xfrm>
            <a:off x="51422" y="1931987"/>
            <a:ext cx="9037945" cy="1800225"/>
          </a:xfrm>
          <a:prstGeom prst="rect">
            <a:avLst/>
          </a:prstGeom>
          <a:solidFill>
            <a:srgbClr val="220060"/>
          </a:solidFill>
          <a:ln w="9525">
            <a:solidFill>
              <a:srgbClr val="0000FF"/>
            </a:solidFill>
            <a:miter lim="800000"/>
            <a:headEnd/>
            <a:tailEnd/>
          </a:ln>
          <a:effectLst>
            <a:glow rad="63500">
              <a:schemeClr val="accent4">
                <a:satMod val="175000"/>
                <a:alpha val="40000"/>
              </a:schemeClr>
            </a:glow>
            <a:reflection blurRad="6350" stA="50000" endA="275" endPos="40000" dist="101600" dir="5400000" sy="-100000" algn="bl" rotWithShape="0"/>
          </a:effectLst>
        </p:spPr>
        <p:txBody>
          <a:bodyPr wrap="none" lIns="0" tIns="0" rIns="0" bIns="0" anchor="ctr"/>
          <a:lstStyle/>
          <a:p>
            <a:pPr algn="ctr" eaLnBrk="0" hangingPunct="0">
              <a:defRPr/>
            </a:pPr>
            <a:endParaRPr lang="en-US" altLang="en-US" sz="16800" b="0">
              <a:solidFill>
                <a:srgbClr val="666666"/>
              </a:solidFill>
              <a:latin typeface="Times New Roman" pitchFamily="18" charset="0"/>
              <a:cs typeface="+mn-cs"/>
            </a:endParaRPr>
          </a:p>
        </p:txBody>
      </p:sp>
      <p:graphicFrame>
        <p:nvGraphicFramePr>
          <p:cNvPr id="3" name="Object 2"/>
          <p:cNvGraphicFramePr>
            <a:graphicFrameLocks noChangeAspect="1"/>
          </p:cNvGraphicFramePr>
          <p:nvPr/>
        </p:nvGraphicFramePr>
        <p:xfrm>
          <a:off x="7380288" y="217488"/>
          <a:ext cx="1485900" cy="1071562"/>
        </p:xfrm>
        <a:graphic>
          <a:graphicData uri="http://schemas.openxmlformats.org/presentationml/2006/ole">
            <mc:AlternateContent xmlns:mc="http://schemas.openxmlformats.org/markup-compatibility/2006">
              <mc:Choice xmlns:v="urn:schemas-microsoft-com:vml" Requires="v">
                <p:oleObj spid="_x0000_s772190" r:id="rId4" imgW="3895238" imgH="2809524" progId="MSPhotoEd.3">
                  <p:embed/>
                </p:oleObj>
              </mc:Choice>
              <mc:Fallback>
                <p:oleObj r:id="rId4" imgW="3895238" imgH="2809524" progId="MSPhotoEd.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80288" y="217488"/>
                        <a:ext cx="1485900" cy="1071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 name="Picture 8"/>
          <p:cNvPicPr>
            <a:picLocks noChangeAspect="1" noChangeArrowheads="1"/>
          </p:cNvPicPr>
          <p:nvPr userDrawn="1"/>
        </p:nvPicPr>
        <p:blipFill>
          <a:blip r:embed="rId6"/>
          <a:srcRect/>
          <a:stretch>
            <a:fillRect/>
          </a:stretch>
        </p:blipFill>
        <p:spPr bwMode="auto">
          <a:xfrm>
            <a:off x="179388" y="5373688"/>
            <a:ext cx="1979612" cy="655637"/>
          </a:xfrm>
          <a:prstGeom prst="rect">
            <a:avLst/>
          </a:prstGeom>
          <a:noFill/>
          <a:ln w="9525">
            <a:noFill/>
            <a:miter lim="800000"/>
            <a:headEnd/>
            <a:tailEnd/>
          </a:ln>
        </p:spPr>
      </p:pic>
      <p:sp>
        <p:nvSpPr>
          <p:cNvPr id="5" name="Text Box 10"/>
          <p:cNvSpPr txBox="1">
            <a:spLocks noChangeArrowheads="1"/>
          </p:cNvSpPr>
          <p:nvPr userDrawn="1"/>
        </p:nvSpPr>
        <p:spPr bwMode="auto">
          <a:xfrm>
            <a:off x="2195513" y="5613400"/>
            <a:ext cx="6526212" cy="192088"/>
          </a:xfrm>
          <a:prstGeom prst="rect">
            <a:avLst/>
          </a:prstGeom>
          <a:noFill/>
          <a:ln>
            <a:noFill/>
          </a:ln>
          <a:extLst/>
        </p:spPr>
        <p:txBody>
          <a:bodyPr lIns="0" tIns="0" rIns="0" bIns="0">
            <a:spAutoFit/>
          </a:bodyPr>
          <a:lstStyle>
            <a:lvl1pPr algn="l">
              <a:lnSpc>
                <a:spcPct val="90000"/>
              </a:lnSpc>
              <a:spcBef>
                <a:spcPct val="50000"/>
              </a:spcBef>
              <a:defRPr sz="2000">
                <a:solidFill>
                  <a:schemeClr val="tx1"/>
                </a:solidFill>
                <a:latin typeface="Arial" charset="0"/>
              </a:defRPr>
            </a:lvl1pPr>
            <a:lvl2pPr marL="742950" indent="-285750" algn="l">
              <a:lnSpc>
                <a:spcPct val="90000"/>
              </a:lnSpc>
              <a:spcBef>
                <a:spcPct val="50000"/>
              </a:spcBef>
              <a:defRPr sz="2000">
                <a:solidFill>
                  <a:schemeClr val="tx1"/>
                </a:solidFill>
                <a:latin typeface="Arial" charset="0"/>
              </a:defRPr>
            </a:lvl2pPr>
            <a:lvl3pPr marL="1143000" indent="-228600" algn="l">
              <a:lnSpc>
                <a:spcPct val="90000"/>
              </a:lnSpc>
              <a:spcBef>
                <a:spcPct val="50000"/>
              </a:spcBef>
              <a:defRPr sz="2000">
                <a:solidFill>
                  <a:schemeClr val="tx1"/>
                </a:solidFill>
                <a:latin typeface="Arial" charset="0"/>
              </a:defRPr>
            </a:lvl3pPr>
            <a:lvl4pPr marL="1600200" indent="-228600" algn="l">
              <a:lnSpc>
                <a:spcPct val="90000"/>
              </a:lnSpc>
              <a:spcBef>
                <a:spcPct val="50000"/>
              </a:spcBef>
              <a:defRPr sz="2000">
                <a:solidFill>
                  <a:schemeClr val="tx1"/>
                </a:solidFill>
                <a:latin typeface="Arial" charset="0"/>
              </a:defRPr>
            </a:lvl4pPr>
            <a:lvl5pPr marL="2057400" indent="-228600" algn="l">
              <a:lnSpc>
                <a:spcPct val="90000"/>
              </a:lnSpc>
              <a:spcBef>
                <a:spcPct val="50000"/>
              </a:spcBef>
              <a:defRPr sz="2000">
                <a:solidFill>
                  <a:schemeClr val="tx1"/>
                </a:solidFill>
                <a:latin typeface="Arial" charset="0"/>
              </a:defRPr>
            </a:lvl5pPr>
            <a:lvl6pPr marL="2514600" indent="-228600" fontAlgn="base">
              <a:lnSpc>
                <a:spcPct val="90000"/>
              </a:lnSpc>
              <a:spcBef>
                <a:spcPct val="50000"/>
              </a:spcBef>
              <a:spcAft>
                <a:spcPct val="0"/>
              </a:spcAft>
              <a:defRPr sz="2000">
                <a:solidFill>
                  <a:schemeClr val="tx1"/>
                </a:solidFill>
                <a:latin typeface="Arial" charset="0"/>
              </a:defRPr>
            </a:lvl6pPr>
            <a:lvl7pPr marL="2971800" indent="-228600" fontAlgn="base">
              <a:lnSpc>
                <a:spcPct val="90000"/>
              </a:lnSpc>
              <a:spcBef>
                <a:spcPct val="50000"/>
              </a:spcBef>
              <a:spcAft>
                <a:spcPct val="0"/>
              </a:spcAft>
              <a:defRPr sz="2000">
                <a:solidFill>
                  <a:schemeClr val="tx1"/>
                </a:solidFill>
                <a:latin typeface="Arial" charset="0"/>
              </a:defRPr>
            </a:lvl7pPr>
            <a:lvl8pPr marL="3429000" indent="-228600" fontAlgn="base">
              <a:lnSpc>
                <a:spcPct val="90000"/>
              </a:lnSpc>
              <a:spcBef>
                <a:spcPct val="50000"/>
              </a:spcBef>
              <a:spcAft>
                <a:spcPct val="0"/>
              </a:spcAft>
              <a:defRPr sz="2000">
                <a:solidFill>
                  <a:schemeClr val="tx1"/>
                </a:solidFill>
                <a:latin typeface="Arial" charset="0"/>
              </a:defRPr>
            </a:lvl8pPr>
            <a:lvl9pPr marL="3886200" indent="-228600" fontAlgn="base">
              <a:lnSpc>
                <a:spcPct val="90000"/>
              </a:lnSpc>
              <a:spcBef>
                <a:spcPct val="50000"/>
              </a:spcBef>
              <a:spcAft>
                <a:spcPct val="0"/>
              </a:spcAft>
              <a:defRPr sz="2000">
                <a:solidFill>
                  <a:schemeClr val="tx1"/>
                </a:solidFill>
                <a:latin typeface="Arial" charset="0"/>
              </a:defRPr>
            </a:lvl9pPr>
          </a:lstStyle>
          <a:p>
            <a:pPr>
              <a:defRPr/>
            </a:pPr>
            <a:r>
              <a:rPr lang="en-US" sz="1400" b="0">
                <a:cs typeface="+mn-cs"/>
              </a:rPr>
              <a:t>Nano Scale Disruptive Silicon-Plasmonic Platform for Chip-to-Chip Interconnection</a:t>
            </a:r>
          </a:p>
        </p:txBody>
      </p:sp>
      <p:sp>
        <p:nvSpPr>
          <p:cNvPr id="6" name="Text Box 11"/>
          <p:cNvSpPr txBox="1">
            <a:spLocks noChangeArrowheads="1"/>
          </p:cNvSpPr>
          <p:nvPr userDrawn="1"/>
        </p:nvSpPr>
        <p:spPr bwMode="auto">
          <a:xfrm>
            <a:off x="407033" y="549275"/>
            <a:ext cx="6272550" cy="410369"/>
          </a:xfrm>
          <a:prstGeom prst="rect">
            <a:avLst/>
          </a:prstGeom>
          <a:noFill/>
          <a:ln>
            <a:noFill/>
          </a:ln>
          <a:effectLst/>
          <a:extLst/>
        </p:spPr>
        <p:txBody>
          <a:bodyPr wrap="none" lIns="0" tIns="0" rIns="0" bIns="0">
            <a:spAutoFit/>
          </a:bodyPr>
          <a:lstStyle>
            <a:lvl1pPr algn="ctr" eaLnBrk="0" hangingPunct="0">
              <a:lnSpc>
                <a:spcPts val="3200"/>
              </a:lnSpc>
              <a:defRPr sz="3200" b="1">
                <a:solidFill>
                  <a:srgbClr val="220060"/>
                </a:solidFill>
                <a:latin typeface="Arial" charset="0"/>
              </a:defRPr>
            </a:lvl1pPr>
            <a:lvl2pPr marL="742950" indent="-285750" algn="ctr" eaLnBrk="0" hangingPunct="0">
              <a:lnSpc>
                <a:spcPts val="3200"/>
              </a:lnSpc>
              <a:defRPr sz="3200" b="1">
                <a:solidFill>
                  <a:srgbClr val="220060"/>
                </a:solidFill>
                <a:latin typeface="Arial" charset="0"/>
              </a:defRPr>
            </a:lvl2pPr>
            <a:lvl3pPr marL="1143000" indent="-228600" algn="ctr" eaLnBrk="0" hangingPunct="0">
              <a:lnSpc>
                <a:spcPts val="3200"/>
              </a:lnSpc>
              <a:defRPr sz="3200" b="1">
                <a:solidFill>
                  <a:srgbClr val="220060"/>
                </a:solidFill>
                <a:latin typeface="Arial" charset="0"/>
              </a:defRPr>
            </a:lvl3pPr>
            <a:lvl4pPr marL="1600200" indent="-228600" algn="ctr" eaLnBrk="0" hangingPunct="0">
              <a:lnSpc>
                <a:spcPts val="3200"/>
              </a:lnSpc>
              <a:defRPr sz="3200" b="1">
                <a:solidFill>
                  <a:srgbClr val="220060"/>
                </a:solidFill>
                <a:latin typeface="Arial" charset="0"/>
              </a:defRPr>
            </a:lvl4pPr>
            <a:lvl5pPr marL="2057400" indent="-228600" algn="ctr" eaLnBrk="0" hangingPunct="0">
              <a:lnSpc>
                <a:spcPts val="3200"/>
              </a:lnSpc>
              <a:defRPr sz="3200" b="1">
                <a:solidFill>
                  <a:srgbClr val="220060"/>
                </a:solidFill>
                <a:latin typeface="Arial" charset="0"/>
              </a:defRPr>
            </a:lvl5pPr>
            <a:lvl6pPr marL="2514600" indent="-228600" algn="ctr" eaLnBrk="0" fontAlgn="base" hangingPunct="0">
              <a:lnSpc>
                <a:spcPts val="3200"/>
              </a:lnSpc>
              <a:spcBef>
                <a:spcPct val="0"/>
              </a:spcBef>
              <a:spcAft>
                <a:spcPct val="0"/>
              </a:spcAft>
              <a:defRPr sz="3200" b="1">
                <a:solidFill>
                  <a:srgbClr val="220060"/>
                </a:solidFill>
                <a:latin typeface="Arial" charset="0"/>
              </a:defRPr>
            </a:lvl6pPr>
            <a:lvl7pPr marL="2971800" indent="-228600" algn="ctr" eaLnBrk="0" fontAlgn="base" hangingPunct="0">
              <a:lnSpc>
                <a:spcPts val="3200"/>
              </a:lnSpc>
              <a:spcBef>
                <a:spcPct val="0"/>
              </a:spcBef>
              <a:spcAft>
                <a:spcPct val="0"/>
              </a:spcAft>
              <a:defRPr sz="3200" b="1">
                <a:solidFill>
                  <a:srgbClr val="220060"/>
                </a:solidFill>
                <a:latin typeface="Arial" charset="0"/>
              </a:defRPr>
            </a:lvl7pPr>
            <a:lvl8pPr marL="3429000" indent="-228600" algn="ctr" eaLnBrk="0" fontAlgn="base" hangingPunct="0">
              <a:lnSpc>
                <a:spcPts val="3200"/>
              </a:lnSpc>
              <a:spcBef>
                <a:spcPct val="0"/>
              </a:spcBef>
              <a:spcAft>
                <a:spcPct val="0"/>
              </a:spcAft>
              <a:defRPr sz="3200" b="1">
                <a:solidFill>
                  <a:srgbClr val="220060"/>
                </a:solidFill>
                <a:latin typeface="Arial" charset="0"/>
              </a:defRPr>
            </a:lvl8pPr>
            <a:lvl9pPr marL="3886200" indent="-228600" algn="ctr" eaLnBrk="0" fontAlgn="base" hangingPunct="0">
              <a:lnSpc>
                <a:spcPts val="3200"/>
              </a:lnSpc>
              <a:spcBef>
                <a:spcPct val="0"/>
              </a:spcBef>
              <a:spcAft>
                <a:spcPct val="0"/>
              </a:spcAft>
              <a:defRPr sz="3200" b="1">
                <a:solidFill>
                  <a:srgbClr val="220060"/>
                </a:solidFill>
                <a:latin typeface="Arial" charset="0"/>
              </a:defRPr>
            </a:lvl9pPr>
          </a:lstStyle>
          <a:p>
            <a:pPr>
              <a:defRPr/>
            </a:pPr>
            <a:r>
              <a:rPr lang="en-US" sz="2000" dirty="0" smtClean="0">
                <a:cs typeface="+mn-cs"/>
              </a:rPr>
              <a:t>Phone Conference 33</a:t>
            </a:r>
            <a:r>
              <a:rPr lang="en-US" sz="2000" dirty="0">
                <a:cs typeface="+mn-cs"/>
              </a:rPr>
              <a:t>			</a:t>
            </a:r>
            <a:r>
              <a:rPr lang="en-US" sz="2000" dirty="0" smtClean="0">
                <a:cs typeface="+mn-cs"/>
              </a:rPr>
              <a:t>May 4</a:t>
            </a:r>
            <a:r>
              <a:rPr lang="en-US" sz="2000" baseline="30000" dirty="0" smtClean="0">
                <a:cs typeface="+mn-cs"/>
              </a:rPr>
              <a:t>th</a:t>
            </a:r>
            <a:r>
              <a:rPr lang="en-US" sz="2000" dirty="0" smtClean="0">
                <a:cs typeface="+mn-cs"/>
              </a:rPr>
              <a:t>, 2015 </a:t>
            </a:r>
            <a:endParaRPr lang="de-DE" sz="2000" dirty="0">
              <a:cs typeface="+mn-cs"/>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511" name="Rectangle 2"/>
          <p:cNvSpPr>
            <a:spLocks noGrp="1" noChangeArrowheads="1"/>
          </p:cNvSpPr>
          <p:nvPr>
            <p:ph type="title"/>
          </p:nvPr>
        </p:nvSpPr>
        <p:spPr bwMode="auto">
          <a:xfrm>
            <a:off x="179388" y="260350"/>
            <a:ext cx="6983412" cy="6096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60426" name="Text Box 10"/>
          <p:cNvSpPr txBox="1">
            <a:spLocks noChangeArrowheads="1"/>
          </p:cNvSpPr>
          <p:nvPr/>
        </p:nvSpPr>
        <p:spPr bwMode="auto">
          <a:xfrm>
            <a:off x="1643063" y="6500813"/>
            <a:ext cx="6526212" cy="192087"/>
          </a:xfrm>
          <a:prstGeom prst="rect">
            <a:avLst/>
          </a:prstGeom>
          <a:noFill/>
          <a:ln>
            <a:noFill/>
          </a:ln>
          <a:extLst/>
        </p:spPr>
        <p:txBody>
          <a:bodyPr lIns="0" tIns="0" rIns="0" bIns="0">
            <a:spAutoFit/>
          </a:bodyPr>
          <a:lstStyle>
            <a:lvl1pPr algn="l">
              <a:lnSpc>
                <a:spcPct val="90000"/>
              </a:lnSpc>
              <a:spcBef>
                <a:spcPct val="50000"/>
              </a:spcBef>
              <a:defRPr sz="2000">
                <a:solidFill>
                  <a:schemeClr val="tx1"/>
                </a:solidFill>
                <a:latin typeface="Arial" charset="0"/>
              </a:defRPr>
            </a:lvl1pPr>
            <a:lvl2pPr marL="742950" indent="-285750" algn="l">
              <a:lnSpc>
                <a:spcPct val="90000"/>
              </a:lnSpc>
              <a:spcBef>
                <a:spcPct val="50000"/>
              </a:spcBef>
              <a:defRPr sz="2000">
                <a:solidFill>
                  <a:schemeClr val="tx1"/>
                </a:solidFill>
                <a:latin typeface="Arial" charset="0"/>
              </a:defRPr>
            </a:lvl2pPr>
            <a:lvl3pPr marL="1143000" indent="-228600" algn="l">
              <a:lnSpc>
                <a:spcPct val="90000"/>
              </a:lnSpc>
              <a:spcBef>
                <a:spcPct val="50000"/>
              </a:spcBef>
              <a:defRPr sz="2000">
                <a:solidFill>
                  <a:schemeClr val="tx1"/>
                </a:solidFill>
                <a:latin typeface="Arial" charset="0"/>
              </a:defRPr>
            </a:lvl3pPr>
            <a:lvl4pPr marL="1600200" indent="-228600" algn="l">
              <a:lnSpc>
                <a:spcPct val="90000"/>
              </a:lnSpc>
              <a:spcBef>
                <a:spcPct val="50000"/>
              </a:spcBef>
              <a:defRPr sz="2000">
                <a:solidFill>
                  <a:schemeClr val="tx1"/>
                </a:solidFill>
                <a:latin typeface="Arial" charset="0"/>
              </a:defRPr>
            </a:lvl4pPr>
            <a:lvl5pPr marL="2057400" indent="-228600" algn="l">
              <a:lnSpc>
                <a:spcPct val="90000"/>
              </a:lnSpc>
              <a:spcBef>
                <a:spcPct val="50000"/>
              </a:spcBef>
              <a:defRPr sz="2000">
                <a:solidFill>
                  <a:schemeClr val="tx1"/>
                </a:solidFill>
                <a:latin typeface="Arial" charset="0"/>
              </a:defRPr>
            </a:lvl5pPr>
            <a:lvl6pPr marL="2514600" indent="-228600" fontAlgn="base">
              <a:lnSpc>
                <a:spcPct val="90000"/>
              </a:lnSpc>
              <a:spcBef>
                <a:spcPct val="50000"/>
              </a:spcBef>
              <a:spcAft>
                <a:spcPct val="0"/>
              </a:spcAft>
              <a:defRPr sz="2000">
                <a:solidFill>
                  <a:schemeClr val="tx1"/>
                </a:solidFill>
                <a:latin typeface="Arial" charset="0"/>
              </a:defRPr>
            </a:lvl6pPr>
            <a:lvl7pPr marL="2971800" indent="-228600" fontAlgn="base">
              <a:lnSpc>
                <a:spcPct val="90000"/>
              </a:lnSpc>
              <a:spcBef>
                <a:spcPct val="50000"/>
              </a:spcBef>
              <a:spcAft>
                <a:spcPct val="0"/>
              </a:spcAft>
              <a:defRPr sz="2000">
                <a:solidFill>
                  <a:schemeClr val="tx1"/>
                </a:solidFill>
                <a:latin typeface="Arial" charset="0"/>
              </a:defRPr>
            </a:lvl7pPr>
            <a:lvl8pPr marL="3429000" indent="-228600" fontAlgn="base">
              <a:lnSpc>
                <a:spcPct val="90000"/>
              </a:lnSpc>
              <a:spcBef>
                <a:spcPct val="50000"/>
              </a:spcBef>
              <a:spcAft>
                <a:spcPct val="0"/>
              </a:spcAft>
              <a:defRPr sz="2000">
                <a:solidFill>
                  <a:schemeClr val="tx1"/>
                </a:solidFill>
                <a:latin typeface="Arial" charset="0"/>
              </a:defRPr>
            </a:lvl8pPr>
            <a:lvl9pPr marL="3886200" indent="-228600" fontAlgn="base">
              <a:lnSpc>
                <a:spcPct val="90000"/>
              </a:lnSpc>
              <a:spcBef>
                <a:spcPct val="50000"/>
              </a:spcBef>
              <a:spcAft>
                <a:spcPct val="0"/>
              </a:spcAft>
              <a:defRPr sz="2000">
                <a:solidFill>
                  <a:schemeClr val="tx1"/>
                </a:solidFill>
                <a:latin typeface="Arial" charset="0"/>
              </a:defRPr>
            </a:lvl9pPr>
          </a:lstStyle>
          <a:p>
            <a:pPr>
              <a:defRPr/>
            </a:pPr>
            <a:r>
              <a:rPr lang="en-US" sz="1400" b="0">
                <a:solidFill>
                  <a:srgbClr val="220060"/>
                </a:solidFill>
                <a:cs typeface="+mn-cs"/>
              </a:rPr>
              <a:t>Nano Scale Disruptive Silicon-Plasmonic Platform for Chip-to-Chip Interconnection</a:t>
            </a:r>
          </a:p>
        </p:txBody>
      </p:sp>
      <p:sp>
        <p:nvSpPr>
          <p:cNvPr id="60427" name="Text Box 11"/>
          <p:cNvSpPr txBox="1">
            <a:spLocks noChangeArrowheads="1"/>
          </p:cNvSpPr>
          <p:nvPr/>
        </p:nvSpPr>
        <p:spPr bwMode="auto">
          <a:xfrm>
            <a:off x="8429625" y="6500813"/>
            <a:ext cx="354013" cy="212725"/>
          </a:xfrm>
          <a:prstGeom prst="rect">
            <a:avLst/>
          </a:prstGeom>
          <a:noFill/>
          <a:ln w="9525">
            <a:noFill/>
            <a:miter lim="800000"/>
            <a:headEnd/>
            <a:tailEnd/>
          </a:ln>
          <a:effectLst/>
        </p:spPr>
        <p:txBody>
          <a:bodyPr wrap="none" lIns="0" tIns="0" rIns="0" bIns="0">
            <a:spAutoFit/>
          </a:bodyPr>
          <a:lstStyle>
            <a:lvl1pPr algn="l">
              <a:lnSpc>
                <a:spcPct val="90000"/>
              </a:lnSpc>
              <a:spcBef>
                <a:spcPct val="50000"/>
              </a:spcBef>
              <a:defRPr sz="2000">
                <a:solidFill>
                  <a:schemeClr val="tx1"/>
                </a:solidFill>
                <a:latin typeface="Arial" charset="0"/>
              </a:defRPr>
            </a:lvl1pPr>
            <a:lvl2pPr marL="742950" indent="-285750" algn="l">
              <a:lnSpc>
                <a:spcPct val="90000"/>
              </a:lnSpc>
              <a:spcBef>
                <a:spcPct val="50000"/>
              </a:spcBef>
              <a:defRPr sz="2000">
                <a:solidFill>
                  <a:schemeClr val="tx1"/>
                </a:solidFill>
                <a:latin typeface="Arial" charset="0"/>
              </a:defRPr>
            </a:lvl2pPr>
            <a:lvl3pPr marL="1143000" indent="-228600" algn="l">
              <a:lnSpc>
                <a:spcPct val="90000"/>
              </a:lnSpc>
              <a:spcBef>
                <a:spcPct val="50000"/>
              </a:spcBef>
              <a:defRPr sz="2000">
                <a:solidFill>
                  <a:schemeClr val="tx1"/>
                </a:solidFill>
                <a:latin typeface="Arial" charset="0"/>
              </a:defRPr>
            </a:lvl3pPr>
            <a:lvl4pPr marL="1600200" indent="-228600" algn="l">
              <a:lnSpc>
                <a:spcPct val="90000"/>
              </a:lnSpc>
              <a:spcBef>
                <a:spcPct val="50000"/>
              </a:spcBef>
              <a:defRPr sz="2000">
                <a:solidFill>
                  <a:schemeClr val="tx1"/>
                </a:solidFill>
                <a:latin typeface="Arial" charset="0"/>
              </a:defRPr>
            </a:lvl4pPr>
            <a:lvl5pPr marL="2057400" indent="-228600" algn="l">
              <a:lnSpc>
                <a:spcPct val="90000"/>
              </a:lnSpc>
              <a:spcBef>
                <a:spcPct val="50000"/>
              </a:spcBef>
              <a:defRPr sz="2000">
                <a:solidFill>
                  <a:schemeClr val="tx1"/>
                </a:solidFill>
                <a:latin typeface="Arial" charset="0"/>
              </a:defRPr>
            </a:lvl5pPr>
            <a:lvl6pPr marL="2514600" indent="-228600" fontAlgn="base">
              <a:lnSpc>
                <a:spcPct val="90000"/>
              </a:lnSpc>
              <a:spcBef>
                <a:spcPct val="50000"/>
              </a:spcBef>
              <a:spcAft>
                <a:spcPct val="0"/>
              </a:spcAft>
              <a:defRPr sz="2000">
                <a:solidFill>
                  <a:schemeClr val="tx1"/>
                </a:solidFill>
                <a:latin typeface="Arial" charset="0"/>
              </a:defRPr>
            </a:lvl6pPr>
            <a:lvl7pPr marL="2971800" indent="-228600" fontAlgn="base">
              <a:lnSpc>
                <a:spcPct val="90000"/>
              </a:lnSpc>
              <a:spcBef>
                <a:spcPct val="50000"/>
              </a:spcBef>
              <a:spcAft>
                <a:spcPct val="0"/>
              </a:spcAft>
              <a:defRPr sz="2000">
                <a:solidFill>
                  <a:schemeClr val="tx1"/>
                </a:solidFill>
                <a:latin typeface="Arial" charset="0"/>
              </a:defRPr>
            </a:lvl7pPr>
            <a:lvl8pPr marL="3429000" indent="-228600" fontAlgn="base">
              <a:lnSpc>
                <a:spcPct val="90000"/>
              </a:lnSpc>
              <a:spcBef>
                <a:spcPct val="50000"/>
              </a:spcBef>
              <a:spcAft>
                <a:spcPct val="0"/>
              </a:spcAft>
              <a:defRPr sz="2000">
                <a:solidFill>
                  <a:schemeClr val="tx1"/>
                </a:solidFill>
                <a:latin typeface="Arial" charset="0"/>
              </a:defRPr>
            </a:lvl8pPr>
            <a:lvl9pPr marL="3886200" indent="-228600" fontAlgn="base">
              <a:lnSpc>
                <a:spcPct val="90000"/>
              </a:lnSpc>
              <a:spcBef>
                <a:spcPct val="50000"/>
              </a:spcBef>
              <a:spcAft>
                <a:spcPct val="0"/>
              </a:spcAft>
              <a:defRPr sz="2000">
                <a:solidFill>
                  <a:schemeClr val="tx1"/>
                </a:solidFill>
                <a:latin typeface="Arial" charset="0"/>
              </a:defRPr>
            </a:lvl9pPr>
          </a:lstStyle>
          <a:p>
            <a:pPr eaLnBrk="0" hangingPunct="0">
              <a:lnSpc>
                <a:spcPct val="100000"/>
              </a:lnSpc>
              <a:spcBef>
                <a:spcPct val="0"/>
              </a:spcBef>
              <a:defRPr/>
            </a:pPr>
            <a:fld id="{A1284804-CDE8-4848-8E1F-8CD6EFF8C757}" type="slidenum">
              <a:rPr lang="en-US" sz="1400" b="0">
                <a:solidFill>
                  <a:srgbClr val="220060"/>
                </a:solidFill>
                <a:cs typeface="+mn-cs"/>
              </a:rPr>
              <a:pPr eaLnBrk="0" hangingPunct="0">
                <a:lnSpc>
                  <a:spcPct val="100000"/>
                </a:lnSpc>
                <a:spcBef>
                  <a:spcPct val="0"/>
                </a:spcBef>
                <a:defRPr/>
              </a:pPr>
              <a:t>‹Nr.›</a:t>
            </a:fld>
            <a:endParaRPr lang="en-US" sz="1400" b="0">
              <a:solidFill>
                <a:srgbClr val="220060"/>
              </a:solidFill>
              <a:cs typeface="+mn-cs"/>
            </a:endParaRPr>
          </a:p>
        </p:txBody>
      </p:sp>
      <p:graphicFrame>
        <p:nvGraphicFramePr>
          <p:cNvPr id="60509" name="Object 93"/>
          <p:cNvGraphicFramePr>
            <a:graphicFrameLocks noChangeAspect="1"/>
          </p:cNvGraphicFramePr>
          <p:nvPr/>
        </p:nvGraphicFramePr>
        <p:xfrm>
          <a:off x="142875" y="5929313"/>
          <a:ext cx="1143000" cy="823912"/>
        </p:xfrm>
        <a:graphic>
          <a:graphicData uri="http://schemas.openxmlformats.org/presentationml/2006/ole">
            <mc:AlternateContent xmlns:mc="http://schemas.openxmlformats.org/markup-compatibility/2006">
              <mc:Choice xmlns:v="urn:schemas-microsoft-com:vml" Requires="v">
                <p:oleObj spid="_x0000_s60602" r:id="rId5" imgW="3895238" imgH="2809524" progId="MSPhotoEd.3">
                  <p:embed/>
                </p:oleObj>
              </mc:Choice>
              <mc:Fallback>
                <p:oleObj r:id="rId5" imgW="3895238" imgH="2809524" progId="MSPhotoEd.3">
                  <p:embed/>
                  <p:pic>
                    <p:nvPicPr>
                      <p:cNvPr id="0" name="Picture 9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75" y="5929313"/>
                        <a:ext cx="1143000" cy="823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0514" name="Gerade Verbindung 10"/>
          <p:cNvCxnSpPr>
            <a:cxnSpLocks noChangeShapeType="1"/>
          </p:cNvCxnSpPr>
          <p:nvPr/>
        </p:nvCxnSpPr>
        <p:spPr bwMode="auto">
          <a:xfrm>
            <a:off x="1500188" y="6429375"/>
            <a:ext cx="7429500" cy="1588"/>
          </a:xfrm>
          <a:prstGeom prst="line">
            <a:avLst/>
          </a:prstGeom>
          <a:noFill/>
          <a:ln w="19050" algn="ctr">
            <a:solidFill>
              <a:srgbClr val="262FDA"/>
            </a:solidFill>
            <a:round/>
            <a:headEnd/>
            <a:tailEnd/>
          </a:ln>
        </p:spPr>
      </p:cxnSp>
      <p:pic>
        <p:nvPicPr>
          <p:cNvPr id="60515" name="Picture 49"/>
          <p:cNvPicPr>
            <a:picLocks noChangeAspect="1" noChangeArrowheads="1"/>
          </p:cNvPicPr>
          <p:nvPr/>
        </p:nvPicPr>
        <p:blipFill>
          <a:blip r:embed="rId7"/>
          <a:srcRect/>
          <a:stretch>
            <a:fillRect/>
          </a:stretch>
        </p:blipFill>
        <p:spPr bwMode="auto">
          <a:xfrm>
            <a:off x="7164388" y="238125"/>
            <a:ext cx="1979612" cy="655638"/>
          </a:xfrm>
          <a:prstGeom prst="rect">
            <a:avLst/>
          </a:prstGeom>
          <a:noFill/>
          <a:ln w="9525">
            <a:noFill/>
            <a:miter lim="800000"/>
            <a:headEnd/>
            <a:tailEnd/>
          </a:ln>
        </p:spPr>
      </p:pic>
      <p:cxnSp>
        <p:nvCxnSpPr>
          <p:cNvPr id="60516" name="Gerade Verbindung 10"/>
          <p:cNvCxnSpPr>
            <a:cxnSpLocks noChangeShapeType="1"/>
          </p:cNvCxnSpPr>
          <p:nvPr/>
        </p:nvCxnSpPr>
        <p:spPr bwMode="auto">
          <a:xfrm>
            <a:off x="179388" y="812800"/>
            <a:ext cx="6985000" cy="0"/>
          </a:xfrm>
          <a:prstGeom prst="line">
            <a:avLst/>
          </a:prstGeom>
          <a:noFill/>
          <a:ln w="19050" algn="ctr">
            <a:solidFill>
              <a:srgbClr val="0000FF"/>
            </a:solidFill>
            <a:round/>
            <a:headEnd/>
            <a:tailEnd/>
          </a:ln>
        </p:spPr>
      </p:cxnSp>
    </p:spTree>
  </p:cSld>
  <p:clrMap bg1="lt1" tx1="dk1" bg2="lt2" tx2="dk2" accent1="accent1" accent2="accent2" accent3="accent3" accent4="accent4" accent5="accent5" accent6="accent6" hlink="hlink" folHlink="folHlink"/>
  <p:sldLayoutIdLst>
    <p:sldLayoutId id="2147483651" r:id="rId1"/>
    <p:sldLayoutId id="2147483650" r:id="rId2"/>
  </p:sldLayoutIdLst>
  <p:timing>
    <p:tnLst>
      <p:par>
        <p:cTn id="1" dur="indefinite" restart="never" nodeType="tmRoot"/>
      </p:par>
    </p:tnLst>
  </p:timing>
  <p:txStyles>
    <p:titleStyle>
      <a:lvl1pPr algn="ctr" rtl="0" eaLnBrk="0" fontAlgn="base" hangingPunct="0">
        <a:lnSpc>
          <a:spcPts val="3200"/>
        </a:lnSpc>
        <a:spcBef>
          <a:spcPct val="0"/>
        </a:spcBef>
        <a:spcAft>
          <a:spcPct val="0"/>
        </a:spcAft>
        <a:defRPr sz="2800" b="1">
          <a:solidFill>
            <a:srgbClr val="220060"/>
          </a:solidFill>
          <a:latin typeface="+mj-lt"/>
          <a:ea typeface="+mj-ea"/>
          <a:cs typeface="+mj-cs"/>
        </a:defRPr>
      </a:lvl1pPr>
      <a:lvl2pPr algn="ctr" rtl="0" eaLnBrk="0" fontAlgn="base" hangingPunct="0">
        <a:lnSpc>
          <a:spcPts val="3200"/>
        </a:lnSpc>
        <a:spcBef>
          <a:spcPct val="0"/>
        </a:spcBef>
        <a:spcAft>
          <a:spcPct val="0"/>
        </a:spcAft>
        <a:defRPr sz="2800" b="1">
          <a:solidFill>
            <a:srgbClr val="220060"/>
          </a:solidFill>
          <a:latin typeface="Arial" charset="0"/>
        </a:defRPr>
      </a:lvl2pPr>
      <a:lvl3pPr algn="ctr" rtl="0" eaLnBrk="0" fontAlgn="base" hangingPunct="0">
        <a:lnSpc>
          <a:spcPts val="3200"/>
        </a:lnSpc>
        <a:spcBef>
          <a:spcPct val="0"/>
        </a:spcBef>
        <a:spcAft>
          <a:spcPct val="0"/>
        </a:spcAft>
        <a:defRPr sz="2800" b="1">
          <a:solidFill>
            <a:srgbClr val="220060"/>
          </a:solidFill>
          <a:latin typeface="Arial" charset="0"/>
        </a:defRPr>
      </a:lvl3pPr>
      <a:lvl4pPr algn="ctr" rtl="0" eaLnBrk="0" fontAlgn="base" hangingPunct="0">
        <a:lnSpc>
          <a:spcPts val="3200"/>
        </a:lnSpc>
        <a:spcBef>
          <a:spcPct val="0"/>
        </a:spcBef>
        <a:spcAft>
          <a:spcPct val="0"/>
        </a:spcAft>
        <a:defRPr sz="2800" b="1">
          <a:solidFill>
            <a:srgbClr val="220060"/>
          </a:solidFill>
          <a:latin typeface="Arial" charset="0"/>
        </a:defRPr>
      </a:lvl4pPr>
      <a:lvl5pPr algn="ctr" rtl="0" eaLnBrk="0" fontAlgn="base" hangingPunct="0">
        <a:lnSpc>
          <a:spcPts val="3200"/>
        </a:lnSpc>
        <a:spcBef>
          <a:spcPct val="0"/>
        </a:spcBef>
        <a:spcAft>
          <a:spcPct val="0"/>
        </a:spcAft>
        <a:defRPr sz="2800" b="1">
          <a:solidFill>
            <a:srgbClr val="220060"/>
          </a:solidFill>
          <a:latin typeface="Arial" charset="0"/>
        </a:defRPr>
      </a:lvl5pPr>
      <a:lvl6pPr marL="457200" algn="ctr" rtl="0" eaLnBrk="0" fontAlgn="base" hangingPunct="0">
        <a:lnSpc>
          <a:spcPts val="3200"/>
        </a:lnSpc>
        <a:spcBef>
          <a:spcPct val="0"/>
        </a:spcBef>
        <a:spcAft>
          <a:spcPct val="0"/>
        </a:spcAft>
        <a:defRPr sz="2800" b="1">
          <a:solidFill>
            <a:schemeClr val="tx1"/>
          </a:solidFill>
          <a:latin typeface="Arial" charset="0"/>
        </a:defRPr>
      </a:lvl6pPr>
      <a:lvl7pPr marL="914400" algn="ctr" rtl="0" eaLnBrk="0" fontAlgn="base" hangingPunct="0">
        <a:lnSpc>
          <a:spcPts val="3200"/>
        </a:lnSpc>
        <a:spcBef>
          <a:spcPct val="0"/>
        </a:spcBef>
        <a:spcAft>
          <a:spcPct val="0"/>
        </a:spcAft>
        <a:defRPr sz="2800" b="1">
          <a:solidFill>
            <a:schemeClr val="tx1"/>
          </a:solidFill>
          <a:latin typeface="Arial" charset="0"/>
        </a:defRPr>
      </a:lvl7pPr>
      <a:lvl8pPr marL="1371600" algn="ctr" rtl="0" eaLnBrk="0" fontAlgn="base" hangingPunct="0">
        <a:lnSpc>
          <a:spcPts val="3200"/>
        </a:lnSpc>
        <a:spcBef>
          <a:spcPct val="0"/>
        </a:spcBef>
        <a:spcAft>
          <a:spcPct val="0"/>
        </a:spcAft>
        <a:defRPr sz="2800" b="1">
          <a:solidFill>
            <a:schemeClr val="tx1"/>
          </a:solidFill>
          <a:latin typeface="Arial" charset="0"/>
        </a:defRPr>
      </a:lvl8pPr>
      <a:lvl9pPr marL="1828800" algn="ctr" rtl="0" eaLnBrk="0" fontAlgn="base" hangingPunct="0">
        <a:lnSpc>
          <a:spcPts val="3200"/>
        </a:lnSpc>
        <a:spcBef>
          <a:spcPct val="0"/>
        </a:spcBef>
        <a:spcAft>
          <a:spcPct val="0"/>
        </a:spcAft>
        <a:defRPr sz="2800" b="1">
          <a:solidFill>
            <a:schemeClr val="tx1"/>
          </a:solidFill>
          <a:latin typeface="Arial" charset="0"/>
        </a:defRPr>
      </a:lvl9pPr>
    </p:titleStyle>
    <p:bodyStyle>
      <a:lvl1pPr marL="342900" indent="-342900" algn="l" rtl="0" eaLnBrk="0" fontAlgn="base" hangingPunct="0">
        <a:lnSpc>
          <a:spcPct val="80000"/>
        </a:lnSpc>
        <a:spcBef>
          <a:spcPct val="25000"/>
        </a:spcBef>
        <a:spcAft>
          <a:spcPct val="0"/>
        </a:spcAft>
        <a:buFont typeface="Wingdings" pitchFamily="2" charset="2"/>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ea typeface="+mn-ea"/>
          <a:cs typeface="+mn-cs"/>
        </a:defRPr>
      </a:lvl1pPr>
      <a:lvl2pPr marL="742950" indent="-28575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2pPr>
      <a:lvl3pPr marL="11430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3pPr>
      <a:lvl4pPr marL="16002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4pPr>
      <a:lvl5pPr marL="20574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5pPr>
      <a:lvl6pPr marL="25146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6pPr>
      <a:lvl7pPr marL="29718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7pPr>
      <a:lvl8pPr marL="34290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8pPr>
      <a:lvl9pPr marL="38862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png"/><Relationship Id="rId5" Type="http://schemas.openxmlformats.org/officeDocument/2006/relationships/oleObject" Target="../embeddings/oleObject3.bin"/><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imt.kit.edu/projects/navolchi/restricted/Administration/Files/NAVOLCHI%20DOW-2%202014-07-2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15" name="Rectangle 8"/>
          <p:cNvSpPr>
            <a:spLocks noChangeArrowheads="1"/>
          </p:cNvSpPr>
          <p:nvPr/>
        </p:nvSpPr>
        <p:spPr bwMode="auto">
          <a:xfrm>
            <a:off x="107950" y="5637213"/>
            <a:ext cx="8928100" cy="1220787"/>
          </a:xfrm>
          <a:prstGeom prst="rect">
            <a:avLst/>
          </a:prstGeom>
          <a:solidFill>
            <a:schemeClr val="bg1"/>
          </a:solidFill>
          <a:ln w="9525">
            <a:noFill/>
            <a:miter lim="800000"/>
            <a:headEnd/>
            <a:tailEnd/>
          </a:ln>
        </p:spPr>
        <p:txBody>
          <a:bodyPr>
            <a:spAutoFit/>
          </a:bodyPr>
          <a:lstStyle/>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p:txBody>
      </p:sp>
      <p:sp>
        <p:nvSpPr>
          <p:cNvPr id="62516" name="Rectangle 4"/>
          <p:cNvSpPr>
            <a:spLocks noChangeArrowheads="1"/>
          </p:cNvSpPr>
          <p:nvPr/>
        </p:nvSpPr>
        <p:spPr bwMode="auto">
          <a:xfrm>
            <a:off x="5786438" y="0"/>
            <a:ext cx="3357562" cy="2214563"/>
          </a:xfrm>
          <a:prstGeom prst="rect">
            <a:avLst/>
          </a:prstGeom>
          <a:solidFill>
            <a:schemeClr val="bg1"/>
          </a:solidFill>
          <a:ln w="9525">
            <a:noFill/>
            <a:miter lim="800000"/>
            <a:headEnd/>
            <a:tailEnd/>
          </a:ln>
        </p:spPr>
        <p:txBody>
          <a:bodyPr>
            <a:spAutoFit/>
          </a:bodyPr>
          <a:lstStyle/>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p:txBody>
      </p:sp>
      <p:sp>
        <p:nvSpPr>
          <p:cNvPr id="62517" name="Text Box 10"/>
          <p:cNvSpPr txBox="1">
            <a:spLocks noChangeArrowheads="1"/>
          </p:cNvSpPr>
          <p:nvPr/>
        </p:nvSpPr>
        <p:spPr bwMode="auto">
          <a:xfrm>
            <a:off x="539750" y="4652963"/>
            <a:ext cx="8118475" cy="549275"/>
          </a:xfrm>
          <a:prstGeom prst="rect">
            <a:avLst/>
          </a:prstGeom>
          <a:noFill/>
          <a:ln w="9525">
            <a:noFill/>
            <a:miter lim="800000"/>
            <a:headEnd/>
            <a:tailEnd/>
          </a:ln>
        </p:spPr>
        <p:txBody>
          <a:bodyPr lIns="0" tIns="0" rIns="0" bIns="0">
            <a:spAutoFit/>
          </a:bodyPr>
          <a:lstStyle/>
          <a:p>
            <a:pPr algn="ctr">
              <a:lnSpc>
                <a:spcPct val="90000"/>
              </a:lnSpc>
              <a:spcBef>
                <a:spcPct val="50000"/>
              </a:spcBef>
            </a:pPr>
            <a:r>
              <a:rPr lang="de-DE" sz="2000" b="0">
                <a:solidFill>
                  <a:schemeClr val="tx1"/>
                </a:solidFill>
              </a:rPr>
              <a:t>NAVOLCHI - Nano Scale Disruptive Silicon-Plasmonic Platform for Chip-to-Chip Interconnection </a:t>
            </a:r>
            <a:endParaRPr lang="en-US" sz="2000" b="0">
              <a:solidFill>
                <a:schemeClr val="tx1"/>
              </a:solidFill>
            </a:endParaRPr>
          </a:p>
        </p:txBody>
      </p:sp>
      <p:pic>
        <p:nvPicPr>
          <p:cNvPr id="62518" name="Picture 8"/>
          <p:cNvPicPr>
            <a:picLocks noChangeAspect="1" noChangeArrowheads="1"/>
          </p:cNvPicPr>
          <p:nvPr/>
        </p:nvPicPr>
        <p:blipFill>
          <a:blip r:embed="rId4"/>
          <a:srcRect/>
          <a:stretch>
            <a:fillRect/>
          </a:stretch>
        </p:blipFill>
        <p:spPr bwMode="auto">
          <a:xfrm>
            <a:off x="1900238" y="2636838"/>
            <a:ext cx="5395912" cy="1787525"/>
          </a:xfrm>
          <a:prstGeom prst="rect">
            <a:avLst/>
          </a:prstGeom>
          <a:noFill/>
          <a:ln w="9525">
            <a:noFill/>
            <a:miter lim="800000"/>
            <a:headEnd/>
            <a:tailEnd/>
          </a:ln>
        </p:spPr>
      </p:pic>
      <p:sp>
        <p:nvSpPr>
          <p:cNvPr id="62519" name="Rectangle 8"/>
          <p:cNvSpPr>
            <a:spLocks noChangeArrowheads="1"/>
          </p:cNvSpPr>
          <p:nvPr/>
        </p:nvSpPr>
        <p:spPr bwMode="auto">
          <a:xfrm>
            <a:off x="107950" y="692150"/>
            <a:ext cx="5759450" cy="366713"/>
          </a:xfrm>
          <a:prstGeom prst="rect">
            <a:avLst/>
          </a:prstGeom>
          <a:solidFill>
            <a:schemeClr val="bg1"/>
          </a:solidFill>
          <a:ln w="9525">
            <a:noFill/>
            <a:miter lim="800000"/>
            <a:headEnd/>
            <a:tailEnd/>
          </a:ln>
        </p:spPr>
        <p:txBody>
          <a:bodyPr>
            <a:spAutoFit/>
          </a:bodyPr>
          <a:lstStyle/>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p:txBody>
      </p:sp>
      <p:graphicFrame>
        <p:nvGraphicFramePr>
          <p:cNvPr id="62514" name="Object 50"/>
          <p:cNvGraphicFramePr>
            <a:graphicFrameLocks noChangeAspect="1"/>
          </p:cNvGraphicFramePr>
          <p:nvPr/>
        </p:nvGraphicFramePr>
        <p:xfrm>
          <a:off x="3784600" y="692150"/>
          <a:ext cx="1627188" cy="1173163"/>
        </p:xfrm>
        <a:graphic>
          <a:graphicData uri="http://schemas.openxmlformats.org/presentationml/2006/ole">
            <mc:AlternateContent xmlns:mc="http://schemas.openxmlformats.org/markup-compatibility/2006">
              <mc:Choice xmlns:v="urn:schemas-microsoft-com:vml" Requires="v">
                <p:oleObj spid="_x0000_s62606" r:id="rId5" imgW="3895238" imgH="2809524" progId="MSPhotoEd.3">
                  <p:embed/>
                </p:oleObj>
              </mc:Choice>
              <mc:Fallback>
                <p:oleObj r:id="rId5" imgW="3895238" imgH="2809524" progId="MSPhotoEd.3">
                  <p:embed/>
                  <p:pic>
                    <p:nvPicPr>
                      <p:cNvPr id="0" name="Picture 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4600" y="692150"/>
                        <a:ext cx="1627188" cy="1173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46166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smtClean="0">
                <a:solidFill>
                  <a:schemeClr val="bg1"/>
                </a:solidFill>
              </a:rPr>
              <a:t>Planning the Next Consortium Meeting </a:t>
            </a:r>
            <a:r>
              <a:rPr lang="de-DE" sz="2400" dirty="0" smtClean="0">
                <a:solidFill>
                  <a:schemeClr val="bg1"/>
                </a:solidFill>
              </a:rPr>
              <a:t> </a:t>
            </a:r>
            <a:endParaRPr lang="de-DE" sz="2400" dirty="0">
              <a:solidFill>
                <a:schemeClr val="bg1"/>
              </a:solidFill>
            </a:endParaRPr>
          </a:p>
        </p:txBody>
      </p:sp>
    </p:spTree>
    <p:extLst>
      <p:ext uri="{BB962C8B-B14F-4D97-AF65-F5344CB8AC3E}">
        <p14:creationId xmlns:p14="http://schemas.microsoft.com/office/powerpoint/2010/main" val="409277082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1520" y="188640"/>
            <a:ext cx="7488832" cy="523220"/>
          </a:xfrm>
          <a:prstGeom prst="rect">
            <a:avLst/>
          </a:prstGeom>
          <a:noFill/>
        </p:spPr>
        <p:txBody>
          <a:bodyPr wrap="square" rtlCol="0">
            <a:spAutoFit/>
          </a:bodyPr>
          <a:lstStyle/>
          <a:p>
            <a:r>
              <a:rPr lang="en-US" sz="2800" dirty="0" smtClean="0"/>
              <a:t>Next Meeting</a:t>
            </a:r>
            <a:endParaRPr lang="de-DE" sz="2800" dirty="0"/>
          </a:p>
        </p:txBody>
      </p:sp>
      <p:sp>
        <p:nvSpPr>
          <p:cNvPr id="4" name="Textfeld 3"/>
          <p:cNvSpPr txBox="1"/>
          <p:nvPr/>
        </p:nvSpPr>
        <p:spPr>
          <a:xfrm>
            <a:off x="708673" y="1196752"/>
            <a:ext cx="3494867" cy="1323439"/>
          </a:xfrm>
          <a:prstGeom prst="rect">
            <a:avLst/>
          </a:prstGeom>
          <a:noFill/>
        </p:spPr>
        <p:txBody>
          <a:bodyPr wrap="none" rtlCol="0">
            <a:spAutoFit/>
          </a:bodyPr>
          <a:lstStyle/>
          <a:p>
            <a:pPr marL="342900" indent="-342900">
              <a:buFontTx/>
              <a:buChar char="-"/>
            </a:pPr>
            <a:r>
              <a:rPr lang="en-US" sz="2000" dirty="0" smtClean="0"/>
              <a:t>When? Before summer?</a:t>
            </a:r>
          </a:p>
          <a:p>
            <a:pPr marL="342900" indent="-342900">
              <a:buFontTx/>
              <a:buChar char="-"/>
            </a:pPr>
            <a:endParaRPr lang="en-US" sz="2000" dirty="0" smtClean="0"/>
          </a:p>
          <a:p>
            <a:pPr marL="342900" indent="-342900">
              <a:buFontTx/>
              <a:buChar char="-"/>
            </a:pPr>
            <a:r>
              <a:rPr lang="en-US" sz="2000" dirty="0" smtClean="0"/>
              <a:t>Who might </a:t>
            </a:r>
            <a:r>
              <a:rPr lang="en-US" sz="2000" dirty="0" err="1" smtClean="0"/>
              <a:t>organise</a:t>
            </a:r>
            <a:r>
              <a:rPr lang="en-US" sz="2000" dirty="0" smtClean="0"/>
              <a:t> it?</a:t>
            </a:r>
          </a:p>
          <a:p>
            <a:pPr marL="342900" indent="-342900">
              <a:buFontTx/>
              <a:buChar char="-"/>
            </a:pPr>
            <a:endParaRPr lang="en-US" sz="2000" dirty="0" smtClean="0"/>
          </a:p>
        </p:txBody>
      </p:sp>
      <p:pic>
        <p:nvPicPr>
          <p:cNvPr id="775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1092" y="1124744"/>
            <a:ext cx="3220764" cy="216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75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3757068"/>
            <a:ext cx="3128348"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73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1092" y="3757068"/>
            <a:ext cx="3102060" cy="2541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Ellipse 7"/>
          <p:cNvSpPr/>
          <p:nvPr/>
        </p:nvSpPr>
        <p:spPr bwMode="auto">
          <a:xfrm>
            <a:off x="6084168" y="5565591"/>
            <a:ext cx="360039" cy="360040"/>
          </a:xfrm>
          <a:prstGeom prst="ellipse">
            <a:avLst/>
          </a:prstGeom>
          <a:solidFill>
            <a:srgbClr val="FFFF00">
              <a:alpha val="21961"/>
            </a:srgbClr>
          </a:solidFill>
          <a:ln w="28575" cap="flat" cmpd="sng" algn="ctr">
            <a:solidFill>
              <a:srgbClr val="FF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90502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203132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a:solidFill>
                  <a:schemeClr val="bg1"/>
                </a:solidFill>
              </a:rPr>
              <a:t>Status of Work: </a:t>
            </a:r>
          </a:p>
          <a:p>
            <a:pPr algn="ctr" eaLnBrk="0" hangingPunct="0">
              <a:spcBef>
                <a:spcPts val="600"/>
              </a:spcBef>
              <a:spcAft>
                <a:spcPts val="600"/>
              </a:spcAft>
            </a:pPr>
            <a:r>
              <a:rPr lang="en-US" sz="2400" dirty="0">
                <a:solidFill>
                  <a:schemeClr val="bg1"/>
                </a:solidFill>
              </a:rPr>
              <a:t>Partner </a:t>
            </a:r>
            <a:r>
              <a:rPr lang="en-US" sz="2400" dirty="0" smtClean="0">
                <a:solidFill>
                  <a:schemeClr val="bg1"/>
                </a:solidFill>
              </a:rPr>
              <a:t>Presentations</a:t>
            </a:r>
          </a:p>
          <a:p>
            <a:pPr marL="0" lvl="1" algn="ctr" eaLnBrk="0" hangingPunct="0">
              <a:spcBef>
                <a:spcPts val="600"/>
              </a:spcBef>
              <a:spcAft>
                <a:spcPts val="600"/>
              </a:spcAft>
            </a:pPr>
            <a:r>
              <a:rPr lang="en-US" sz="2400" dirty="0">
                <a:solidFill>
                  <a:schemeClr val="bg1"/>
                </a:solidFill>
              </a:rPr>
              <a:t>If </a:t>
            </a:r>
            <a:r>
              <a:rPr lang="en-US" sz="2400" dirty="0" smtClean="0">
                <a:solidFill>
                  <a:schemeClr val="bg1"/>
                </a:solidFill>
              </a:rPr>
              <a:t>Appropriate</a:t>
            </a:r>
            <a:r>
              <a:rPr lang="en-US" sz="2400" dirty="0">
                <a:solidFill>
                  <a:schemeClr val="bg1"/>
                </a:solidFill>
              </a:rPr>
              <a:t>: Discussion</a:t>
            </a:r>
          </a:p>
          <a:p>
            <a:pPr algn="ctr" eaLnBrk="0" hangingPunct="0">
              <a:spcBef>
                <a:spcPts val="600"/>
              </a:spcBef>
              <a:spcAft>
                <a:spcPts val="600"/>
              </a:spcAft>
            </a:pPr>
            <a:r>
              <a:rPr lang="en-US" sz="2400" dirty="0" smtClean="0">
                <a:solidFill>
                  <a:schemeClr val="bg1"/>
                </a:solidFill>
              </a:rPr>
              <a:t> </a:t>
            </a:r>
            <a:r>
              <a:rPr lang="de-DE" sz="2400" dirty="0" smtClean="0">
                <a:solidFill>
                  <a:srgbClr val="FF0000"/>
                </a:solidFill>
              </a:rPr>
              <a:t> </a:t>
            </a:r>
            <a:endParaRPr lang="de-DE" sz="2400" dirty="0">
              <a:solidFill>
                <a:srgbClr val="FF0000"/>
              </a:solidFill>
            </a:endParaRPr>
          </a:p>
        </p:txBody>
      </p:sp>
    </p:spTree>
    <p:extLst>
      <p:ext uri="{BB962C8B-B14F-4D97-AF65-F5344CB8AC3E}">
        <p14:creationId xmlns:p14="http://schemas.microsoft.com/office/powerpoint/2010/main" val="35773094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7" name="Text Box 10"/>
          <p:cNvSpPr txBox="1">
            <a:spLocks noChangeArrowheads="1"/>
          </p:cNvSpPr>
          <p:nvPr/>
        </p:nvSpPr>
        <p:spPr bwMode="auto">
          <a:xfrm>
            <a:off x="323850" y="2060575"/>
            <a:ext cx="8064500" cy="1274763"/>
          </a:xfrm>
          <a:prstGeom prst="rect">
            <a:avLst/>
          </a:prstGeom>
          <a:noFill/>
          <a:ln w="9525">
            <a:noFill/>
            <a:miter lim="800000"/>
            <a:headEnd/>
            <a:tailEnd/>
          </a:ln>
        </p:spPr>
        <p:txBody>
          <a:bodyPr>
            <a:spAutoFit/>
          </a:bodyPr>
          <a:lstStyle/>
          <a:p>
            <a:pPr marL="742950" lvl="1" indent="-285750" algn="ctr" eaLnBrk="0" hangingPunct="0">
              <a:spcBef>
                <a:spcPct val="10000"/>
              </a:spcBef>
              <a:buFontTx/>
              <a:buChar char="•"/>
            </a:pPr>
            <a:r>
              <a:rPr lang="en-US" sz="2400">
                <a:solidFill>
                  <a:schemeClr val="bg1"/>
                </a:solidFill>
              </a:rPr>
              <a:t>Open Issues</a:t>
            </a:r>
          </a:p>
          <a:p>
            <a:pPr marL="742950" lvl="1" indent="-285750" algn="ctr" eaLnBrk="0" hangingPunct="0">
              <a:spcBef>
                <a:spcPct val="10000"/>
              </a:spcBef>
              <a:buFontTx/>
              <a:buChar char="•"/>
            </a:pPr>
            <a:endParaRPr lang="en-US" sz="2400">
              <a:solidFill>
                <a:schemeClr val="bg1"/>
              </a:solidFill>
            </a:endParaRPr>
          </a:p>
          <a:p>
            <a:pPr marL="742950" lvl="1" indent="-285750" algn="ctr" eaLnBrk="0" hangingPunct="0">
              <a:spcBef>
                <a:spcPct val="10000"/>
              </a:spcBef>
              <a:buFontTx/>
              <a:buChar char="•"/>
            </a:pPr>
            <a:r>
              <a:rPr lang="en-US" sz="2400">
                <a:solidFill>
                  <a:schemeClr val="bg1"/>
                </a:solidFill>
              </a:rPr>
              <a:t>Next Tel. Conf.</a:t>
            </a:r>
            <a:endParaRPr lang="de-DE" sz="2400">
              <a:solidFill>
                <a:schemeClr val="bg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5" name="Title 1"/>
          <p:cNvSpPr>
            <a:spLocks noGrp="1"/>
          </p:cNvSpPr>
          <p:nvPr>
            <p:ph type="title" idx="4294967295"/>
          </p:nvPr>
        </p:nvSpPr>
        <p:spPr/>
        <p:txBody>
          <a:bodyPr/>
          <a:lstStyle/>
          <a:p>
            <a:r>
              <a:rPr lang="en-US" dirty="0" smtClean="0">
                <a:solidFill>
                  <a:srgbClr val="002060"/>
                </a:solidFill>
              </a:rPr>
              <a:t>Open Issues</a:t>
            </a:r>
          </a:p>
        </p:txBody>
      </p:sp>
      <p:sp>
        <p:nvSpPr>
          <p:cNvPr id="763906" name="Text Box 4"/>
          <p:cNvSpPr txBox="1">
            <a:spLocks noChangeArrowheads="1"/>
          </p:cNvSpPr>
          <p:nvPr/>
        </p:nvSpPr>
        <p:spPr bwMode="auto">
          <a:xfrm>
            <a:off x="1042988" y="1916113"/>
            <a:ext cx="6445250" cy="406400"/>
          </a:xfrm>
          <a:prstGeom prst="rect">
            <a:avLst/>
          </a:prstGeom>
          <a:noFill/>
          <a:ln w="9525">
            <a:noFill/>
            <a:miter lim="800000"/>
            <a:headEnd/>
            <a:tailEnd/>
          </a:ln>
        </p:spPr>
        <p:txBody>
          <a:bodyPr wrap="none" lIns="0" tIns="0" rIns="0" bIns="0">
            <a:spAutoFit/>
          </a:bodyPr>
          <a:lstStyle/>
          <a:p>
            <a:pPr algn="ctr" eaLnBrk="0" hangingPunct="0">
              <a:lnSpc>
                <a:spcPts val="3200"/>
              </a:lnSpc>
            </a:pPr>
            <a:r>
              <a:rPr lang="de-DE"/>
              <a:t>Any important things to discuss?</a:t>
            </a:r>
          </a:p>
        </p:txBody>
      </p:sp>
    </p:spTree>
    <p:extLst>
      <p:ext uri="{BB962C8B-B14F-4D97-AF65-F5344CB8AC3E}">
        <p14:creationId xmlns:p14="http://schemas.microsoft.com/office/powerpoint/2010/main" val="3819228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9398" y="3356992"/>
            <a:ext cx="3922458" cy="2631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5953" name="Title 1"/>
          <p:cNvSpPr>
            <a:spLocks noGrp="1"/>
          </p:cNvSpPr>
          <p:nvPr>
            <p:ph type="title" idx="4294967295"/>
          </p:nvPr>
        </p:nvSpPr>
        <p:spPr/>
        <p:txBody>
          <a:bodyPr/>
          <a:lstStyle/>
          <a:p>
            <a:r>
              <a:rPr lang="en-US" dirty="0" smtClean="0">
                <a:solidFill>
                  <a:srgbClr val="002060"/>
                </a:solidFill>
              </a:rPr>
              <a:t>Next Phone Conference</a:t>
            </a:r>
          </a:p>
        </p:txBody>
      </p:sp>
      <p:sp>
        <p:nvSpPr>
          <p:cNvPr id="765954" name="Text Box 4"/>
          <p:cNvSpPr txBox="1">
            <a:spLocks noChangeArrowheads="1"/>
          </p:cNvSpPr>
          <p:nvPr/>
        </p:nvSpPr>
        <p:spPr bwMode="auto">
          <a:xfrm>
            <a:off x="1076632" y="3140968"/>
            <a:ext cx="3260508" cy="1231106"/>
          </a:xfrm>
          <a:prstGeom prst="rect">
            <a:avLst/>
          </a:prstGeom>
          <a:noFill/>
          <a:ln w="9525">
            <a:noFill/>
            <a:miter lim="800000"/>
            <a:headEnd/>
            <a:tailEnd/>
          </a:ln>
        </p:spPr>
        <p:txBody>
          <a:bodyPr wrap="none" lIns="0" tIns="0" rIns="0" bIns="0">
            <a:spAutoFit/>
          </a:bodyPr>
          <a:lstStyle/>
          <a:p>
            <a:pPr algn="ctr" eaLnBrk="0" hangingPunct="0">
              <a:lnSpc>
                <a:spcPts val="3200"/>
              </a:lnSpc>
            </a:pPr>
            <a:endParaRPr lang="de-DE" dirty="0"/>
          </a:p>
          <a:p>
            <a:pPr algn="ctr" eaLnBrk="0" hangingPunct="0">
              <a:lnSpc>
                <a:spcPts val="3200"/>
              </a:lnSpc>
            </a:pPr>
            <a:endParaRPr lang="de-DE" dirty="0" smtClean="0"/>
          </a:p>
          <a:p>
            <a:pPr marL="457200" indent="-457200" algn="ctr" eaLnBrk="0" hangingPunct="0">
              <a:lnSpc>
                <a:spcPts val="3200"/>
              </a:lnSpc>
              <a:buFont typeface="Wingdings"/>
              <a:buChar char="à"/>
            </a:pPr>
            <a:r>
              <a:rPr lang="de-DE" dirty="0" smtClean="0"/>
              <a:t>June 1</a:t>
            </a:r>
            <a:r>
              <a:rPr lang="de-DE" baseline="30000" dirty="0" smtClean="0"/>
              <a:t>st</a:t>
            </a:r>
            <a:r>
              <a:rPr lang="de-DE" dirty="0" smtClean="0"/>
              <a:t>, 2015</a:t>
            </a:r>
            <a:endParaRPr lang="de-DE" dirty="0"/>
          </a:p>
        </p:txBody>
      </p:sp>
      <p:sp>
        <p:nvSpPr>
          <p:cNvPr id="765955" name="Text Box 4"/>
          <p:cNvSpPr txBox="1">
            <a:spLocks noChangeArrowheads="1"/>
          </p:cNvSpPr>
          <p:nvPr/>
        </p:nvSpPr>
        <p:spPr bwMode="auto">
          <a:xfrm>
            <a:off x="1522288" y="1700213"/>
            <a:ext cx="6099427" cy="820738"/>
          </a:xfrm>
          <a:prstGeom prst="rect">
            <a:avLst/>
          </a:prstGeom>
          <a:noFill/>
          <a:ln w="9525">
            <a:noFill/>
            <a:miter lim="800000"/>
            <a:headEnd/>
            <a:tailEnd/>
          </a:ln>
        </p:spPr>
        <p:txBody>
          <a:bodyPr wrap="none" lIns="0" tIns="0" rIns="0" bIns="0">
            <a:spAutoFit/>
          </a:bodyPr>
          <a:lstStyle/>
          <a:p>
            <a:pPr algn="ctr" eaLnBrk="0" hangingPunct="0">
              <a:lnSpc>
                <a:spcPts val="3200"/>
              </a:lnSpc>
            </a:pPr>
            <a:r>
              <a:rPr lang="de-DE" dirty="0" smtClean="0"/>
              <a:t>(First) </a:t>
            </a:r>
            <a:r>
              <a:rPr lang="de-DE" dirty="0" err="1"/>
              <a:t>Monday</a:t>
            </a:r>
            <a:r>
              <a:rPr lang="de-DE" dirty="0"/>
              <a:t> </a:t>
            </a:r>
            <a:r>
              <a:rPr lang="de-DE" dirty="0" err="1"/>
              <a:t>of</a:t>
            </a:r>
            <a:r>
              <a:rPr lang="de-DE" dirty="0"/>
              <a:t> </a:t>
            </a:r>
            <a:r>
              <a:rPr lang="de-DE" dirty="0" err="1" smtClean="0"/>
              <a:t>every</a:t>
            </a:r>
            <a:r>
              <a:rPr lang="de-DE" dirty="0" smtClean="0"/>
              <a:t> </a:t>
            </a:r>
            <a:r>
              <a:rPr lang="de-DE" dirty="0" err="1" smtClean="0"/>
              <a:t>month</a:t>
            </a:r>
            <a:r>
              <a:rPr lang="de-DE" dirty="0"/>
              <a:t>, </a:t>
            </a:r>
          </a:p>
          <a:p>
            <a:pPr algn="ctr" eaLnBrk="0" hangingPunct="0">
              <a:lnSpc>
                <a:spcPts val="3200"/>
              </a:lnSpc>
            </a:pPr>
            <a:r>
              <a:rPr lang="de-DE" dirty="0"/>
              <a:t>4:00 </a:t>
            </a:r>
            <a:r>
              <a:rPr lang="de-DE" dirty="0" err="1"/>
              <a:t>pm</a:t>
            </a:r>
            <a:r>
              <a:rPr lang="de-DE" dirty="0"/>
              <a:t> (CET)</a:t>
            </a:r>
          </a:p>
        </p:txBody>
      </p:sp>
      <p:sp>
        <p:nvSpPr>
          <p:cNvPr id="2" name="Ellipse 1"/>
          <p:cNvSpPr/>
          <p:nvPr/>
        </p:nvSpPr>
        <p:spPr bwMode="auto">
          <a:xfrm>
            <a:off x="5564346" y="4224525"/>
            <a:ext cx="360039" cy="360040"/>
          </a:xfrm>
          <a:prstGeom prst="ellipse">
            <a:avLst/>
          </a:prstGeom>
          <a:solidFill>
            <a:srgbClr val="FFFF00">
              <a:alpha val="21961"/>
            </a:srgbClr>
          </a:solidFill>
          <a:ln w="28575" cap="flat" cmpd="sng" algn="ctr">
            <a:solidFill>
              <a:srgbClr val="FF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01" name="Text Box 10"/>
          <p:cNvSpPr txBox="1">
            <a:spLocks noChangeArrowheads="1"/>
          </p:cNvSpPr>
          <p:nvPr/>
        </p:nvSpPr>
        <p:spPr bwMode="auto">
          <a:xfrm>
            <a:off x="323850" y="2636838"/>
            <a:ext cx="7416800" cy="579437"/>
          </a:xfrm>
          <a:prstGeom prst="rect">
            <a:avLst/>
          </a:prstGeom>
          <a:noFill/>
          <a:ln w="9525">
            <a:noFill/>
            <a:miter lim="800000"/>
            <a:headEnd/>
            <a:tailEnd/>
          </a:ln>
        </p:spPr>
        <p:txBody>
          <a:bodyPr>
            <a:spAutoFit/>
          </a:bodyPr>
          <a:lstStyle/>
          <a:p>
            <a:pPr marL="179388" lvl="1" algn="ctr" eaLnBrk="0" hangingPunct="0">
              <a:spcBef>
                <a:spcPts val="600"/>
              </a:spcBef>
              <a:spcAft>
                <a:spcPts val="600"/>
              </a:spcAft>
            </a:pPr>
            <a:r>
              <a:rPr lang="en-US">
                <a:solidFill>
                  <a:schemeClr val="bg1"/>
                </a:solidFill>
              </a:rPr>
              <a:t>Bye!</a:t>
            </a:r>
            <a:endParaRPr lang="de-DE">
              <a:solidFill>
                <a:schemeClr val="bg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46166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smtClean="0">
                <a:solidFill>
                  <a:schemeClr val="bg1"/>
                </a:solidFill>
              </a:rPr>
              <a:t>Amendment</a:t>
            </a:r>
            <a:endParaRPr lang="de-DE" sz="2400" dirty="0">
              <a:solidFill>
                <a:srgbClr val="FF0000"/>
              </a:solidFill>
            </a:endParaRPr>
          </a:p>
        </p:txBody>
      </p:sp>
    </p:spTree>
    <p:extLst>
      <p:ext uri="{BB962C8B-B14F-4D97-AF65-F5344CB8AC3E}">
        <p14:creationId xmlns:p14="http://schemas.microsoft.com/office/powerpoint/2010/main" val="281615025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1520" y="188640"/>
            <a:ext cx="7488832" cy="523220"/>
          </a:xfrm>
          <a:prstGeom prst="rect">
            <a:avLst/>
          </a:prstGeom>
          <a:noFill/>
        </p:spPr>
        <p:txBody>
          <a:bodyPr wrap="square" rtlCol="0">
            <a:spAutoFit/>
          </a:bodyPr>
          <a:lstStyle/>
          <a:p>
            <a:r>
              <a:rPr lang="en-US" sz="2800" dirty="0" smtClean="0"/>
              <a:t>GA Amendment</a:t>
            </a:r>
            <a:endParaRPr lang="de-DE" sz="2800" dirty="0"/>
          </a:p>
        </p:txBody>
      </p:sp>
      <p:sp>
        <p:nvSpPr>
          <p:cNvPr id="4" name="Textfeld 3"/>
          <p:cNvSpPr txBox="1"/>
          <p:nvPr/>
        </p:nvSpPr>
        <p:spPr>
          <a:xfrm>
            <a:off x="683568" y="979600"/>
            <a:ext cx="8065028" cy="6278642"/>
          </a:xfrm>
          <a:prstGeom prst="rect">
            <a:avLst/>
          </a:prstGeom>
          <a:noFill/>
        </p:spPr>
        <p:txBody>
          <a:bodyPr wrap="none" rtlCol="0">
            <a:spAutoFit/>
          </a:bodyPr>
          <a:lstStyle/>
          <a:p>
            <a:r>
              <a:rPr lang="de-DE" sz="2000" dirty="0" smtClean="0"/>
              <a:t>- </a:t>
            </a:r>
            <a:r>
              <a:rPr lang="de-DE" sz="2000" dirty="0" err="1" smtClean="0"/>
              <a:t>Amendment</a:t>
            </a:r>
            <a:r>
              <a:rPr lang="de-DE" sz="2000" dirty="0" smtClean="0"/>
              <a:t> </a:t>
            </a:r>
            <a:r>
              <a:rPr lang="de-DE" sz="2000" dirty="0" err="1" smtClean="0"/>
              <a:t>agreed</a:t>
            </a:r>
            <a:r>
              <a:rPr lang="de-DE" sz="2000" dirty="0" smtClean="0"/>
              <a:t> </a:t>
            </a:r>
            <a:r>
              <a:rPr lang="de-DE" sz="2000" dirty="0" err="1" smtClean="0"/>
              <a:t>by</a:t>
            </a:r>
            <a:r>
              <a:rPr lang="de-DE" sz="2000" dirty="0" smtClean="0"/>
              <a:t> </a:t>
            </a:r>
            <a:r>
              <a:rPr lang="de-DE" sz="2000" dirty="0" err="1" smtClean="0"/>
              <a:t>Commission</a:t>
            </a:r>
            <a:r>
              <a:rPr lang="de-DE" sz="2000" dirty="0" smtClean="0"/>
              <a:t>!</a:t>
            </a:r>
          </a:p>
          <a:p>
            <a:endParaRPr lang="de-DE" sz="2000" dirty="0"/>
          </a:p>
          <a:p>
            <a:r>
              <a:rPr lang="de-DE" sz="2000" dirty="0" smtClean="0"/>
              <a:t>- </a:t>
            </a:r>
            <a:r>
              <a:rPr lang="de-DE" sz="2000" dirty="0" err="1" smtClean="0"/>
              <a:t>Modified</a:t>
            </a:r>
            <a:r>
              <a:rPr lang="de-DE" sz="2000" dirty="0" smtClean="0"/>
              <a:t> Version </a:t>
            </a:r>
            <a:r>
              <a:rPr lang="de-DE" sz="2000" dirty="0" err="1" smtClean="0"/>
              <a:t>of</a:t>
            </a:r>
            <a:r>
              <a:rPr lang="de-DE" sz="2000" dirty="0" smtClean="0"/>
              <a:t> </a:t>
            </a:r>
            <a:r>
              <a:rPr lang="de-DE" sz="2000" dirty="0" err="1" smtClean="0"/>
              <a:t>DoW</a:t>
            </a:r>
            <a:r>
              <a:rPr lang="de-DE" sz="2000" dirty="0" smtClean="0"/>
              <a:t> at </a:t>
            </a:r>
            <a:r>
              <a:rPr lang="de-DE" sz="2000" dirty="0" err="1" smtClean="0"/>
              <a:t>our</a:t>
            </a:r>
            <a:r>
              <a:rPr lang="de-DE" sz="2000" dirty="0"/>
              <a:t> WEB-Site </a:t>
            </a:r>
            <a:endParaRPr lang="de-DE" sz="2000" dirty="0" smtClean="0"/>
          </a:p>
          <a:p>
            <a:r>
              <a:rPr lang="de-DE" sz="1100" dirty="0" smtClean="0"/>
              <a:t>     (</a:t>
            </a:r>
            <a:r>
              <a:rPr lang="de-DE" sz="1100" dirty="0">
                <a:hlinkClick r:id="rId2"/>
              </a:rPr>
              <a:t>https://www.imt.kit.edu/projects/navolchi/restricted/Administration/Files/NAVOLCHI%20DOW-2%202014-07-25.pdf</a:t>
            </a:r>
            <a:r>
              <a:rPr lang="de-DE" sz="1100" dirty="0" smtClean="0"/>
              <a:t>)</a:t>
            </a:r>
          </a:p>
          <a:p>
            <a:endParaRPr lang="de-DE" sz="2000" dirty="0" smtClean="0"/>
          </a:p>
          <a:p>
            <a:r>
              <a:rPr lang="de-DE" sz="2000" dirty="0" smtClean="0"/>
              <a:t>- </a:t>
            </a:r>
            <a:r>
              <a:rPr lang="de-DE" sz="2000" dirty="0" err="1" smtClean="0"/>
              <a:t>Modified</a:t>
            </a:r>
            <a:r>
              <a:rPr lang="de-DE" sz="2000" dirty="0" smtClean="0"/>
              <a:t> </a:t>
            </a:r>
            <a:r>
              <a:rPr lang="de-DE" sz="2000" dirty="0" err="1" smtClean="0"/>
              <a:t>Deliverables</a:t>
            </a:r>
            <a:r>
              <a:rPr lang="de-DE" sz="2000" dirty="0" smtClean="0"/>
              <a:t> </a:t>
            </a:r>
            <a:r>
              <a:rPr lang="de-DE" sz="2000" dirty="0" err="1" smtClean="0"/>
              <a:t>and</a:t>
            </a:r>
            <a:r>
              <a:rPr lang="de-DE" sz="2000" dirty="0" smtClean="0"/>
              <a:t> Milestones</a:t>
            </a:r>
          </a:p>
          <a:p>
            <a:pPr marL="800100" lvl="1" indent="-342900">
              <a:buFontTx/>
              <a:buChar char="-"/>
            </a:pPr>
            <a:r>
              <a:rPr lang="de-DE" sz="2000" dirty="0" smtClean="0"/>
              <a:t>D3.3		m24 </a:t>
            </a:r>
            <a:r>
              <a:rPr lang="de-DE" sz="2000" dirty="0" smtClean="0">
                <a:sym typeface="Wingdings" panose="05000000000000000000" pitchFamily="2" charset="2"/>
              </a:rPr>
              <a:t> m33</a:t>
            </a:r>
          </a:p>
          <a:p>
            <a:pPr marL="800100" lvl="1" indent="-342900">
              <a:buFontTx/>
              <a:buChar char="-"/>
            </a:pPr>
            <a:r>
              <a:rPr lang="de-DE" sz="2000" dirty="0" smtClean="0">
                <a:sym typeface="Wingdings" panose="05000000000000000000" pitchFamily="2" charset="2"/>
              </a:rPr>
              <a:t>D4.5		m33  m42</a:t>
            </a:r>
          </a:p>
          <a:p>
            <a:pPr marL="800100" lvl="1" indent="-342900">
              <a:buFontTx/>
              <a:buChar char="-"/>
            </a:pPr>
            <a:r>
              <a:rPr lang="de-DE" sz="2000" dirty="0" smtClean="0">
                <a:sym typeface="Wingdings" panose="05000000000000000000" pitchFamily="2" charset="2"/>
              </a:rPr>
              <a:t>D5.6		m30  m39</a:t>
            </a:r>
          </a:p>
          <a:p>
            <a:pPr marL="800100" lvl="1" indent="-342900">
              <a:buFontTx/>
              <a:buChar char="-"/>
            </a:pPr>
            <a:r>
              <a:rPr lang="de-DE" sz="2000" dirty="0" smtClean="0">
                <a:sym typeface="Wingdings" panose="05000000000000000000" pitchFamily="2" charset="2"/>
              </a:rPr>
              <a:t>D5.7		m33  m42</a:t>
            </a:r>
          </a:p>
          <a:p>
            <a:pPr marL="800100" lvl="1" indent="-342900">
              <a:buFontTx/>
              <a:buChar char="-"/>
            </a:pPr>
            <a:r>
              <a:rPr lang="de-DE" sz="2000" dirty="0" smtClean="0">
                <a:sym typeface="Wingdings" panose="05000000000000000000" pitchFamily="2" charset="2"/>
              </a:rPr>
              <a:t>D6.3, D6.4	m36  m45</a:t>
            </a:r>
          </a:p>
          <a:p>
            <a:pPr marL="800100" lvl="1" indent="-342900">
              <a:buFontTx/>
              <a:buChar char="-"/>
            </a:pPr>
            <a:r>
              <a:rPr lang="de-DE" sz="2000" dirty="0" smtClean="0">
                <a:sym typeface="Wingdings" panose="05000000000000000000" pitchFamily="2" charset="2"/>
              </a:rPr>
              <a:t>D7.5 - D7.7	m36  m45</a:t>
            </a:r>
          </a:p>
          <a:p>
            <a:pPr marL="800100" lvl="1" indent="-342900">
              <a:buFontTx/>
              <a:buChar char="-"/>
            </a:pPr>
            <a:endParaRPr lang="de-DE" sz="2000" dirty="0" smtClean="0">
              <a:sym typeface="Wingdings" panose="05000000000000000000" pitchFamily="2" charset="2"/>
            </a:endParaRPr>
          </a:p>
          <a:p>
            <a:pPr marL="800100" lvl="1" indent="-342900">
              <a:buFontTx/>
              <a:buChar char="-"/>
            </a:pPr>
            <a:r>
              <a:rPr lang="de-DE" sz="2000" dirty="0" smtClean="0">
                <a:sym typeface="Wingdings" panose="05000000000000000000" pitchFamily="2" charset="2"/>
              </a:rPr>
              <a:t>MS35</a:t>
            </a:r>
            <a:r>
              <a:rPr lang="de-DE" sz="2000" dirty="0">
                <a:sym typeface="Wingdings" panose="05000000000000000000" pitchFamily="2" charset="2"/>
              </a:rPr>
              <a:t>, </a:t>
            </a:r>
            <a:r>
              <a:rPr lang="de-DE" sz="2000" dirty="0" smtClean="0">
                <a:sym typeface="Wingdings" panose="05000000000000000000" pitchFamily="2" charset="2"/>
              </a:rPr>
              <a:t>MS36, MS40</a:t>
            </a:r>
            <a:r>
              <a:rPr lang="de-DE" sz="2000" dirty="0">
                <a:sym typeface="Wingdings" panose="05000000000000000000" pitchFamily="2" charset="2"/>
              </a:rPr>
              <a:t>	</a:t>
            </a:r>
            <a:r>
              <a:rPr lang="de-DE" sz="2000" dirty="0" smtClean="0">
                <a:sym typeface="Wingdings" panose="05000000000000000000" pitchFamily="2" charset="2"/>
              </a:rPr>
              <a:t>m30 </a:t>
            </a:r>
            <a:r>
              <a:rPr lang="de-DE" sz="2000" dirty="0">
                <a:sym typeface="Wingdings" panose="05000000000000000000" pitchFamily="2" charset="2"/>
              </a:rPr>
              <a:t> </a:t>
            </a:r>
            <a:r>
              <a:rPr lang="de-DE" sz="2000" dirty="0" smtClean="0">
                <a:sym typeface="Wingdings" panose="05000000000000000000" pitchFamily="2" charset="2"/>
              </a:rPr>
              <a:t>m39</a:t>
            </a:r>
          </a:p>
          <a:p>
            <a:pPr marL="800100" lvl="1" indent="-342900">
              <a:buFontTx/>
              <a:buChar char="-"/>
            </a:pPr>
            <a:r>
              <a:rPr lang="de-DE" sz="2000" dirty="0" smtClean="0">
                <a:sym typeface="Wingdings" panose="05000000000000000000" pitchFamily="2" charset="2"/>
              </a:rPr>
              <a:t>MS41, MS42</a:t>
            </a:r>
            <a:r>
              <a:rPr lang="de-DE" sz="2000" dirty="0">
                <a:sym typeface="Wingdings" panose="05000000000000000000" pitchFamily="2" charset="2"/>
              </a:rPr>
              <a:t>	</a:t>
            </a:r>
            <a:r>
              <a:rPr lang="de-DE" sz="2000" dirty="0" smtClean="0">
                <a:sym typeface="Wingdings" panose="05000000000000000000" pitchFamily="2" charset="2"/>
              </a:rPr>
              <a:t>	m33 </a:t>
            </a:r>
            <a:r>
              <a:rPr lang="de-DE" sz="2000" dirty="0">
                <a:sym typeface="Wingdings" panose="05000000000000000000" pitchFamily="2" charset="2"/>
              </a:rPr>
              <a:t> </a:t>
            </a:r>
            <a:r>
              <a:rPr lang="de-DE" sz="2000" dirty="0" smtClean="0">
                <a:sym typeface="Wingdings" panose="05000000000000000000" pitchFamily="2" charset="2"/>
              </a:rPr>
              <a:t>m42</a:t>
            </a:r>
          </a:p>
          <a:p>
            <a:pPr marL="800100" lvl="1" indent="-342900">
              <a:buFontTx/>
              <a:buChar char="-"/>
            </a:pPr>
            <a:r>
              <a:rPr lang="de-DE" sz="2000" dirty="0" smtClean="0">
                <a:sym typeface="Wingdings" panose="05000000000000000000" pitchFamily="2" charset="2"/>
              </a:rPr>
              <a:t>MS43, MS48, MS49</a:t>
            </a:r>
            <a:r>
              <a:rPr lang="de-DE" sz="2000" dirty="0">
                <a:sym typeface="Wingdings" panose="05000000000000000000" pitchFamily="2" charset="2"/>
              </a:rPr>
              <a:t>	</a:t>
            </a:r>
            <a:r>
              <a:rPr lang="de-DE" sz="2000" dirty="0" smtClean="0">
                <a:sym typeface="Wingdings" panose="05000000000000000000" pitchFamily="2" charset="2"/>
              </a:rPr>
              <a:t>m36 </a:t>
            </a:r>
            <a:r>
              <a:rPr lang="de-DE" sz="2000" dirty="0">
                <a:sym typeface="Wingdings" panose="05000000000000000000" pitchFamily="2" charset="2"/>
              </a:rPr>
              <a:t> </a:t>
            </a:r>
            <a:r>
              <a:rPr lang="de-DE" sz="2000" dirty="0" smtClean="0">
                <a:sym typeface="Wingdings" panose="05000000000000000000" pitchFamily="2" charset="2"/>
              </a:rPr>
              <a:t>m45</a:t>
            </a:r>
            <a:endParaRPr lang="de-DE" sz="2000" dirty="0">
              <a:sym typeface="Wingdings" panose="05000000000000000000" pitchFamily="2" charset="2"/>
            </a:endParaRPr>
          </a:p>
          <a:p>
            <a:pPr marL="800100" lvl="1" indent="-342900">
              <a:buFontTx/>
              <a:buChar char="-"/>
            </a:pPr>
            <a:endParaRPr lang="de-DE" sz="2000" dirty="0"/>
          </a:p>
          <a:p>
            <a:pPr marL="800100" lvl="1" indent="-342900">
              <a:buFontTx/>
              <a:buChar char="-"/>
            </a:pPr>
            <a:endParaRPr lang="de-DE" sz="2000" dirty="0"/>
          </a:p>
          <a:p>
            <a:endParaRPr lang="de-DE" sz="2000" dirty="0"/>
          </a:p>
          <a:p>
            <a:endParaRPr lang="de-DE" sz="1100" dirty="0" smtClean="0"/>
          </a:p>
          <a:p>
            <a:endParaRPr lang="de-DE" sz="2000" dirty="0"/>
          </a:p>
        </p:txBody>
      </p:sp>
    </p:spTree>
    <p:extLst>
      <p:ext uri="{BB962C8B-B14F-4D97-AF65-F5344CB8AC3E}">
        <p14:creationId xmlns:p14="http://schemas.microsoft.com/office/powerpoint/2010/main" val="96534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4209" name="Text Box 10"/>
          <p:cNvSpPr txBox="1">
            <a:spLocks noChangeArrowheads="1"/>
          </p:cNvSpPr>
          <p:nvPr/>
        </p:nvSpPr>
        <p:spPr bwMode="auto">
          <a:xfrm>
            <a:off x="381000" y="2362200"/>
            <a:ext cx="8382000" cy="1508125"/>
          </a:xfrm>
          <a:prstGeom prst="rect">
            <a:avLst/>
          </a:prstGeom>
          <a:noFill/>
          <a:ln w="9525">
            <a:noFill/>
            <a:miter lim="800000"/>
            <a:headEnd/>
            <a:tailEnd/>
          </a:ln>
        </p:spPr>
        <p:txBody>
          <a:bodyPr>
            <a:spAutoFit/>
          </a:bodyPr>
          <a:lstStyle/>
          <a:p>
            <a:pPr algn="ctr" eaLnBrk="0" hangingPunct="0">
              <a:spcBef>
                <a:spcPts val="600"/>
              </a:spcBef>
              <a:spcAft>
                <a:spcPts val="600"/>
              </a:spcAft>
            </a:pPr>
            <a:endParaRPr lang="en-US" sz="2400">
              <a:solidFill>
                <a:srgbClr val="FF0000"/>
              </a:solidFill>
            </a:endParaRPr>
          </a:p>
          <a:p>
            <a:pPr algn="ctr" eaLnBrk="0" hangingPunct="0">
              <a:spcBef>
                <a:spcPts val="600"/>
              </a:spcBef>
              <a:spcAft>
                <a:spcPts val="600"/>
              </a:spcAft>
            </a:pPr>
            <a:r>
              <a:rPr lang="en-US" sz="2400">
                <a:solidFill>
                  <a:schemeClr val="bg1"/>
                </a:solidFill>
              </a:rPr>
              <a:t>AGENDA</a:t>
            </a:r>
            <a:endParaRPr lang="en-US" sz="2800">
              <a:solidFill>
                <a:schemeClr val="bg1"/>
              </a:solidFill>
            </a:endParaRPr>
          </a:p>
          <a:p>
            <a:pPr algn="ctr" eaLnBrk="0" hangingPunct="0">
              <a:spcBef>
                <a:spcPts val="600"/>
              </a:spcBef>
              <a:spcAft>
                <a:spcPts val="600"/>
              </a:spcAft>
            </a:pPr>
            <a:r>
              <a:rPr lang="de-DE" sz="2400">
                <a:solidFill>
                  <a:srgbClr val="FF0000"/>
                </a:solidFill>
              </a:rPr>
              <a: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5" name="Title 1"/>
          <p:cNvSpPr>
            <a:spLocks noGrp="1"/>
          </p:cNvSpPr>
          <p:nvPr>
            <p:ph type="title" idx="4294967295"/>
          </p:nvPr>
        </p:nvSpPr>
        <p:spPr/>
        <p:txBody>
          <a:bodyPr/>
          <a:lstStyle/>
          <a:p>
            <a:r>
              <a:rPr lang="en-US" sz="3200" smtClean="0">
                <a:solidFill>
                  <a:srgbClr val="002060"/>
                </a:solidFill>
              </a:rPr>
              <a:t>Agenda</a:t>
            </a:r>
          </a:p>
        </p:txBody>
      </p:sp>
      <p:sp>
        <p:nvSpPr>
          <p:cNvPr id="579590" name="Text Box 6"/>
          <p:cNvSpPr txBox="1">
            <a:spLocks noChangeArrowheads="1"/>
          </p:cNvSpPr>
          <p:nvPr/>
        </p:nvSpPr>
        <p:spPr bwMode="auto">
          <a:xfrm>
            <a:off x="971550" y="1196975"/>
            <a:ext cx="734536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lgn="ctr" eaLnBrk="0" hangingPunct="0">
              <a:lnSpc>
                <a:spcPts val="3200"/>
              </a:lnSpc>
              <a:defRPr sz="3200" b="1">
                <a:solidFill>
                  <a:srgbClr val="220060"/>
                </a:solidFill>
                <a:latin typeface="Arial" charset="0"/>
              </a:defRPr>
            </a:lvl1pPr>
            <a:lvl2pPr marL="1323975" indent="-609600" algn="ctr" eaLnBrk="0" hangingPunct="0">
              <a:lnSpc>
                <a:spcPts val="3200"/>
              </a:lnSpc>
              <a:defRPr sz="3200" b="1">
                <a:solidFill>
                  <a:srgbClr val="220060"/>
                </a:solidFill>
                <a:latin typeface="Arial" charset="0"/>
              </a:defRPr>
            </a:lvl2pPr>
            <a:lvl3pPr marL="2112963" indent="-609600" algn="ctr" eaLnBrk="0" hangingPunct="0">
              <a:lnSpc>
                <a:spcPts val="3200"/>
              </a:lnSpc>
              <a:defRPr sz="3200" b="1">
                <a:solidFill>
                  <a:srgbClr val="220060"/>
                </a:solidFill>
                <a:latin typeface="Arial" charset="0"/>
              </a:defRPr>
            </a:lvl3pPr>
            <a:lvl4pPr marL="2901950" indent="-609600" algn="ctr" eaLnBrk="0" hangingPunct="0">
              <a:lnSpc>
                <a:spcPts val="3200"/>
              </a:lnSpc>
              <a:defRPr sz="3200" b="1">
                <a:solidFill>
                  <a:srgbClr val="220060"/>
                </a:solidFill>
                <a:latin typeface="Arial" charset="0"/>
              </a:defRPr>
            </a:lvl4pPr>
            <a:lvl5pPr marL="3690938" indent="-609600" algn="ctr" eaLnBrk="0" hangingPunct="0">
              <a:lnSpc>
                <a:spcPts val="3200"/>
              </a:lnSpc>
              <a:defRPr sz="3200" b="1">
                <a:solidFill>
                  <a:srgbClr val="220060"/>
                </a:solidFill>
                <a:latin typeface="Arial" charset="0"/>
              </a:defRPr>
            </a:lvl5pPr>
            <a:lvl6pPr marL="4148138" indent="-609600" algn="ctr" eaLnBrk="0" fontAlgn="base" hangingPunct="0">
              <a:lnSpc>
                <a:spcPts val="3200"/>
              </a:lnSpc>
              <a:spcBef>
                <a:spcPct val="0"/>
              </a:spcBef>
              <a:spcAft>
                <a:spcPct val="0"/>
              </a:spcAft>
              <a:defRPr sz="3200" b="1">
                <a:solidFill>
                  <a:srgbClr val="220060"/>
                </a:solidFill>
                <a:latin typeface="Arial" charset="0"/>
              </a:defRPr>
            </a:lvl6pPr>
            <a:lvl7pPr marL="4605338" indent="-609600" algn="ctr" eaLnBrk="0" fontAlgn="base" hangingPunct="0">
              <a:lnSpc>
                <a:spcPts val="3200"/>
              </a:lnSpc>
              <a:spcBef>
                <a:spcPct val="0"/>
              </a:spcBef>
              <a:spcAft>
                <a:spcPct val="0"/>
              </a:spcAft>
              <a:defRPr sz="3200" b="1">
                <a:solidFill>
                  <a:srgbClr val="220060"/>
                </a:solidFill>
                <a:latin typeface="Arial" charset="0"/>
              </a:defRPr>
            </a:lvl7pPr>
            <a:lvl8pPr marL="5062538" indent="-609600" algn="ctr" eaLnBrk="0" fontAlgn="base" hangingPunct="0">
              <a:lnSpc>
                <a:spcPts val="3200"/>
              </a:lnSpc>
              <a:spcBef>
                <a:spcPct val="0"/>
              </a:spcBef>
              <a:spcAft>
                <a:spcPct val="0"/>
              </a:spcAft>
              <a:defRPr sz="3200" b="1">
                <a:solidFill>
                  <a:srgbClr val="220060"/>
                </a:solidFill>
                <a:latin typeface="Arial" charset="0"/>
              </a:defRPr>
            </a:lvl8pPr>
            <a:lvl9pPr marL="5519738" indent="-609600" algn="ctr" eaLnBrk="0" fontAlgn="base" hangingPunct="0">
              <a:lnSpc>
                <a:spcPts val="3200"/>
              </a:lnSpc>
              <a:spcBef>
                <a:spcPct val="0"/>
              </a:spcBef>
              <a:spcAft>
                <a:spcPct val="0"/>
              </a:spcAft>
              <a:defRPr sz="3200" b="1">
                <a:solidFill>
                  <a:srgbClr val="220060"/>
                </a:solidFill>
                <a:latin typeface="Arial" charset="0"/>
              </a:defRPr>
            </a:lvl9pPr>
          </a:lstStyle>
          <a:p>
            <a:pPr algn="l" eaLnBrk="1" hangingPunct="1">
              <a:lnSpc>
                <a:spcPct val="100000"/>
              </a:lnSpc>
              <a:spcAft>
                <a:spcPct val="20000"/>
              </a:spcAft>
              <a:buFontTx/>
              <a:buAutoNum type="arabicPeriod"/>
            </a:pPr>
            <a:r>
              <a:rPr lang="en-US" sz="2000" dirty="0" smtClean="0"/>
              <a:t>Welcome</a:t>
            </a:r>
            <a:endParaRPr lang="en-US" sz="2000" dirty="0"/>
          </a:p>
          <a:p>
            <a:pPr algn="l" eaLnBrk="1" hangingPunct="1">
              <a:lnSpc>
                <a:spcPct val="100000"/>
              </a:lnSpc>
              <a:spcAft>
                <a:spcPct val="20000"/>
              </a:spcAft>
              <a:buFontTx/>
              <a:buAutoNum type="arabicPeriod"/>
            </a:pPr>
            <a:r>
              <a:rPr lang="en-US" sz="2000" dirty="0" smtClean="0"/>
              <a:t>Open deliverables </a:t>
            </a:r>
            <a:r>
              <a:rPr lang="en-US" sz="2000" dirty="0"/>
              <a:t>and </a:t>
            </a:r>
            <a:r>
              <a:rPr lang="en-US" sz="2000" dirty="0" smtClean="0"/>
              <a:t>milestones</a:t>
            </a:r>
          </a:p>
          <a:p>
            <a:pPr algn="l" eaLnBrk="1" hangingPunct="1">
              <a:lnSpc>
                <a:spcPct val="100000"/>
              </a:lnSpc>
              <a:spcAft>
                <a:spcPct val="20000"/>
              </a:spcAft>
              <a:buFontTx/>
              <a:buAutoNum type="arabicPeriod"/>
            </a:pPr>
            <a:r>
              <a:rPr lang="en-US" sz="2000" dirty="0" smtClean="0"/>
              <a:t>Progress </a:t>
            </a:r>
            <a:r>
              <a:rPr lang="en-US" sz="2000" dirty="0"/>
              <a:t>of work: Short report from every partner about status of work</a:t>
            </a:r>
          </a:p>
          <a:p>
            <a:pPr algn="l" eaLnBrk="1" hangingPunct="1">
              <a:lnSpc>
                <a:spcPct val="100000"/>
              </a:lnSpc>
              <a:spcAft>
                <a:spcPct val="20000"/>
              </a:spcAft>
              <a:buFontTx/>
              <a:buAutoNum type="arabicPeriod"/>
            </a:pPr>
            <a:r>
              <a:rPr lang="en-US" sz="2000" dirty="0"/>
              <a:t>Preparation of </a:t>
            </a:r>
            <a:r>
              <a:rPr lang="en-US" sz="2000" smtClean="0"/>
              <a:t>final report</a:t>
            </a:r>
            <a:r>
              <a:rPr lang="en-US" sz="2000"/>
              <a:t> and</a:t>
            </a:r>
            <a:r>
              <a:rPr lang="en-US" sz="2000" smtClean="0"/>
              <a:t> </a:t>
            </a:r>
            <a:r>
              <a:rPr lang="en-US" sz="2000"/>
              <a:t>next </a:t>
            </a:r>
            <a:r>
              <a:rPr lang="en-US" sz="2000" smtClean="0"/>
              <a:t>meeting</a:t>
            </a:r>
            <a:endParaRPr lang="en-US" sz="2000" dirty="0"/>
          </a:p>
          <a:p>
            <a:pPr algn="l" eaLnBrk="1" hangingPunct="1">
              <a:lnSpc>
                <a:spcPct val="100000"/>
              </a:lnSpc>
              <a:spcAft>
                <a:spcPct val="20000"/>
              </a:spcAft>
              <a:buFontTx/>
              <a:buAutoNum type="arabicPeriod"/>
            </a:pPr>
            <a:r>
              <a:rPr lang="en-US" sz="2000" dirty="0" smtClean="0"/>
              <a:t>Open </a:t>
            </a:r>
            <a:r>
              <a:rPr lang="en-US" sz="2000" dirty="0" smtClean="0"/>
              <a:t>issues</a:t>
            </a:r>
            <a:endParaRPr lang="en-US" sz="2000" dirty="0"/>
          </a:p>
          <a:p>
            <a:pPr algn="l" eaLnBrk="1" hangingPunct="1">
              <a:lnSpc>
                <a:spcPct val="100000"/>
              </a:lnSpc>
              <a:spcAft>
                <a:spcPct val="20000"/>
              </a:spcAft>
              <a:buFontTx/>
              <a:buAutoNum type="arabicPeriod"/>
            </a:pPr>
            <a:r>
              <a:rPr lang="en-US" sz="2000" dirty="0"/>
              <a:t>Next </a:t>
            </a:r>
            <a:r>
              <a:rPr lang="en-US" sz="2000" dirty="0" err="1" smtClean="0"/>
              <a:t>TelCo</a:t>
            </a:r>
            <a:endParaRPr lang="de-DE" sz="2000" dirty="0"/>
          </a:p>
        </p:txBody>
      </p:sp>
    </p:spTree>
    <p:extLst>
      <p:ext uri="{BB962C8B-B14F-4D97-AF65-F5344CB8AC3E}">
        <p14:creationId xmlns:p14="http://schemas.microsoft.com/office/powerpoint/2010/main" val="1059729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5713" name="Text Box 10"/>
          <p:cNvSpPr txBox="1">
            <a:spLocks noChangeArrowheads="1"/>
          </p:cNvSpPr>
          <p:nvPr/>
        </p:nvSpPr>
        <p:spPr bwMode="auto">
          <a:xfrm>
            <a:off x="221862" y="1865578"/>
            <a:ext cx="8382000" cy="2031325"/>
          </a:xfrm>
          <a:prstGeom prst="rect">
            <a:avLst/>
          </a:prstGeom>
          <a:noFill/>
          <a:ln w="9525">
            <a:noFill/>
            <a:miter lim="800000"/>
            <a:headEnd/>
            <a:tailEnd/>
          </a:ln>
        </p:spPr>
        <p:txBody>
          <a:bodyPr>
            <a:spAutoFit/>
          </a:bodyPr>
          <a:lstStyle/>
          <a:p>
            <a:pPr marL="742950" lvl="1" indent="-285750" algn="ctr" eaLnBrk="0" hangingPunct="0">
              <a:spcBef>
                <a:spcPts val="600"/>
              </a:spcBef>
              <a:spcAft>
                <a:spcPts val="600"/>
              </a:spcAft>
              <a:buFontTx/>
              <a:buChar char="•"/>
            </a:pPr>
            <a:endParaRPr lang="en-US" sz="2400" dirty="0">
              <a:solidFill>
                <a:schemeClr val="bg1"/>
              </a:solidFill>
            </a:endParaRPr>
          </a:p>
          <a:p>
            <a:pPr lvl="1" algn="ctr" eaLnBrk="0" hangingPunct="0">
              <a:spcBef>
                <a:spcPts val="600"/>
              </a:spcBef>
              <a:spcAft>
                <a:spcPts val="600"/>
              </a:spcAft>
            </a:pPr>
            <a:r>
              <a:rPr lang="en-US" sz="2400" dirty="0">
                <a:solidFill>
                  <a:schemeClr val="bg1"/>
                </a:solidFill>
              </a:rPr>
              <a:t>Deliverables &amp; </a:t>
            </a:r>
            <a:r>
              <a:rPr lang="en-US" sz="2400" dirty="0" smtClean="0">
                <a:solidFill>
                  <a:schemeClr val="bg1"/>
                </a:solidFill>
              </a:rPr>
              <a:t>Milestones</a:t>
            </a:r>
          </a:p>
          <a:p>
            <a:pPr lvl="1" algn="ctr" eaLnBrk="0" hangingPunct="0">
              <a:spcBef>
                <a:spcPts val="600"/>
              </a:spcBef>
              <a:spcAft>
                <a:spcPts val="600"/>
              </a:spcAft>
            </a:pPr>
            <a:r>
              <a:rPr lang="en-US" sz="2400" dirty="0" smtClean="0">
                <a:solidFill>
                  <a:schemeClr val="bg1"/>
                </a:solidFill>
              </a:rPr>
              <a:t>And </a:t>
            </a:r>
            <a:r>
              <a:rPr lang="en-US" sz="2400" dirty="0">
                <a:solidFill>
                  <a:schemeClr val="bg1"/>
                </a:solidFill>
              </a:rPr>
              <a:t>New Milestones MS50 and MS51</a:t>
            </a:r>
          </a:p>
          <a:p>
            <a:pPr lvl="1" algn="ctr" eaLnBrk="0" hangingPunct="0">
              <a:spcBef>
                <a:spcPts val="600"/>
              </a:spcBef>
              <a:spcAft>
                <a:spcPts val="600"/>
              </a:spcAft>
            </a:pPr>
            <a:endParaRPr lang="en-US" sz="2400" dirty="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188640"/>
            <a:ext cx="7488832" cy="523220"/>
          </a:xfrm>
          <a:prstGeom prst="rect">
            <a:avLst/>
          </a:prstGeom>
          <a:noFill/>
        </p:spPr>
        <p:txBody>
          <a:bodyPr wrap="square" rtlCol="0">
            <a:spAutoFit/>
          </a:bodyPr>
          <a:lstStyle/>
          <a:p>
            <a:r>
              <a:rPr lang="en-US" sz="2800" dirty="0" smtClean="0"/>
              <a:t>Open Deliverables</a:t>
            </a:r>
            <a:endParaRPr lang="de-DE" sz="2800" dirty="0"/>
          </a:p>
        </p:txBody>
      </p:sp>
      <p:pic>
        <p:nvPicPr>
          <p:cNvPr id="7731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124744"/>
            <a:ext cx="7953375" cy="448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4477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4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288682"/>
            <a:ext cx="7543800" cy="3609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feld 1"/>
          <p:cNvSpPr txBox="1"/>
          <p:nvPr/>
        </p:nvSpPr>
        <p:spPr>
          <a:xfrm>
            <a:off x="251520" y="188640"/>
            <a:ext cx="7488832" cy="523220"/>
          </a:xfrm>
          <a:prstGeom prst="rect">
            <a:avLst/>
          </a:prstGeom>
          <a:noFill/>
        </p:spPr>
        <p:txBody>
          <a:bodyPr wrap="square" rtlCol="0">
            <a:spAutoFit/>
          </a:bodyPr>
          <a:lstStyle/>
          <a:p>
            <a:r>
              <a:rPr lang="en-US" sz="2800" dirty="0" smtClean="0"/>
              <a:t>Open Milestones</a:t>
            </a:r>
            <a:endParaRPr lang="de-DE" sz="2800" dirty="0"/>
          </a:p>
        </p:txBody>
      </p:sp>
      <p:sp>
        <p:nvSpPr>
          <p:cNvPr id="8" name="Ellipse 7"/>
          <p:cNvSpPr/>
          <p:nvPr/>
        </p:nvSpPr>
        <p:spPr bwMode="auto">
          <a:xfrm>
            <a:off x="825187" y="3471996"/>
            <a:ext cx="648072" cy="357065"/>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9" name="Ellipse 8"/>
          <p:cNvSpPr/>
          <p:nvPr/>
        </p:nvSpPr>
        <p:spPr bwMode="auto">
          <a:xfrm>
            <a:off x="5847838" y="3498449"/>
            <a:ext cx="439346" cy="304157"/>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10" name="Textfeld 9"/>
          <p:cNvSpPr txBox="1"/>
          <p:nvPr/>
        </p:nvSpPr>
        <p:spPr>
          <a:xfrm>
            <a:off x="426669" y="3262947"/>
            <a:ext cx="320922" cy="584775"/>
          </a:xfrm>
          <a:prstGeom prst="rect">
            <a:avLst/>
          </a:prstGeom>
          <a:noFill/>
        </p:spPr>
        <p:txBody>
          <a:bodyPr wrap="none" rtlCol="0">
            <a:spAutoFit/>
          </a:bodyPr>
          <a:lstStyle/>
          <a:p>
            <a:r>
              <a:rPr lang="de-DE" dirty="0" smtClean="0">
                <a:solidFill>
                  <a:srgbClr val="FF0000"/>
                </a:solidFill>
              </a:rPr>
              <a:t>!</a:t>
            </a:r>
            <a:endParaRPr lang="de-DE" dirty="0">
              <a:solidFill>
                <a:srgbClr val="FF0000"/>
              </a:solidFill>
            </a:endParaRPr>
          </a:p>
        </p:txBody>
      </p:sp>
      <p:sp>
        <p:nvSpPr>
          <p:cNvPr id="13" name="Textfeld 12"/>
          <p:cNvSpPr txBox="1"/>
          <p:nvPr/>
        </p:nvSpPr>
        <p:spPr>
          <a:xfrm>
            <a:off x="7865543" y="3517439"/>
            <a:ext cx="877417" cy="338554"/>
          </a:xfrm>
          <a:prstGeom prst="rect">
            <a:avLst/>
          </a:prstGeom>
          <a:solidFill>
            <a:schemeClr val="bg1"/>
          </a:solidFill>
          <a:ln>
            <a:solidFill>
              <a:schemeClr val="tx1"/>
            </a:solidFill>
          </a:ln>
        </p:spPr>
        <p:txBody>
          <a:bodyPr wrap="square" rtlCol="0">
            <a:spAutoFit/>
          </a:bodyPr>
          <a:lstStyle/>
          <a:p>
            <a:r>
              <a:rPr lang="de-DE" sz="1600" dirty="0" smtClean="0">
                <a:solidFill>
                  <a:srgbClr val="FF0000"/>
                </a:solidFill>
                <a:sym typeface="Wingdings" panose="05000000000000000000" pitchFamily="2" charset="2"/>
              </a:rPr>
              <a:t> ETH</a:t>
            </a:r>
            <a:endParaRPr lang="de-DE" sz="1600" dirty="0">
              <a:solidFill>
                <a:srgbClr val="FF0000"/>
              </a:solidFill>
            </a:endParaRPr>
          </a:p>
        </p:txBody>
      </p:sp>
      <p:sp>
        <p:nvSpPr>
          <p:cNvPr id="15" name="Ellipse 14"/>
          <p:cNvSpPr/>
          <p:nvPr/>
        </p:nvSpPr>
        <p:spPr bwMode="auto">
          <a:xfrm>
            <a:off x="5868144" y="1855015"/>
            <a:ext cx="439346" cy="304157"/>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16" name="Textfeld 15"/>
          <p:cNvSpPr txBox="1"/>
          <p:nvPr/>
        </p:nvSpPr>
        <p:spPr>
          <a:xfrm>
            <a:off x="7824003" y="1837817"/>
            <a:ext cx="1212493" cy="338554"/>
          </a:xfrm>
          <a:prstGeom prst="rect">
            <a:avLst/>
          </a:prstGeom>
          <a:solidFill>
            <a:schemeClr val="bg1"/>
          </a:solidFill>
          <a:ln>
            <a:solidFill>
              <a:schemeClr val="tx1"/>
            </a:solidFill>
          </a:ln>
        </p:spPr>
        <p:txBody>
          <a:bodyPr wrap="square" rtlCol="0">
            <a:spAutoFit/>
          </a:bodyPr>
          <a:lstStyle/>
          <a:p>
            <a:r>
              <a:rPr lang="de-DE" sz="1600" dirty="0" smtClean="0">
                <a:solidFill>
                  <a:srgbClr val="FF0000"/>
                </a:solidFill>
                <a:sym typeface="Wingdings" panose="05000000000000000000" pitchFamily="2" charset="2"/>
              </a:rPr>
              <a:t> </a:t>
            </a:r>
            <a:r>
              <a:rPr lang="de-DE" sz="1600" dirty="0" err="1" smtClean="0">
                <a:solidFill>
                  <a:srgbClr val="FF0000"/>
                </a:solidFill>
                <a:sym typeface="Wingdings" panose="05000000000000000000" pitchFamily="2" charset="2"/>
              </a:rPr>
              <a:t>skipped</a:t>
            </a:r>
            <a:endParaRPr lang="de-DE" sz="1600" dirty="0">
              <a:solidFill>
                <a:srgbClr val="FF0000"/>
              </a:solidFill>
            </a:endParaRPr>
          </a:p>
        </p:txBody>
      </p:sp>
      <p:sp>
        <p:nvSpPr>
          <p:cNvPr id="17" name="Ellipse 16"/>
          <p:cNvSpPr/>
          <p:nvPr/>
        </p:nvSpPr>
        <p:spPr bwMode="auto">
          <a:xfrm>
            <a:off x="821037" y="1819306"/>
            <a:ext cx="648072" cy="357065"/>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18" name="Textfeld 17"/>
          <p:cNvSpPr txBox="1"/>
          <p:nvPr/>
        </p:nvSpPr>
        <p:spPr>
          <a:xfrm>
            <a:off x="426669" y="1665232"/>
            <a:ext cx="320922" cy="584775"/>
          </a:xfrm>
          <a:prstGeom prst="rect">
            <a:avLst/>
          </a:prstGeom>
          <a:noFill/>
        </p:spPr>
        <p:txBody>
          <a:bodyPr wrap="none" rtlCol="0">
            <a:spAutoFit/>
          </a:bodyPr>
          <a:lstStyle/>
          <a:p>
            <a:r>
              <a:rPr lang="de-DE" dirty="0" smtClean="0">
                <a:solidFill>
                  <a:srgbClr val="FF0000"/>
                </a:solidFill>
              </a:rPr>
              <a:t>!</a:t>
            </a:r>
            <a:endParaRPr lang="de-DE" dirty="0">
              <a:solidFill>
                <a:srgbClr val="FF0000"/>
              </a:solidFill>
            </a:endParaRPr>
          </a:p>
        </p:txBody>
      </p:sp>
    </p:spTree>
    <p:extLst>
      <p:ext uri="{BB962C8B-B14F-4D97-AF65-F5344CB8AC3E}">
        <p14:creationId xmlns:p14="http://schemas.microsoft.com/office/powerpoint/2010/main" val="702924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188640"/>
            <a:ext cx="7488832" cy="523220"/>
          </a:xfrm>
          <a:prstGeom prst="rect">
            <a:avLst/>
          </a:prstGeom>
          <a:noFill/>
        </p:spPr>
        <p:txBody>
          <a:bodyPr wrap="square" rtlCol="0">
            <a:spAutoFit/>
          </a:bodyPr>
          <a:lstStyle/>
          <a:p>
            <a:r>
              <a:rPr lang="en-US" sz="2800" smtClean="0"/>
              <a:t>Open </a:t>
            </a:r>
            <a:r>
              <a:rPr lang="en-US" sz="2800"/>
              <a:t>Milestones</a:t>
            </a:r>
            <a:endParaRPr lang="de-DE" sz="2800" dirty="0"/>
          </a:p>
        </p:txBody>
      </p:sp>
      <p:sp>
        <p:nvSpPr>
          <p:cNvPr id="3" name="Rechteck 2"/>
          <p:cNvSpPr/>
          <p:nvPr/>
        </p:nvSpPr>
        <p:spPr>
          <a:xfrm>
            <a:off x="539552" y="1196752"/>
            <a:ext cx="7848872" cy="2800767"/>
          </a:xfrm>
          <a:prstGeom prst="rect">
            <a:avLst/>
          </a:prstGeom>
        </p:spPr>
        <p:txBody>
          <a:bodyPr wrap="square">
            <a:spAutoFit/>
          </a:bodyPr>
          <a:lstStyle/>
          <a:p>
            <a:pPr marL="285750" indent="-285750">
              <a:buFontTx/>
              <a:buChar char="-"/>
            </a:pPr>
            <a:r>
              <a:rPr lang="en-US" sz="1600" dirty="0" smtClean="0"/>
              <a:t>MS </a:t>
            </a:r>
            <a:r>
              <a:rPr lang="en-US" sz="1600" dirty="0"/>
              <a:t>35 should be submitted by IMEC soon as possible (due time: month 39) </a:t>
            </a:r>
            <a:endParaRPr lang="en-US" sz="1600" dirty="0" smtClean="0"/>
          </a:p>
          <a:p>
            <a:pPr marL="285750" indent="-285750">
              <a:buFontTx/>
              <a:buChar char="-"/>
            </a:pPr>
            <a:endParaRPr lang="de-DE" sz="1600" dirty="0"/>
          </a:p>
          <a:p>
            <a:pPr marL="285750" indent="-285750">
              <a:buFontTx/>
              <a:buChar char="-"/>
            </a:pPr>
            <a:r>
              <a:rPr lang="en-US" sz="1600" dirty="0" smtClean="0"/>
              <a:t>MS </a:t>
            </a:r>
            <a:r>
              <a:rPr lang="en-US" sz="1600" dirty="0"/>
              <a:t>39: TU/E will provide updated information on the laser (including pulse shape) to AIT, who will take this information into account in the final version (to be submitted as soon as possible, due time: month 40</a:t>
            </a:r>
            <a:r>
              <a:rPr lang="en-US" sz="1600" dirty="0" smtClean="0"/>
              <a:t>)</a:t>
            </a:r>
          </a:p>
          <a:p>
            <a:pPr marL="285750" indent="-285750">
              <a:buFontTx/>
              <a:buChar char="-"/>
            </a:pPr>
            <a:endParaRPr lang="de-DE" sz="1600" dirty="0"/>
          </a:p>
          <a:p>
            <a:pPr marL="285750" indent="-285750">
              <a:buFontTx/>
              <a:buChar char="-"/>
            </a:pPr>
            <a:r>
              <a:rPr lang="en-US" sz="1600" dirty="0" smtClean="0"/>
              <a:t>MS </a:t>
            </a:r>
            <a:r>
              <a:rPr lang="en-US" sz="1600" dirty="0"/>
              <a:t>40: TU/E will include the outcome of laser characterization (to be submitted as soon as possible, due time: month 39</a:t>
            </a:r>
            <a:r>
              <a:rPr lang="en-US" sz="1600" dirty="0" smtClean="0"/>
              <a:t>)</a:t>
            </a:r>
          </a:p>
          <a:p>
            <a:pPr marL="285750" indent="-285750">
              <a:buFontTx/>
              <a:buChar char="-"/>
            </a:pPr>
            <a:endParaRPr lang="de-DE" sz="1600" dirty="0"/>
          </a:p>
          <a:p>
            <a:endParaRPr lang="de-DE" sz="1600" dirty="0"/>
          </a:p>
          <a:p>
            <a:r>
              <a:rPr lang="en-US" sz="1600" dirty="0"/>
              <a:t> </a:t>
            </a:r>
            <a:endParaRPr lang="de-DE" sz="1600" dirty="0"/>
          </a:p>
        </p:txBody>
      </p:sp>
    </p:spTree>
    <p:extLst>
      <p:ext uri="{BB962C8B-B14F-4D97-AF65-F5344CB8AC3E}">
        <p14:creationId xmlns:p14="http://schemas.microsoft.com/office/powerpoint/2010/main" val="336615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46166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smtClean="0">
                <a:solidFill>
                  <a:schemeClr val="bg1"/>
                </a:solidFill>
              </a:rPr>
              <a:t>Planning the Final Report</a:t>
            </a:r>
            <a:endParaRPr lang="de-DE" sz="2400" dirty="0">
              <a:solidFill>
                <a:srgbClr val="FF0000"/>
              </a:solidFill>
            </a:endParaRPr>
          </a:p>
        </p:txBody>
      </p:sp>
    </p:spTree>
    <p:extLst>
      <p:ext uri="{BB962C8B-B14F-4D97-AF65-F5344CB8AC3E}">
        <p14:creationId xmlns:p14="http://schemas.microsoft.com/office/powerpoint/2010/main" val="216646885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5" name="Title 1"/>
          <p:cNvSpPr>
            <a:spLocks noGrp="1"/>
          </p:cNvSpPr>
          <p:nvPr>
            <p:ph type="title" idx="4294967295"/>
          </p:nvPr>
        </p:nvSpPr>
        <p:spPr/>
        <p:txBody>
          <a:bodyPr/>
          <a:lstStyle/>
          <a:p>
            <a:r>
              <a:rPr lang="en-US" dirty="0" smtClean="0">
                <a:solidFill>
                  <a:srgbClr val="002060"/>
                </a:solidFill>
              </a:rPr>
              <a:t>Final Report</a:t>
            </a:r>
          </a:p>
        </p:txBody>
      </p:sp>
      <p:sp>
        <p:nvSpPr>
          <p:cNvPr id="763906" name="Text Box 4"/>
          <p:cNvSpPr txBox="1">
            <a:spLocks noChangeArrowheads="1"/>
          </p:cNvSpPr>
          <p:nvPr/>
        </p:nvSpPr>
        <p:spPr bwMode="auto">
          <a:xfrm>
            <a:off x="1043608" y="1218431"/>
            <a:ext cx="4847482" cy="410369"/>
          </a:xfrm>
          <a:prstGeom prst="rect">
            <a:avLst/>
          </a:prstGeom>
          <a:noFill/>
          <a:ln w="9525">
            <a:noFill/>
            <a:miter lim="800000"/>
            <a:headEnd/>
            <a:tailEnd/>
          </a:ln>
        </p:spPr>
        <p:txBody>
          <a:bodyPr wrap="none" lIns="0" tIns="0" rIns="0" bIns="0">
            <a:spAutoFit/>
          </a:bodyPr>
          <a:lstStyle/>
          <a:p>
            <a:pPr algn="ctr" eaLnBrk="0" hangingPunct="0">
              <a:lnSpc>
                <a:spcPts val="3200"/>
              </a:lnSpc>
            </a:pPr>
            <a:r>
              <a:rPr lang="de-DE" dirty="0" smtClean="0">
                <a:solidFill>
                  <a:srgbClr val="FF0000"/>
                </a:solidFill>
              </a:rPr>
              <a:t>End </a:t>
            </a:r>
            <a:r>
              <a:rPr lang="de-DE" dirty="0" err="1" smtClean="0">
                <a:solidFill>
                  <a:srgbClr val="FF0000"/>
                </a:solidFill>
              </a:rPr>
              <a:t>of</a:t>
            </a:r>
            <a:r>
              <a:rPr lang="de-DE" dirty="0" smtClean="0">
                <a:solidFill>
                  <a:srgbClr val="FF0000"/>
                </a:solidFill>
              </a:rPr>
              <a:t> </a:t>
            </a:r>
            <a:r>
              <a:rPr lang="de-DE" dirty="0" err="1" smtClean="0">
                <a:solidFill>
                  <a:srgbClr val="FF0000"/>
                </a:solidFill>
              </a:rPr>
              <a:t>project</a:t>
            </a:r>
            <a:r>
              <a:rPr lang="de-DE" dirty="0" smtClean="0">
                <a:solidFill>
                  <a:srgbClr val="FF0000"/>
                </a:solidFill>
              </a:rPr>
              <a:t>: </a:t>
            </a:r>
            <a:r>
              <a:rPr lang="de-DE" dirty="0" err="1" smtClean="0">
                <a:solidFill>
                  <a:srgbClr val="FF0000"/>
                </a:solidFill>
              </a:rPr>
              <a:t>July</a:t>
            </a:r>
            <a:r>
              <a:rPr lang="de-DE" dirty="0" smtClean="0">
                <a:solidFill>
                  <a:srgbClr val="FF0000"/>
                </a:solidFill>
              </a:rPr>
              <a:t> 2015</a:t>
            </a:r>
            <a:endParaRPr lang="de-DE" dirty="0">
              <a:solidFill>
                <a:srgbClr val="FF0000"/>
              </a:solidFill>
            </a:endParaRPr>
          </a:p>
        </p:txBody>
      </p:sp>
      <p:sp>
        <p:nvSpPr>
          <p:cNvPr id="2" name="Textfeld 1"/>
          <p:cNvSpPr txBox="1"/>
          <p:nvPr/>
        </p:nvSpPr>
        <p:spPr>
          <a:xfrm>
            <a:off x="2123728" y="4437112"/>
            <a:ext cx="5760640" cy="1569660"/>
          </a:xfrm>
          <a:prstGeom prst="rect">
            <a:avLst/>
          </a:prstGeom>
          <a:noFill/>
          <a:ln>
            <a:solidFill>
              <a:schemeClr val="accent1"/>
            </a:solidFill>
          </a:ln>
        </p:spPr>
        <p:txBody>
          <a:bodyPr wrap="square" rtlCol="0">
            <a:spAutoFit/>
          </a:bodyPr>
          <a:lstStyle/>
          <a:p>
            <a:pPr algn="ctr"/>
            <a:r>
              <a:rPr lang="de-DE" dirty="0" smtClean="0"/>
              <a:t>A </a:t>
            </a:r>
            <a:r>
              <a:rPr lang="de-DE" dirty="0" err="1" smtClean="0"/>
              <a:t>very</a:t>
            </a:r>
            <a:r>
              <a:rPr lang="de-DE" dirty="0" smtClean="0"/>
              <a:t> </a:t>
            </a:r>
            <a:r>
              <a:rPr lang="de-DE" dirty="0" err="1" smtClean="0"/>
              <a:t>draft</a:t>
            </a:r>
            <a:r>
              <a:rPr lang="de-DE" dirty="0" smtClean="0"/>
              <a:t> </a:t>
            </a:r>
            <a:r>
              <a:rPr lang="de-DE" dirty="0" err="1" smtClean="0"/>
              <a:t>version</a:t>
            </a:r>
            <a:r>
              <a:rPr lang="de-DE" dirty="0" smtClean="0"/>
              <a:t> </a:t>
            </a:r>
            <a:r>
              <a:rPr lang="de-DE" dirty="0" err="1" smtClean="0"/>
              <a:t>from</a:t>
            </a:r>
            <a:r>
              <a:rPr lang="de-DE" dirty="0" smtClean="0"/>
              <a:t> all WP-</a:t>
            </a:r>
            <a:r>
              <a:rPr lang="de-DE" dirty="0" err="1" smtClean="0"/>
              <a:t>leaders</a:t>
            </a:r>
            <a:r>
              <a:rPr lang="de-DE" dirty="0" smtClean="0"/>
              <a:t> </a:t>
            </a:r>
            <a:r>
              <a:rPr lang="de-DE" dirty="0" err="1" smtClean="0"/>
              <a:t>is</a:t>
            </a:r>
            <a:r>
              <a:rPr lang="de-DE" dirty="0" smtClean="0"/>
              <a:t> </a:t>
            </a:r>
            <a:r>
              <a:rPr lang="de-DE" dirty="0" err="1" smtClean="0"/>
              <a:t>expected</a:t>
            </a:r>
            <a:r>
              <a:rPr lang="de-DE" dirty="0" smtClean="0"/>
              <a:t> </a:t>
            </a:r>
            <a:r>
              <a:rPr lang="de-DE" dirty="0" err="1" smtClean="0"/>
              <a:t>by</a:t>
            </a:r>
            <a:r>
              <a:rPr lang="de-DE" dirty="0" smtClean="0"/>
              <a:t> </a:t>
            </a:r>
          </a:p>
          <a:p>
            <a:pPr algn="ctr"/>
            <a:r>
              <a:rPr lang="de-DE" dirty="0" smtClean="0">
                <a:solidFill>
                  <a:srgbClr val="FF0000"/>
                </a:solidFill>
              </a:rPr>
              <a:t>end </a:t>
            </a:r>
            <a:r>
              <a:rPr lang="de-DE" dirty="0" err="1" smtClean="0">
                <a:solidFill>
                  <a:srgbClr val="FF0000"/>
                </a:solidFill>
              </a:rPr>
              <a:t>of</a:t>
            </a:r>
            <a:r>
              <a:rPr lang="de-DE" dirty="0" smtClean="0">
                <a:solidFill>
                  <a:srgbClr val="FF0000"/>
                </a:solidFill>
              </a:rPr>
              <a:t> June!</a:t>
            </a:r>
            <a:endParaRPr lang="de-DE" dirty="0">
              <a:solidFill>
                <a:srgbClr val="FF0000"/>
              </a:solidFill>
            </a:endParaRPr>
          </a:p>
        </p:txBody>
      </p:sp>
      <p:sp>
        <p:nvSpPr>
          <p:cNvPr id="5" name="Textfeld 4"/>
          <p:cNvSpPr txBox="1"/>
          <p:nvPr/>
        </p:nvSpPr>
        <p:spPr>
          <a:xfrm>
            <a:off x="748096" y="1991225"/>
            <a:ext cx="6848240" cy="2492990"/>
          </a:xfrm>
          <a:prstGeom prst="rect">
            <a:avLst/>
          </a:prstGeom>
          <a:noFill/>
        </p:spPr>
        <p:txBody>
          <a:bodyPr wrap="square" rtlCol="0">
            <a:spAutoFit/>
          </a:bodyPr>
          <a:lstStyle/>
          <a:p>
            <a:pPr marL="342900" indent="-342900">
              <a:buFontTx/>
              <a:buChar char="-"/>
            </a:pPr>
            <a:r>
              <a:rPr lang="de-DE" sz="2400" dirty="0" smtClean="0"/>
              <a:t>Every WP </a:t>
            </a:r>
            <a:r>
              <a:rPr lang="de-DE" sz="2400" dirty="0" err="1" smtClean="0"/>
              <a:t>leader</a:t>
            </a:r>
            <a:r>
              <a:rPr lang="de-DE" sz="2400" dirty="0" smtClean="0"/>
              <a:t> </a:t>
            </a:r>
            <a:r>
              <a:rPr lang="de-DE" sz="2400" dirty="0" err="1" smtClean="0"/>
              <a:t>is</a:t>
            </a:r>
            <a:r>
              <a:rPr lang="de-DE" sz="2400" dirty="0" smtClean="0"/>
              <a:t> </a:t>
            </a:r>
            <a:r>
              <a:rPr lang="de-DE" sz="2400" dirty="0" err="1" smtClean="0"/>
              <a:t>responsible</a:t>
            </a:r>
            <a:r>
              <a:rPr lang="de-DE" sz="2400" dirty="0"/>
              <a:t> </a:t>
            </a:r>
            <a:r>
              <a:rPr lang="de-DE" sz="2400" dirty="0" err="1" smtClean="0"/>
              <a:t>to</a:t>
            </a:r>
            <a:r>
              <a:rPr lang="de-DE" sz="2400" dirty="0" smtClean="0"/>
              <a:t> </a:t>
            </a:r>
            <a:r>
              <a:rPr lang="de-DE" sz="2400" dirty="0" err="1" smtClean="0"/>
              <a:t>activate</a:t>
            </a:r>
            <a:r>
              <a:rPr lang="de-DE" sz="2400" dirty="0" smtClean="0"/>
              <a:t> </a:t>
            </a:r>
            <a:r>
              <a:rPr lang="de-DE" sz="2400" dirty="0" err="1" smtClean="0"/>
              <a:t>his</a:t>
            </a:r>
            <a:r>
              <a:rPr lang="de-DE" sz="2400" dirty="0" smtClean="0"/>
              <a:t> WP-partners.</a:t>
            </a:r>
          </a:p>
          <a:p>
            <a:pPr marL="342900" indent="-342900">
              <a:lnSpc>
                <a:spcPct val="150000"/>
              </a:lnSpc>
              <a:buFontTx/>
              <a:buChar char="-"/>
            </a:pPr>
            <a:r>
              <a:rPr lang="de-DE" sz="2400" dirty="0" smtClean="0"/>
              <a:t>KIT will </a:t>
            </a:r>
            <a:r>
              <a:rPr lang="de-DE" sz="2400" dirty="0" err="1" smtClean="0"/>
              <a:t>compile</a:t>
            </a:r>
            <a:r>
              <a:rPr lang="de-DE" sz="2400" dirty="0" smtClean="0"/>
              <a:t> </a:t>
            </a:r>
            <a:r>
              <a:rPr lang="de-DE" sz="2400" dirty="0" err="1" smtClean="0"/>
              <a:t>the</a:t>
            </a:r>
            <a:r>
              <a:rPr lang="de-DE" sz="2400" dirty="0" smtClean="0"/>
              <a:t> </a:t>
            </a:r>
            <a:r>
              <a:rPr lang="de-DE" sz="2400" dirty="0" err="1" smtClean="0"/>
              <a:t>input</a:t>
            </a:r>
            <a:r>
              <a:rPr lang="de-DE" sz="2400" dirty="0" smtClean="0"/>
              <a:t> </a:t>
            </a:r>
            <a:r>
              <a:rPr lang="de-DE" sz="2400" dirty="0" err="1" smtClean="0"/>
              <a:t>of</a:t>
            </a:r>
            <a:r>
              <a:rPr lang="de-DE" sz="2400" dirty="0" smtClean="0"/>
              <a:t> all WP-</a:t>
            </a:r>
            <a:r>
              <a:rPr lang="de-DE" sz="2400" dirty="0" err="1" smtClean="0"/>
              <a:t>leaders</a:t>
            </a:r>
            <a:r>
              <a:rPr lang="de-DE" sz="2400" dirty="0" smtClean="0"/>
              <a:t>.</a:t>
            </a:r>
            <a:r>
              <a:rPr lang="de-DE" sz="2400" dirty="0"/>
              <a:t> </a:t>
            </a:r>
            <a:endParaRPr lang="de-DE" sz="2400" dirty="0" smtClean="0"/>
          </a:p>
          <a:p>
            <a:pPr marL="342900" indent="-342900">
              <a:buFontTx/>
              <a:buChar char="-"/>
            </a:pPr>
            <a:r>
              <a:rPr lang="de-DE" sz="2400" dirty="0" smtClean="0"/>
              <a:t>Template</a:t>
            </a:r>
            <a:r>
              <a:rPr lang="de-DE" sz="2400" dirty="0"/>
              <a:t>: </a:t>
            </a:r>
            <a:r>
              <a:rPr lang="de-DE" sz="2400" dirty="0" err="1"/>
              <a:t>Periodic</a:t>
            </a:r>
            <a:r>
              <a:rPr lang="de-DE" sz="2400" dirty="0"/>
              <a:t> </a:t>
            </a:r>
            <a:r>
              <a:rPr lang="de-DE" sz="2400" dirty="0" err="1"/>
              <a:t>report</a:t>
            </a:r>
            <a:r>
              <a:rPr lang="de-DE" sz="2400" dirty="0"/>
              <a:t> </a:t>
            </a:r>
            <a:r>
              <a:rPr lang="de-DE" sz="2400" dirty="0" err="1"/>
              <a:t>of</a:t>
            </a:r>
            <a:r>
              <a:rPr lang="de-DE" sz="2400" dirty="0"/>
              <a:t> </a:t>
            </a:r>
            <a:r>
              <a:rPr lang="de-DE" sz="2400" dirty="0" err="1"/>
              <a:t>month</a:t>
            </a:r>
            <a:r>
              <a:rPr lang="de-DE" sz="2400" dirty="0"/>
              <a:t> 18</a:t>
            </a:r>
            <a:r>
              <a:rPr lang="de-DE" sz="2400" dirty="0" smtClean="0"/>
              <a:t>.</a:t>
            </a:r>
          </a:p>
          <a:p>
            <a:pPr marL="342900" indent="-342900">
              <a:buFontTx/>
              <a:buChar char="-"/>
            </a:pPr>
            <a:r>
              <a:rPr lang="de-DE" sz="2400" dirty="0" smtClean="0"/>
              <a:t>Keep </a:t>
            </a:r>
            <a:r>
              <a:rPr lang="de-DE" sz="2400" dirty="0" err="1" smtClean="0"/>
              <a:t>summer</a:t>
            </a:r>
            <a:r>
              <a:rPr lang="de-DE" sz="2400" dirty="0" smtClean="0"/>
              <a:t> break in </a:t>
            </a:r>
            <a:r>
              <a:rPr lang="de-DE" sz="2400" dirty="0" err="1" smtClean="0"/>
              <a:t>mind</a:t>
            </a:r>
            <a:r>
              <a:rPr lang="de-DE" sz="2400" dirty="0" smtClean="0"/>
              <a:t>!</a:t>
            </a:r>
            <a:endParaRPr lang="de-DE" sz="2400" dirty="0"/>
          </a:p>
          <a:p>
            <a:endParaRPr lang="de-DE" sz="2400" dirty="0" smtClean="0"/>
          </a:p>
        </p:txBody>
      </p:sp>
    </p:spTree>
    <p:extLst>
      <p:ext uri="{BB962C8B-B14F-4D97-AF65-F5344CB8AC3E}">
        <p14:creationId xmlns:p14="http://schemas.microsoft.com/office/powerpoint/2010/main" val="518293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_Template_IHQ">
  <a:themeElements>
    <a:clrScheme name="PowerPoint_Template_IHQ 2">
      <a:dk1>
        <a:srgbClr val="000000"/>
      </a:dk1>
      <a:lt1>
        <a:srgbClr val="FFFFFF"/>
      </a:lt1>
      <a:dk2>
        <a:srgbClr val="000000"/>
      </a:dk2>
      <a:lt2>
        <a:srgbClr val="707070"/>
      </a:lt2>
      <a:accent1>
        <a:srgbClr val="CC0000"/>
      </a:accent1>
      <a:accent2>
        <a:srgbClr val="CACACA"/>
      </a:accent2>
      <a:accent3>
        <a:srgbClr val="FFFFFF"/>
      </a:accent3>
      <a:accent4>
        <a:srgbClr val="000000"/>
      </a:accent4>
      <a:accent5>
        <a:srgbClr val="E2AAAA"/>
      </a:accent5>
      <a:accent6>
        <a:srgbClr val="B7B7B7"/>
      </a:accent6>
      <a:hlink>
        <a:srgbClr val="0000FF"/>
      </a:hlink>
      <a:folHlink>
        <a:srgbClr val="000000"/>
      </a:folHlink>
    </a:clrScheme>
    <a:fontScheme name="PowerPoint_Template_IHQ">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92D050"/>
        </a:solidFill>
        <a:ln w="12700" cap="flat" cmpd="sng" algn="ctr">
          <a:solidFill>
            <a:srgbClr val="C00000"/>
          </a:solid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defRPr kumimoji="0"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905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PowerPoint_Template_IHQ 1">
        <a:dk1>
          <a:srgbClr val="000000"/>
        </a:dk1>
        <a:lt1>
          <a:srgbClr val="FFFFFF"/>
        </a:lt1>
        <a:dk2>
          <a:srgbClr val="000000"/>
        </a:dk2>
        <a:lt2>
          <a:srgbClr val="707070"/>
        </a:lt2>
        <a:accent1>
          <a:srgbClr val="FF0000"/>
        </a:accent1>
        <a:accent2>
          <a:srgbClr val="CACACA"/>
        </a:accent2>
        <a:accent3>
          <a:srgbClr val="FFFFFF"/>
        </a:accent3>
        <a:accent4>
          <a:srgbClr val="000000"/>
        </a:accent4>
        <a:accent5>
          <a:srgbClr val="FFAAAA"/>
        </a:accent5>
        <a:accent6>
          <a:srgbClr val="B7B7B7"/>
        </a:accent6>
        <a:hlink>
          <a:srgbClr val="707070"/>
        </a:hlink>
        <a:folHlink>
          <a:srgbClr val="000000"/>
        </a:folHlink>
      </a:clrScheme>
      <a:clrMap bg1="lt1" tx1="dk1" bg2="lt2" tx2="dk2" accent1="accent1" accent2="accent2" accent3="accent3" accent4="accent4" accent5="accent5" accent6="accent6" hlink="hlink" folHlink="folHlink"/>
    </a:extraClrScheme>
    <a:extraClrScheme>
      <a:clrScheme name="PowerPoint_Template_IHQ 1">
        <a:dk1>
          <a:srgbClr val="000000"/>
        </a:dk1>
        <a:lt1>
          <a:srgbClr val="FFFFFF"/>
        </a:lt1>
        <a:dk2>
          <a:srgbClr val="000000"/>
        </a:dk2>
        <a:lt2>
          <a:srgbClr val="707070"/>
        </a:lt2>
        <a:accent1>
          <a:srgbClr val="FF0000"/>
        </a:accent1>
        <a:accent2>
          <a:srgbClr val="CACACA"/>
        </a:accent2>
        <a:accent3>
          <a:srgbClr val="FFFFFF"/>
        </a:accent3>
        <a:accent4>
          <a:srgbClr val="000000"/>
        </a:accent4>
        <a:accent5>
          <a:srgbClr val="FFAAAA"/>
        </a:accent5>
        <a:accent6>
          <a:srgbClr val="B7B7B7"/>
        </a:accent6>
        <a:hlink>
          <a:srgbClr val="707070"/>
        </a:hlink>
        <a:folHlink>
          <a:srgbClr val="000000"/>
        </a:folHlink>
      </a:clrScheme>
      <a:clrMap bg1="lt1" tx1="dk1" bg2="lt2" tx2="dk2" accent1="accent1" accent2="accent2" accent3="accent3" accent4="accent4" accent5="accent5" accent6="accent6" hlink="hlink" folHlink="folHlink"/>
    </a:extraClrScheme>
    <a:extraClrScheme>
      <a:clrScheme name="PowerPoint_Template_IHQ 2">
        <a:dk1>
          <a:srgbClr val="000000"/>
        </a:dk1>
        <a:lt1>
          <a:srgbClr val="FFFFFF"/>
        </a:lt1>
        <a:dk2>
          <a:srgbClr val="000000"/>
        </a:dk2>
        <a:lt2>
          <a:srgbClr val="707070"/>
        </a:lt2>
        <a:accent1>
          <a:srgbClr val="CC0000"/>
        </a:accent1>
        <a:accent2>
          <a:srgbClr val="CACACA"/>
        </a:accent2>
        <a:accent3>
          <a:srgbClr val="FFFFFF"/>
        </a:accent3>
        <a:accent4>
          <a:srgbClr val="000000"/>
        </a:accent4>
        <a:accent5>
          <a:srgbClr val="E2AAAA"/>
        </a:accent5>
        <a:accent6>
          <a:srgbClr val="B7B7B7"/>
        </a:accent6>
        <a:hlink>
          <a:srgbClr val="0000FF"/>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707070"/>
    </a:lt2>
    <a:accent1>
      <a:srgbClr val="CC0000"/>
    </a:accent1>
    <a:accent2>
      <a:srgbClr val="CACACA"/>
    </a:accent2>
    <a:accent3>
      <a:srgbClr val="FFFFFF"/>
    </a:accent3>
    <a:accent4>
      <a:srgbClr val="000000"/>
    </a:accent4>
    <a:accent5>
      <a:srgbClr val="E2AAAA"/>
    </a:accent5>
    <a:accent6>
      <a:srgbClr val="B7B7B7"/>
    </a:accent6>
    <a:hlink>
      <a:srgbClr val="70707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
  <TotalTime>0</TotalTime>
  <Words>404</Words>
  <Application>Microsoft Office PowerPoint</Application>
  <PresentationFormat>Bildschirmpräsentation (4:3)</PresentationFormat>
  <Paragraphs>93</Paragraphs>
  <Slides>18</Slides>
  <Notes>13</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0" baseType="lpstr">
      <vt:lpstr>PowerPoint_Template_IHQ</vt:lpstr>
      <vt:lpstr>MSPhotoEd.3</vt:lpstr>
      <vt:lpstr>PowerPoint-Präsentation</vt:lpstr>
      <vt:lpstr>PowerPoint-Präsentation</vt:lpstr>
      <vt:lpstr>Agenda</vt:lpstr>
      <vt:lpstr>PowerPoint-Präsentation</vt:lpstr>
      <vt:lpstr>PowerPoint-Präsentation</vt:lpstr>
      <vt:lpstr>PowerPoint-Präsentation</vt:lpstr>
      <vt:lpstr>PowerPoint-Präsentation</vt:lpstr>
      <vt:lpstr>PowerPoint-Präsentation</vt:lpstr>
      <vt:lpstr>Final Report</vt:lpstr>
      <vt:lpstr>PowerPoint-Präsentation</vt:lpstr>
      <vt:lpstr>PowerPoint-Präsentation</vt:lpstr>
      <vt:lpstr>PowerPoint-Präsentation</vt:lpstr>
      <vt:lpstr>PowerPoint-Präsentation</vt:lpstr>
      <vt:lpstr>Open Issues</vt:lpstr>
      <vt:lpstr>Next Phone Conference</vt:lpstr>
      <vt:lpstr>PowerPoint-Präsentation</vt:lpstr>
      <vt:lpstr>PowerPoint-Präsentation</vt:lpstr>
      <vt:lpstr>PowerPoint-Präsentation</vt:lpstr>
    </vt:vector>
  </TitlesOfParts>
  <Company>Universitaet Karlsruhe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R.Bonk</dc:creator>
  <cp:lastModifiedBy>Martin Sommer</cp:lastModifiedBy>
  <cp:revision>498</cp:revision>
  <cp:lastPrinted>2000-09-29T14:26:26Z</cp:lastPrinted>
  <dcterms:created xsi:type="dcterms:W3CDTF">2010-01-08T09:05:51Z</dcterms:created>
  <dcterms:modified xsi:type="dcterms:W3CDTF">2015-05-04T13:49:43Z</dcterms:modified>
</cp:coreProperties>
</file>